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2E7F4C6-3BEB-4AF2-B2C8-365B45895E20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13867F-A1A4-4B19-BCCF-BBEC8F8856D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2960"/>
            <a:ext cx="6602288" cy="1828800"/>
          </a:xfrm>
        </p:spPr>
        <p:txBody>
          <a:bodyPr/>
          <a:lstStyle/>
          <a:p>
            <a:pPr algn="ctr"/>
            <a:r>
              <a:rPr lang="vi-VN" b="1" dirty="0" smtClean="0"/>
              <a:t>Фінляндська Республіка</a:t>
            </a:r>
            <a:endParaRPr lang="uk-UA" dirty="0"/>
          </a:p>
        </p:txBody>
      </p:sp>
      <p:pic>
        <p:nvPicPr>
          <p:cNvPr id="1029" name="Picture 5" descr="C:\Users\SuperUser\Desktop\Фінля́ндська Респу́бліка\выаув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/>
          <a:stretch/>
        </p:blipFill>
        <p:spPr bwMode="auto">
          <a:xfrm>
            <a:off x="4369522" y="3656385"/>
            <a:ext cx="2655256" cy="30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0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dirty="0"/>
              <a:t>Головним промисловим центром є столичне місто Гельсінкі, де зосереджена половина підприємств обробної промисловості країни. Машинобудівні заводи виробляють станки, сільськогосподарську </a:t>
            </a:r>
            <a:r>
              <a:rPr lang="uk-UA" sz="1600" dirty="0" smtClean="0"/>
              <a:t>техніку, </a:t>
            </a:r>
            <a:r>
              <a:rPr lang="uk-UA" sz="1600" dirty="0"/>
              <a:t>електромотори і </a:t>
            </a:r>
            <a:r>
              <a:rPr lang="uk-UA" sz="1600" dirty="0" smtClean="0"/>
              <a:t>судна.</a:t>
            </a:r>
          </a:p>
          <a:p>
            <a:pPr algn="ctr"/>
            <a:r>
              <a:rPr lang="uk-UA" sz="1600" dirty="0" smtClean="0"/>
              <a:t>Турку</a:t>
            </a:r>
            <a:r>
              <a:rPr lang="uk-UA" sz="1600" dirty="0"/>
              <a:t>, головний порт на південному заході Фінляндії, займає третє місце серед центрів машинобудування і перше місце серед центрів суднобудування в країні</a:t>
            </a:r>
            <a:r>
              <a:rPr lang="uk-UA" sz="1600" dirty="0" smtClean="0"/>
              <a:t>.</a:t>
            </a:r>
          </a:p>
          <a:p>
            <a:pPr algn="ctr"/>
            <a:r>
              <a:rPr lang="uk-UA" sz="1600" dirty="0" smtClean="0"/>
              <a:t> </a:t>
            </a:r>
            <a:r>
              <a:rPr lang="uk-UA" sz="1600" dirty="0"/>
              <a:t>Тампере, найбільший промисловий центр у внутрішній частині </a:t>
            </a:r>
            <a:r>
              <a:rPr lang="uk-UA" sz="1600" dirty="0" smtClean="0"/>
              <a:t>Фінляндії. </a:t>
            </a:r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1148"/>
            <a:ext cx="4038600" cy="2943129"/>
          </a:xfrm>
        </p:spPr>
      </p:pic>
    </p:spTree>
    <p:extLst>
      <p:ext uri="{BB962C8B-B14F-4D97-AF65-F5344CB8AC3E}">
        <p14:creationId xmlns:p14="http://schemas.microsoft.com/office/powerpoint/2010/main" val="334796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dirty="0"/>
              <a:t>Процес індустріалізації спирався на розвиток металургії, машинобудування, хімії і енергетики. До кінця 1990-х років у порівнянні з початком 50-х років за доданою вартістю частка машинобудування зросла з 25% до 36%, частка хімії збільшилася з 7% до 10%, зросла також частка металургії з 3% до 5%, частка енергетики підвищилася з 4% до 9%, поліпшила свої позиції поліграфія з 3% до 6%, лісова промисловість практично зберегла своє положення на рівні </a:t>
            </a:r>
            <a:r>
              <a:rPr lang="uk-UA" sz="1600" dirty="0" smtClean="0"/>
              <a:t>20 </a:t>
            </a:r>
            <a:r>
              <a:rPr lang="uk-UA" sz="1600" dirty="0"/>
              <a:t>гірничодобувної промисловості з 3% до 1</a:t>
            </a:r>
            <a:r>
              <a:rPr lang="uk-UA" sz="1600" dirty="0" smtClean="0"/>
              <a:t>%.</a:t>
            </a:r>
            <a:endParaRPr lang="uk-UA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5739"/>
            <a:ext cx="4038600" cy="295394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380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err="1" smtClean="0"/>
              <a:t>Площа</a:t>
            </a:r>
            <a:r>
              <a:rPr lang="ru-RU" sz="1600" b="1" dirty="0" smtClean="0"/>
              <a:t>:</a:t>
            </a:r>
            <a:r>
              <a:rPr lang="ru-RU" sz="1600" dirty="0" smtClean="0"/>
              <a:t>  </a:t>
            </a:r>
            <a:r>
              <a:rPr lang="uk-UA" sz="1600" dirty="0" smtClean="0"/>
              <a:t>338 </a:t>
            </a:r>
            <a:r>
              <a:rPr lang="uk-UA" sz="1600" dirty="0"/>
              <a:t>145 </a:t>
            </a:r>
            <a:r>
              <a:rPr lang="uk-UA" sz="1600" dirty="0" smtClean="0"/>
              <a:t>км².</a:t>
            </a:r>
          </a:p>
          <a:p>
            <a:pPr algn="ctr"/>
            <a:r>
              <a:rPr lang="ru-RU" sz="1600" b="1" dirty="0" err="1" smtClean="0"/>
              <a:t>Населення</a:t>
            </a:r>
            <a:r>
              <a:rPr lang="ru-RU" sz="1600" b="1" dirty="0" smtClean="0"/>
              <a:t>:</a:t>
            </a:r>
            <a:r>
              <a:rPr lang="ru-RU" sz="1600" dirty="0" smtClean="0"/>
              <a:t> </a:t>
            </a:r>
            <a:r>
              <a:rPr lang="uk-UA" sz="1600" dirty="0"/>
              <a:t>5 367 </a:t>
            </a:r>
            <a:r>
              <a:rPr lang="uk-UA" sz="1600" dirty="0" smtClean="0"/>
              <a:t>188млн. чол.</a:t>
            </a:r>
          </a:p>
          <a:p>
            <a:pPr algn="ctr"/>
            <a:r>
              <a:rPr lang="ru-RU" sz="1600" b="1" dirty="0" err="1" smtClean="0"/>
              <a:t>Столиця</a:t>
            </a:r>
            <a:r>
              <a:rPr lang="ru-RU" sz="1600" b="1" dirty="0" smtClean="0"/>
              <a:t>:</a:t>
            </a:r>
            <a:r>
              <a:rPr lang="ru-RU" sz="1600" dirty="0" smtClean="0"/>
              <a:t>  </a:t>
            </a:r>
            <a:r>
              <a:rPr lang="uk-UA" sz="1600" dirty="0" smtClean="0"/>
              <a:t>Гельсінкі.</a:t>
            </a:r>
          </a:p>
          <a:p>
            <a:pPr algn="ctr"/>
            <a:r>
              <a:rPr lang="uk-UA" sz="1600" b="1" dirty="0" smtClean="0"/>
              <a:t>Офіційні мови:   </a:t>
            </a:r>
            <a:r>
              <a:rPr lang="uk-UA" sz="1600" dirty="0" smtClean="0"/>
              <a:t>фінська</a:t>
            </a:r>
            <a:r>
              <a:rPr lang="uk-UA" sz="1600" dirty="0"/>
              <a:t>, </a:t>
            </a:r>
            <a:r>
              <a:rPr lang="uk-UA" sz="1600" dirty="0" smtClean="0"/>
              <a:t>шведська.</a:t>
            </a:r>
          </a:p>
          <a:p>
            <a:pPr algn="ctr"/>
            <a:r>
              <a:rPr lang="uk-UA" sz="1600" b="1" dirty="0" smtClean="0"/>
              <a:t>Валюта:</a:t>
            </a:r>
            <a:r>
              <a:rPr lang="uk-UA" sz="1600" dirty="0" smtClean="0"/>
              <a:t> </a:t>
            </a:r>
            <a:r>
              <a:rPr lang="uk-UA" sz="1600" dirty="0"/>
              <a:t>Євро (</a:t>
            </a:r>
            <a:r>
              <a:rPr lang="en-US" sz="1600" dirty="0"/>
              <a:t>EUR</a:t>
            </a:r>
            <a:r>
              <a:rPr lang="en-US" sz="1600" dirty="0" smtClean="0"/>
              <a:t>)</a:t>
            </a:r>
            <a:r>
              <a:rPr lang="uk-UA" sz="1600" dirty="0" smtClean="0"/>
              <a:t>.</a:t>
            </a:r>
          </a:p>
          <a:p>
            <a:pPr algn="ctr"/>
            <a:r>
              <a:rPr lang="uk-UA" sz="1600" b="1" dirty="0" err="1" smtClean="0"/>
              <a:t>Даржавний</a:t>
            </a:r>
            <a:r>
              <a:rPr lang="uk-UA" sz="1600" b="1" dirty="0" smtClean="0"/>
              <a:t> устрій: </a:t>
            </a:r>
            <a:r>
              <a:rPr lang="uk-UA" sz="1600" dirty="0" smtClean="0"/>
              <a:t>парламентська республіка.</a:t>
            </a:r>
          </a:p>
          <a:p>
            <a:pPr algn="ctr"/>
            <a:endParaRPr lang="uk-UA" sz="160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3442"/>
            <a:ext cx="4038600" cy="33985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Фінля́ндська Респу́бліка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235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600" b="1" dirty="0"/>
              <a:t>Географічне розташування</a:t>
            </a:r>
            <a:r>
              <a:rPr lang="uk-UA" sz="1600" dirty="0"/>
              <a:t> — країна розташована в Північній Європі. Межує зі Швецією (спільний кордон — 586 км), з Норвегією (729 км), з Російською Федерацією (1313 км). Загальна довжина сухопутного кордону — 2628 км. Берегова лінія — 1126 км.</a:t>
            </a:r>
          </a:p>
          <a:p>
            <a:pPr algn="ctr"/>
            <a:r>
              <a:rPr lang="uk-UA" sz="1600" b="1" dirty="0"/>
              <a:t>Північ країни розташована за полярним колом</a:t>
            </a:r>
            <a:r>
              <a:rPr lang="uk-UA" sz="1600" dirty="0"/>
              <a:t> — тут сонце не заходить за обрій протягом близько 73 днів, створюючи ефект літніх білих ночей, а взимку протягом 51 дня лишається за обрієм.</a:t>
            </a:r>
          </a:p>
          <a:p>
            <a:pPr algn="ctr"/>
            <a:endParaRPr lang="uk-UA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Економіко-географічне положення</a:t>
            </a:r>
            <a:endParaRPr lang="uk-UA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372679" cy="4928923"/>
          </a:xfrm>
        </p:spPr>
      </p:pic>
    </p:spTree>
    <p:extLst>
      <p:ext uri="{BB962C8B-B14F-4D97-AF65-F5344CB8AC3E}">
        <p14:creationId xmlns:p14="http://schemas.microsoft.com/office/powerpoint/2010/main" val="415358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sz="1600" dirty="0"/>
              <a:t>Для Фінляндії характерним є прохолодне, а на півночі ще й коротке літо. </a:t>
            </a:r>
            <a:r>
              <a:rPr lang="uk-UA" sz="1600" dirty="0" smtClean="0"/>
              <a:t>Заморозки </a:t>
            </a:r>
            <a:r>
              <a:rPr lang="uk-UA" sz="1600" dirty="0"/>
              <a:t>можуть дошкуляти до червня і з'являтись у серпні. Незважаючи на таке прохолодне літо, більшість сільськогосподарських культур середніх широт дозрівають. Тому південні райони Фінляндії придатні для розвитку землеробства.</a:t>
            </a:r>
          </a:p>
          <a:p>
            <a:pPr algn="ctr"/>
            <a:r>
              <a:rPr lang="uk-UA" sz="1600" dirty="0" smtClean="0"/>
              <a:t>Одним </a:t>
            </a:r>
            <a:r>
              <a:rPr lang="uk-UA" sz="1600" dirty="0"/>
              <a:t>з найбільших багатств Фінляндії є лісові </a:t>
            </a:r>
            <a:r>
              <a:rPr lang="uk-UA" sz="1600" dirty="0" smtClean="0"/>
              <a:t>ресурси. </a:t>
            </a:r>
            <a:r>
              <a:rPr lang="uk-UA" sz="1600" dirty="0"/>
              <a:t>За площею лісів і валовими запасами деревини Фінляндія займає за цими показниками друге місце у Європі після Швеції. </a:t>
            </a:r>
            <a:endParaRPr lang="uk-UA" sz="16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3724" r="5185" b="5711"/>
          <a:stretch/>
        </p:blipFill>
        <p:spPr>
          <a:xfrm>
            <a:off x="4819828" y="2521008"/>
            <a:ext cx="3657600" cy="274320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умови та ресурси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489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600" dirty="0"/>
              <a:t>Тваринний світ Фінляндії бідний. Зазвичай в лісах живуть лось, білка, заєць, лисиця, видра, хохуль. Ведмідь, вовк і рись зустрічаються тільки в східних районах країни. Різноманітний світ птахів (до 250 видів). У річках і озерах водяться лосось, форель, сиг, окунь, судак, щука, ряпушка, а в Балтійському морі - салака.</a:t>
            </a:r>
          </a:p>
          <a:p>
            <a:pPr algn="ctr"/>
            <a:endParaRPr lang="uk-UA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Природні умови та ресурси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6085"/>
            <a:ext cx="4038600" cy="2433256"/>
          </a:xfrm>
        </p:spPr>
      </p:pic>
    </p:spTree>
    <p:extLst>
      <p:ext uri="{BB962C8B-B14F-4D97-AF65-F5344CB8AC3E}">
        <p14:creationId xmlns:p14="http://schemas.microsoft.com/office/powerpoint/2010/main" val="362381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dirty="0"/>
              <a:t>Фінляндія добре забезпечена водними ресурсами. За ресурсами повного річкового стоку Фінляндія займає третє місце серед країн Північної Європи після Норвегії і Швеції</a:t>
            </a:r>
            <a:r>
              <a:rPr lang="uk-UA" sz="1600" dirty="0" smtClean="0"/>
              <a:t>.</a:t>
            </a:r>
          </a:p>
          <a:p>
            <a:pPr algn="ctr"/>
            <a:r>
              <a:rPr lang="uk-UA" sz="1600" dirty="0"/>
              <a:t>Тваринний світ Фінляндії бідний. Зазвичай в лісах живуть лось, білка, заєць, лисиця, видра, хохуль. Ведмідь, вовк і рись зустрічаються тільки в східних районах країни. Різноманітний світ птахів (до 250 видів). У річках і озерах водяться лосось, форель, сиг, окунь, судак, щука, ряпушка, а в Балтійському морі - салака</a:t>
            </a:r>
            <a:r>
              <a:rPr lang="uk-UA" sz="1600" dirty="0" smtClean="0"/>
              <a:t>. </a:t>
            </a:r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Природні умови та ресурси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2193"/>
            <a:ext cx="4038600" cy="2981040"/>
          </a:xfrm>
        </p:spPr>
      </p:pic>
    </p:spTree>
    <p:extLst>
      <p:ext uri="{BB962C8B-B14F-4D97-AF65-F5344CB8AC3E}">
        <p14:creationId xmlns:p14="http://schemas.microsoft.com/office/powerpoint/2010/main" val="291880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uk-UA" dirty="0"/>
              <a:t>У рельєфі Північної Європи виразно виділяються Скандинавські гори. Вони сформовані у результаті підняття </a:t>
            </a:r>
            <a:r>
              <a:rPr lang="uk-UA" dirty="0" err="1"/>
              <a:t>каледонських</a:t>
            </a:r>
            <a:r>
              <a:rPr lang="uk-UA" dirty="0"/>
              <a:t> споруд, які у наступні геологічні епохи у результаті вивітрювання і новітніх тектонічних рухів перетворилися у відносно вирівняну поверхню. Скандинавські гори характеризуються значним сучасним зледенінням, яке займає площу майже 5 тис. км</a:t>
            </a:r>
            <a:r>
              <a:rPr lang="uk-UA" baseline="30000" dirty="0"/>
              <a:t>2</a:t>
            </a:r>
            <a:r>
              <a:rPr lang="uk-UA" dirty="0"/>
              <a:t>. Снігова межа у південній частині гір знаходиться на висоті 1200 м, а на півночі може опускатися до</a:t>
            </a:r>
          </a:p>
          <a:p>
            <a:pPr marL="45720" indent="0" algn="ctr">
              <a:buNone/>
            </a:pPr>
            <a:r>
              <a:rPr lang="uk-UA" dirty="0"/>
              <a:t>   400 м.</a:t>
            </a:r>
          </a:p>
          <a:p>
            <a:pPr algn="ctr"/>
            <a:r>
              <a:rPr lang="uk-UA" dirty="0"/>
              <a:t>Фінляндія - </a:t>
            </a:r>
            <a:r>
              <a:rPr lang="uk-UA" dirty="0" err="1"/>
              <a:t>пагорбно-рівнинна</a:t>
            </a:r>
            <a:r>
              <a:rPr lang="uk-UA" dirty="0"/>
              <a:t> країна. Абсолютні висоти звичайно не перевищують 300 м. Найвища точка країни, гора </a:t>
            </a:r>
            <a:r>
              <a:rPr lang="uk-UA" dirty="0" err="1"/>
              <a:t>Хамти</a:t>
            </a:r>
            <a:r>
              <a:rPr lang="uk-UA" dirty="0"/>
              <a:t> (1328 м). У геологічному відношенні Фінляндія розташована в межах Балтійського кристалічного щита. У льодовикову епоху вона піддавалася покривному заледенінню. Льодовики згладили пагорби і заповнили більшість улоговин своїми відкладеннями. </a:t>
            </a:r>
          </a:p>
          <a:p>
            <a:pPr algn="ctr"/>
            <a:r>
              <a:rPr lang="uk-UA" dirty="0"/>
              <a:t>Фінляндія має значні запаси водної енергії</a:t>
            </a:r>
            <a:r>
              <a:rPr lang="uk-UA" dirty="0" smtClean="0"/>
              <a:t>.</a:t>
            </a:r>
          </a:p>
          <a:p>
            <a:pPr algn="ctr"/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Природні умови та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21698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err="1"/>
              <a:t>Чисельність</a:t>
            </a:r>
            <a:r>
              <a:rPr lang="ru-RU" sz="1600" b="1" dirty="0"/>
              <a:t> </a:t>
            </a:r>
            <a:r>
              <a:rPr lang="ru-RU" sz="1600" b="1" dirty="0" err="1"/>
              <a:t>населення</a:t>
            </a:r>
            <a:r>
              <a:rPr lang="ru-RU" sz="1600" dirty="0"/>
              <a:t> — на 31 </a:t>
            </a:r>
            <a:r>
              <a:rPr lang="ru-RU" sz="1600" dirty="0" err="1"/>
              <a:t>грудня</a:t>
            </a:r>
            <a:r>
              <a:rPr lang="ru-RU" sz="1600" dirty="0"/>
              <a:t> 2008 року становило 5 326 314 </a:t>
            </a:r>
            <a:r>
              <a:rPr lang="ru-RU" sz="1600" dirty="0" err="1"/>
              <a:t>людини</a:t>
            </a:r>
            <a:r>
              <a:rPr lang="ru-RU" sz="1600" dirty="0"/>
              <a:t>, 17 </a:t>
            </a:r>
            <a:r>
              <a:rPr lang="ru-RU" sz="1600" dirty="0" err="1"/>
              <a:t>мешканців</a:t>
            </a:r>
            <a:r>
              <a:rPr lang="ru-RU" sz="1600" dirty="0"/>
              <a:t> на </a:t>
            </a:r>
            <a:r>
              <a:rPr lang="ru-RU" sz="1600" dirty="0" err="1"/>
              <a:t>квадратний</a:t>
            </a:r>
            <a:r>
              <a:rPr lang="ru-RU" sz="1600" dirty="0"/>
              <a:t> </a:t>
            </a:r>
            <a:r>
              <a:rPr lang="ru-RU" sz="1600" dirty="0" err="1"/>
              <a:t>кілометр</a:t>
            </a:r>
            <a:r>
              <a:rPr lang="ru-RU" sz="1600" dirty="0"/>
              <a:t>, 67% людей </a:t>
            </a:r>
            <a:r>
              <a:rPr lang="ru-RU" sz="1600" dirty="0" err="1"/>
              <a:t>живуть</a:t>
            </a:r>
            <a:r>
              <a:rPr lang="ru-RU" sz="1600" dirty="0"/>
              <a:t> у </a:t>
            </a:r>
            <a:r>
              <a:rPr lang="ru-RU" sz="1600" dirty="0" err="1"/>
              <a:t>містах</a:t>
            </a:r>
            <a:r>
              <a:rPr lang="ru-RU" sz="1600" dirty="0"/>
              <a:t> та </a:t>
            </a:r>
            <a:r>
              <a:rPr lang="ru-RU" sz="1600" dirty="0" err="1"/>
              <a:t>міських</a:t>
            </a:r>
            <a:r>
              <a:rPr lang="ru-RU" sz="1600" dirty="0"/>
              <a:t> районах, 33% у </a:t>
            </a:r>
            <a:r>
              <a:rPr lang="ru-RU" sz="1600" dirty="0" err="1"/>
              <a:t>сільських</a:t>
            </a:r>
            <a:r>
              <a:rPr lang="ru-RU" sz="1600" dirty="0"/>
              <a:t> районах.</a:t>
            </a:r>
          </a:p>
          <a:p>
            <a:pPr algn="ctr"/>
            <a:r>
              <a:rPr lang="uk-UA" sz="1600" dirty="0"/>
              <a:t>З 60- х років у цій країні спостерігався повільний ріст населення. Це було пов'язано з невеликою народжуваністю і великий еміграцією робочих до сусідньої Швеції .</a:t>
            </a:r>
          </a:p>
          <a:p>
            <a:pPr algn="ctr"/>
            <a:r>
              <a:rPr lang="uk-UA" sz="1600" dirty="0"/>
              <a:t>Якщо говорити про середню тривалість життя в цій країні , то для сильної статі вона складає сімдесят вісім років , а у жінок - вісімдесят один </a:t>
            </a:r>
            <a:r>
              <a:rPr lang="uk-UA" sz="1600" dirty="0" smtClean="0"/>
              <a:t>рік.</a:t>
            </a:r>
            <a:endParaRPr lang="uk-UA" sz="1600" dirty="0"/>
          </a:p>
          <a:p>
            <a:pPr algn="ctr"/>
            <a:endParaRPr lang="ru-RU" sz="1600" dirty="0"/>
          </a:p>
          <a:p>
            <a:pPr algn="ctr"/>
            <a:endParaRPr lang="uk-UA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375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dirty="0"/>
              <a:t>З 1923 року фінська конституція гарантує свободу віросповідання. Фінська євангельсько-лютеранська церква та Фінляндська православна церква мають статус національних церков. 85% фінів є вірними однієї з церков. 83% належить до євангельської лютеранської церкви, 1,1% — до православної церкви. 50 тисяч фінів — п'ятидесятники; 19 тисяч — свідки </a:t>
            </a:r>
            <a:r>
              <a:rPr lang="uk-UA" sz="1600" dirty="0" err="1"/>
              <a:t>Єгови</a:t>
            </a:r>
            <a:r>
              <a:rPr lang="uk-UA" sz="1600" dirty="0"/>
              <a:t>; католиків 8-10 тисяч, переважно із числа вихідців з інших країн; 3 тис. мормонів, 1,5 тисячі — юдеї. Тільки 2% лютеран ходять до церкви </a:t>
            </a:r>
            <a:r>
              <a:rPr lang="uk-UA" sz="1600" dirty="0" err="1"/>
              <a:t>щотиждень</a:t>
            </a:r>
            <a:r>
              <a:rPr lang="uk-UA" sz="1600" dirty="0"/>
              <a:t>, і 10% щомісяця.</a:t>
            </a:r>
          </a:p>
          <a:p>
            <a:pPr algn="ctr"/>
            <a:endParaRPr lang="uk-UA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Населення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6120"/>
            <a:ext cx="4038600" cy="3173185"/>
          </a:xfrm>
        </p:spPr>
      </p:pic>
    </p:spTree>
    <p:extLst>
      <p:ext uri="{BB962C8B-B14F-4D97-AF65-F5344CB8AC3E}">
        <p14:creationId xmlns:p14="http://schemas.microsoft.com/office/powerpoint/2010/main" val="2709274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73</TotalTime>
  <Words>591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Фінляндська Республіка</vt:lpstr>
      <vt:lpstr>Фінля́ндська Респу́бліка</vt:lpstr>
      <vt:lpstr>Економіко-географічне положення</vt:lpstr>
      <vt:lpstr>Природні умови та ресурси</vt:lpstr>
      <vt:lpstr>Природні умови та ресурси</vt:lpstr>
      <vt:lpstr>Природні умови та ресурси</vt:lpstr>
      <vt:lpstr>Природні умови та ресурси</vt:lpstr>
      <vt:lpstr>Населення</vt:lpstr>
      <vt:lpstr>Населення</vt:lpstr>
      <vt:lpstr>Господарство</vt:lpstr>
      <vt:lpstr>Господарство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Фінляндська Республіка</dc:title>
  <dc:creator>SuperUser</dc:creator>
  <cp:lastModifiedBy>SuperUser</cp:lastModifiedBy>
  <cp:revision>10</cp:revision>
  <dcterms:created xsi:type="dcterms:W3CDTF">2014-01-19T19:27:36Z</dcterms:created>
  <dcterms:modified xsi:type="dcterms:W3CDTF">2014-01-19T20:42:19Z</dcterms:modified>
</cp:coreProperties>
</file>