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4" r:id="rId27"/>
    <p:sldId id="285" r:id="rId28"/>
    <p:sldId id="288" r:id="rId29"/>
    <p:sldId id="286" r:id="rId30"/>
    <p:sldId id="287" r:id="rId31"/>
    <p:sldId id="289" r:id="rId32"/>
    <p:sldId id="282" r:id="rId33"/>
    <p:sldId id="283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7A3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60B1CC4-75F0-4355-A04F-1C13531F7206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C72957-B575-431D-A25F-97A11D2E2977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21C6B2-BBED-4853-AFB3-E4A118CFF40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DEA44-3C2E-44EC-9484-27813067A56D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BC406-8202-4622-BA01-3D99F88FE77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B900-90C4-47BC-AB42-580908C7A2EA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0062B-46A8-4296-A6E1-C23486F7FC3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10CF9-9AE7-475C-8171-AA47057728AC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12C4-B2EE-409B-A7F5-4432CD654B6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A688-8580-4AC1-86F8-AFCABC3D0B7D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3A7D4-71D3-4E3D-80E1-D33CA0D3DE6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C9E4-2B3B-4557-9671-B3EDF9CC3997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7CB06-60CC-4094-9BC2-BC9685115C00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04C49-4D53-4355-9BC8-6C64C4A7BA60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71D1-0F2E-471F-83D6-3EDB900CBE8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0D71E-D6C8-4FCA-BEAE-A13A2F259D28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FE5D8-1CE1-449D-BCA0-FD386C6E33E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E639A-D25C-4BED-BD82-4322F848078D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C2BD-9B41-4230-96CE-4EEF90D2AF4A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04D0-D9FA-42C0-BE19-EBEC359A8997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8A7D7-D284-46C8-9BD1-E000EC4CA25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DD69A-E444-4A53-877A-CD43057FCD8B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6C2A-32E7-425F-BAC1-8E2257CE3A8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EA3F0-F80B-4153-B61B-5C8D23F7A6F2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6F2C7-F6A6-4D1B-9BB3-BCE4E3666FFD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24C402-D639-40EA-A1C6-DD9825C6839C}" type="datetimeFigureOut">
              <a:rPr lang="ru-RU"/>
              <a:pPr>
                <a:defRPr/>
              </a:pPr>
              <a:t>24.10.2013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F8E186-EBFE-4B18-B826-644E69F5746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98" r:id="rId9"/>
    <p:sldLayoutId id="2147483689" r:id="rId10"/>
    <p:sldLayoutId id="214748368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87;&#1088;&#1077;&#1079;&#1077;&#1085;&#1090;&#1072;&#1094;&#1110;&#1111;\&#1045;&#1082;&#1086;&#1083;&#1086;&#1075;&#1110;&#1095;&#1085;&#1072;%20&#1087;&#1088;&#1077;&#1079;&#1077;&#1085;&#1090;&#1072;&#1094;&#1110;&#1103;\&#1052;&#1077;&#1076;&#1080;&#1090;&#1072;&#1094;&#1080;&#1103;%20-%20&#1040;&#1088;&#1092;&#1072;%20&#1080;%20&#1055;&#1088;&#1080;&#1088;&#1086;&#1076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29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&#1087;&#1088;&#1077;&#1079;&#1077;&#1085;&#1090;&#1072;&#1094;&#1110;&#1111;\&#1045;&#1082;&#1086;&#1083;&#1086;&#1075;&#1110;&#1095;&#1085;&#1072;%20&#1087;&#1088;&#1077;&#1079;&#1077;&#1085;&#1090;&#1072;&#1094;&#1110;&#1103;\24db4e51badd.mp3" TargetMode="Externa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&#1087;&#1088;&#1077;&#1079;&#1077;&#1085;&#1090;&#1072;&#1094;&#1110;&#1111;\&#1045;&#1082;&#1086;&#1083;&#1086;&#1075;&#1110;&#1095;&#1085;&#1072;%20&#1087;&#1088;&#1077;&#1079;&#1077;&#1085;&#1090;&#1072;&#1094;&#1110;&#1103;\Marilyn%20Manson%20-%20You%20spin%20me%20right%20round.mp3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едитация - Арфа и Приро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43938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1643050"/>
            <a:ext cx="6480048" cy="230124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Господарі планети -  ми, люди!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429125"/>
            <a:ext cx="6480175" cy="1868488"/>
          </a:xfrm>
        </p:spPr>
        <p:txBody>
          <a:bodyPr>
            <a:normAutofit/>
          </a:bodyPr>
          <a:lstStyle/>
          <a:p>
            <a:pPr marR="0" algn="ctr"/>
            <a:endParaRPr lang="en-US" sz="3600" smtClean="0">
              <a:solidFill>
                <a:srgbClr val="03495C"/>
              </a:solidFill>
            </a:endParaRPr>
          </a:p>
        </p:txBody>
      </p:sp>
    </p:spTree>
  </p:cSld>
  <p:clrMapOvr>
    <a:masterClrMapping/>
  </p:clrMapOvr>
  <p:transition advTm="15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" name="Содержимое 4" descr="1  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43522" cy="2791779"/>
          </a:xfrm>
          <a:effectLst>
            <a:softEdge rad="112500"/>
          </a:effectLst>
        </p:spPr>
      </p:pic>
      <p:pic>
        <p:nvPicPr>
          <p:cNvPr id="6" name="Содержимое 5" descr="14914-1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3643306" cy="2914645"/>
          </a:xfrm>
          <a:effectLst>
            <a:softEdge rad="112500"/>
          </a:effectLst>
        </p:spPr>
      </p:pic>
      <p:pic>
        <p:nvPicPr>
          <p:cNvPr id="7" name="Рисунок 6" descr="368515930932a405f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29081"/>
            <a:ext cx="3286148" cy="2628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6714_300p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0"/>
            <a:ext cx="4048114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eo_wodakytaj1_n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3714752"/>
            <a:ext cx="4929222" cy="329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_4592080_56_2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2143116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10992_2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9256" y="1571612"/>
            <a:ext cx="3929090" cy="261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age1306831272_2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28926" y="4000504"/>
            <a:ext cx="208597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novokan_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15140" y="-214338"/>
            <a:ext cx="2660375" cy="199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70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Содержимое 4" descr="48ac7-img02778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8" y="0"/>
            <a:ext cx="9129712" cy="6858000"/>
          </a:xfrm>
        </p:spPr>
      </p:pic>
      <p:sp>
        <p:nvSpPr>
          <p:cNvPr id="2560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58250" cy="3500438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rgbClr val="FF0000"/>
                </a:solidFill>
              </a:rPr>
              <a:t>Один за одним зникають види птахів, риб, комах, тварин, рослин, вирубуються останні ліси.</a:t>
            </a:r>
            <a:endParaRPr lang="ru-RU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207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" name="Содержимое 4" descr="art_950_a4cd88a877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3306" cy="2732480"/>
          </a:xfrm>
          <a:effectLst>
            <a:softEdge rad="112500"/>
          </a:effectLst>
        </p:spPr>
      </p:pic>
      <p:pic>
        <p:nvPicPr>
          <p:cNvPr id="6" name="Содержимое 5" descr="bilozi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57554" y="0"/>
            <a:ext cx="2857500" cy="2457450"/>
          </a:xfrm>
          <a:effectLst>
            <a:softEdge rad="112500"/>
          </a:effectLst>
        </p:spPr>
      </p:pic>
      <p:pic>
        <p:nvPicPr>
          <p:cNvPr id="7" name="Рисунок 6" descr="SDC11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79" y="4000504"/>
            <a:ext cx="3809993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2143116"/>
            <a:ext cx="2762263" cy="207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68r_0523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080491"/>
            <a:ext cx="2571768" cy="277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95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14728"/>
            <a:ext cx="314327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3833925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357430"/>
            <a:ext cx="3428992" cy="214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481026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29322" y="0"/>
            <a:ext cx="3428690" cy="2571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mnogie-lekarstvennye-rasteniya-pod-ugrozo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4976" y="2071678"/>
            <a:ext cx="342902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9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Содержимое 4" descr="2905696388_8138de6fc4_z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864850" cy="6858000"/>
          </a:xfrm>
        </p:spPr>
      </p:pic>
      <p:sp>
        <p:nvSpPr>
          <p:cNvPr id="27650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-428625" y="0"/>
            <a:ext cx="10072688" cy="3429000"/>
          </a:xfrm>
        </p:spPr>
        <p:txBody>
          <a:bodyPr/>
          <a:lstStyle/>
          <a:p>
            <a:pPr algn="ctr"/>
            <a:r>
              <a:rPr lang="uk-UA" sz="4800" b="1" i="1" smtClean="0">
                <a:solidFill>
                  <a:srgbClr val="FF0000"/>
                </a:solidFill>
              </a:rPr>
              <a:t>Екологічне лихо спричинила в </a:t>
            </a:r>
            <a:br>
              <a:rPr lang="uk-UA" sz="4800" b="1" i="1" smtClean="0">
                <a:solidFill>
                  <a:srgbClr val="FF0000"/>
                </a:solidFill>
              </a:rPr>
            </a:br>
            <a:r>
              <a:rPr lang="uk-UA" sz="4800" b="1" i="1" smtClean="0">
                <a:solidFill>
                  <a:srgbClr val="FF0000"/>
                </a:solidFill>
              </a:rPr>
              <a:t>Україні Чорнобильська трагедія. Смертність населення почала переважати народжуваність.</a:t>
            </a:r>
            <a:endParaRPr lang="ru-RU" sz="4800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439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" name="Содержимое 4" descr="0145_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2071678"/>
            <a:ext cx="4038600" cy="3033437"/>
          </a:xfrm>
          <a:effectLst>
            <a:softEdge rad="112500"/>
          </a:effectLst>
        </p:spPr>
      </p:pic>
      <p:pic>
        <p:nvPicPr>
          <p:cNvPr id="6" name="Содержимое 5" descr="38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38600" cy="2789741"/>
          </a:xfrm>
          <a:effectLst>
            <a:softEdge rad="112500"/>
          </a:effectLst>
        </p:spPr>
      </p:pic>
      <p:pic>
        <p:nvPicPr>
          <p:cNvPr id="7" name="Рисунок 6" descr="1281622070_chernoby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9758" y="0"/>
            <a:ext cx="3664242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5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0"/>
            <a:ext cx="2000264" cy="276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age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643182"/>
            <a:ext cx="3135306" cy="235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age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4529584"/>
            <a:ext cx="2928958" cy="232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070731-008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2357430"/>
            <a:ext cx="2643174" cy="255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943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661305"/>
            <a:ext cx="2928926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120351814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72131" y="4357694"/>
            <a:ext cx="3667115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95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Содержимое 4" descr="DSC0073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9698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15312" cy="4357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FF0000"/>
                </a:solidFill>
              </a:rPr>
              <a:t>Таке становище змусило уряд України визнати всю територію держави зоною екологічного лиха. Наслідки його жахливі…</a:t>
            </a:r>
            <a:br>
              <a:rPr lang="uk-UA" b="1" i="1" dirty="0" smtClean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312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" name="Содержимое 9" descr="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357554" y="0"/>
            <a:ext cx="3352824" cy="2414971"/>
          </a:xfrm>
          <a:effectLst>
            <a:softEdge rad="112500"/>
          </a:effectLst>
        </p:spPr>
      </p:pic>
      <p:pic>
        <p:nvPicPr>
          <p:cNvPr id="9" name="Содержимое 8" descr="1f3e73b6dfeb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571868" cy="2721989"/>
          </a:xfrm>
          <a:effectLst>
            <a:softEdge rad="112500"/>
          </a:effectLst>
        </p:spPr>
      </p:pic>
      <p:pic>
        <p:nvPicPr>
          <p:cNvPr id="11" name="Рисунок 10" descr="muta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1"/>
            <a:ext cx="2857487" cy="214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176840_1_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000240"/>
            <a:ext cx="3000364" cy="225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9da6557468d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71744"/>
            <a:ext cx="4414845" cy="267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06_04_26_Posledstviy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1083" y="4000504"/>
            <a:ext cx="2002918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2214554"/>
            <a:ext cx="3071834" cy="202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1918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714875"/>
            <a:ext cx="352425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16529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6248" y="3929066"/>
            <a:ext cx="30561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165294_31207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43239" y="5000636"/>
            <a:ext cx="2575545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1197572996_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00694" y="5239167"/>
            <a:ext cx="1857388" cy="1778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386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Содержимое 4" descr="2f88a9888d_95559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746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286750" cy="385762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rgbClr val="FF0000"/>
                </a:solidFill>
              </a:rPr>
              <a:t>…Та людину ніщо не лякає! Вона продовжує “вдосконалювати” своє життя за рахунок власного здоров</a:t>
            </a:r>
            <a:r>
              <a:rPr lang="en-US" b="1" i="1" smtClean="0">
                <a:solidFill>
                  <a:srgbClr val="FF0000"/>
                </a:solidFill>
              </a:rPr>
              <a:t>`</a:t>
            </a:r>
            <a:r>
              <a:rPr lang="uk-UA" b="1" i="1" smtClean="0">
                <a:solidFill>
                  <a:srgbClr val="FF0000"/>
                </a:solidFill>
              </a:rPr>
              <a:t>я.</a:t>
            </a:r>
            <a:endParaRPr lang="ru-RU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223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" name="Содержимое 4" descr="2358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3608458" cy="2714620"/>
          </a:xfrm>
          <a:effectLst>
            <a:softEdge rad="112500"/>
          </a:effectLst>
        </p:spPr>
      </p:pic>
      <p:pic>
        <p:nvPicPr>
          <p:cNvPr id="6" name="Содержимое 5" descr="75998199_4244630_ovochi_2_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596" y="4090206"/>
            <a:ext cx="4143404" cy="2767794"/>
          </a:xfrm>
          <a:effectLst>
            <a:softEdge rad="112500"/>
          </a:effectLst>
        </p:spPr>
      </p:pic>
      <p:pic>
        <p:nvPicPr>
          <p:cNvPr id="7" name="Рисунок 6" descr="2008042223323276_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0"/>
            <a:ext cx="3786214" cy="263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08042223323276_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43181"/>
            <a:ext cx="3286116" cy="422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Рисунок 8" descr="shpric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63" y="4089400"/>
            <a:ext cx="25717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RTEmagicC_bdc8b92955.jp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356" y="2285992"/>
            <a:ext cx="2714644" cy="2126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kapusta1_499x3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2285992"/>
            <a:ext cx="3000396" cy="200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7997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0"/>
            <a:ext cx="342898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37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Содержимое 4" descr="Oblakanagolybomnebe316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42938" y="1571625"/>
            <a:ext cx="8229600" cy="1143000"/>
          </a:xfrm>
        </p:spPr>
        <p:txBody>
          <a:bodyPr/>
          <a:lstStyle/>
          <a:p>
            <a:r>
              <a:rPr lang="uk-UA" sz="7200" b="1" smtClean="0">
                <a:solidFill>
                  <a:schemeClr val="tx1"/>
                </a:solidFill>
              </a:rPr>
              <a:t>СУМНА СТАТИСТИКА</a:t>
            </a:r>
            <a:endParaRPr lang="ru-RU" sz="7200" b="1" smtClean="0">
              <a:solidFill>
                <a:schemeClr val="tx1"/>
              </a:solidFill>
            </a:endParaRPr>
          </a:p>
        </p:txBody>
      </p:sp>
      <p:sp>
        <p:nvSpPr>
          <p:cNvPr id="33795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1610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Содержимое 3" descr="0008-003-Ekologija-chelovek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0"/>
            <a:ext cx="8572500" cy="6858000"/>
          </a:xfrm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229600" cy="1143000"/>
          </a:xfrm>
        </p:spPr>
        <p:txBody>
          <a:bodyPr/>
          <a:lstStyle/>
          <a:p>
            <a:r>
              <a:rPr lang="uk-UA" b="1" smtClean="0">
                <a:solidFill>
                  <a:srgbClr val="FFFF00"/>
                </a:solidFill>
                <a:cs typeface="Times New Roman" pitchFamily="18" charset="0"/>
              </a:rPr>
              <a:t>Її майбутнє – в наших руках!</a:t>
            </a:r>
            <a:endParaRPr lang="ru-RU" b="1" smtClean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334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algn="ctr"/>
            <a:r>
              <a:rPr lang="ru-RU" sz="3200" smtClean="0">
                <a:solidFill>
                  <a:schemeClr val="tx1"/>
                </a:solidFill>
              </a:rPr>
              <a:t>Найбільш актуальні екологічні проблеми, що можуть впливати на здоров'я дітей.</a:t>
            </a:r>
          </a:p>
        </p:txBody>
      </p:sp>
      <p:pic>
        <p:nvPicPr>
          <p:cNvPr id="34818" name="Содержимое 4" descr="d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143000"/>
            <a:ext cx="5265738" cy="4071938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15063" y="1357313"/>
            <a:ext cx="2471737" cy="4997450"/>
          </a:xfrm>
        </p:spPr>
        <p:txBody>
          <a:bodyPr>
            <a:normAutofit fontScale="55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1.   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повітря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2.   </a:t>
            </a:r>
            <a:r>
              <a:rPr lang="ru-RU" dirty="0" err="1" smtClean="0"/>
              <a:t>Забруднення</a:t>
            </a:r>
            <a:r>
              <a:rPr lang="ru-RU" dirty="0" smtClean="0"/>
              <a:t> води.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3.   Проблема </a:t>
            </a:r>
            <a:r>
              <a:rPr lang="ru-RU" dirty="0" err="1" smtClean="0"/>
              <a:t>відходів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4.   </a:t>
            </a:r>
            <a:r>
              <a:rPr lang="ru-RU" dirty="0" err="1" smtClean="0"/>
              <a:t>Якість</a:t>
            </a:r>
            <a:r>
              <a:rPr lang="ru-RU" dirty="0" smtClean="0"/>
              <a:t> </a:t>
            </a:r>
            <a:r>
              <a:rPr lang="ru-RU" dirty="0" err="1" smtClean="0"/>
              <a:t>питної</a:t>
            </a:r>
            <a:r>
              <a:rPr lang="ru-RU" dirty="0" smtClean="0"/>
              <a:t> води.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5.   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ґрунту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6.    </a:t>
            </a:r>
            <a:r>
              <a:rPr lang="ru-RU" dirty="0" err="1" smtClean="0"/>
              <a:t>Якість</a:t>
            </a:r>
            <a:r>
              <a:rPr lang="ru-RU" dirty="0" smtClean="0"/>
              <a:t> </a:t>
            </a:r>
            <a:r>
              <a:rPr lang="ru-RU" dirty="0" err="1" smtClean="0"/>
              <a:t>продуктів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7.    </a:t>
            </a:r>
            <a:r>
              <a:rPr lang="ru-RU" dirty="0" err="1" smtClean="0"/>
              <a:t>Радіаційне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8.    </a:t>
            </a:r>
            <a:r>
              <a:rPr lang="ru-RU" dirty="0" err="1" smtClean="0"/>
              <a:t>Ненормоване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отрутохімікатів</a:t>
            </a:r>
            <a:r>
              <a:rPr lang="ru-RU" dirty="0" smtClean="0"/>
              <a:t> та </a:t>
            </a:r>
            <a:r>
              <a:rPr lang="ru-RU" dirty="0" err="1" smtClean="0"/>
              <a:t>мінеральних</a:t>
            </a:r>
            <a:r>
              <a:rPr lang="ru-RU" dirty="0" smtClean="0"/>
              <a:t> добрив у </a:t>
            </a:r>
            <a:r>
              <a:rPr lang="ru-RU" dirty="0" err="1" smtClean="0"/>
              <a:t>сільському</a:t>
            </a:r>
            <a:r>
              <a:rPr lang="ru-RU" dirty="0" smtClean="0"/>
              <a:t> </a:t>
            </a:r>
            <a:r>
              <a:rPr lang="ru-RU" dirty="0" err="1" smtClean="0"/>
              <a:t>господарстві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9.    </a:t>
            </a:r>
            <a:r>
              <a:rPr lang="ru-RU" dirty="0" err="1" smtClean="0"/>
              <a:t>Йододефіцит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10.   </a:t>
            </a:r>
            <a:r>
              <a:rPr lang="ru-RU" dirty="0" err="1" smtClean="0"/>
              <a:t>Зберігання</a:t>
            </a:r>
            <a:r>
              <a:rPr lang="ru-RU" dirty="0" smtClean="0"/>
              <a:t> </a:t>
            </a:r>
            <a:r>
              <a:rPr lang="ru-RU" dirty="0" err="1" smtClean="0"/>
              <a:t>непридатних</a:t>
            </a:r>
            <a:r>
              <a:rPr lang="ru-RU" dirty="0" smtClean="0"/>
              <a:t> та </a:t>
            </a:r>
            <a:r>
              <a:rPr lang="ru-RU" dirty="0" err="1" smtClean="0"/>
              <a:t>неопізнаних</a:t>
            </a:r>
            <a:r>
              <a:rPr lang="ru-RU" dirty="0" smtClean="0"/>
              <a:t> </a:t>
            </a:r>
            <a:r>
              <a:rPr lang="ru-RU" dirty="0" err="1" smtClean="0"/>
              <a:t>пестицидів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11.   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озеленення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12.  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важкими</a:t>
            </a:r>
            <a:r>
              <a:rPr lang="ru-RU" dirty="0" smtClean="0"/>
              <a:t> </a:t>
            </a:r>
            <a:r>
              <a:rPr lang="ru-RU" dirty="0" err="1" smtClean="0"/>
              <a:t>металами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13.   </a:t>
            </a:r>
            <a:r>
              <a:rPr lang="ru-RU" dirty="0" err="1" smtClean="0"/>
              <a:t>Неконтрольоване</a:t>
            </a:r>
            <a:r>
              <a:rPr lang="ru-RU" dirty="0" smtClean="0"/>
              <a:t> </a:t>
            </a:r>
            <a:r>
              <a:rPr lang="ru-RU" dirty="0" err="1" smtClean="0"/>
              <a:t>вирубування</a:t>
            </a:r>
            <a:r>
              <a:rPr lang="ru-RU" dirty="0" smtClean="0"/>
              <a:t> </a:t>
            </a:r>
            <a:r>
              <a:rPr lang="ru-RU" dirty="0" err="1" smtClean="0"/>
              <a:t>лісу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advTm="4028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pPr algn="ctr"/>
            <a:r>
              <a:rPr lang="ru-RU" sz="3200" smtClean="0">
                <a:solidFill>
                  <a:schemeClr val="tx1"/>
                </a:solidFill>
              </a:rPr>
              <a:t>Найбільш характерні захворювання дітей, пов'язані із забрудненням довкілля.</a:t>
            </a:r>
          </a:p>
        </p:txBody>
      </p:sp>
      <p:pic>
        <p:nvPicPr>
          <p:cNvPr id="35842" name="Содержимое 4" descr="d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928813"/>
            <a:ext cx="5324475" cy="278606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86438" y="1214438"/>
            <a:ext cx="2900362" cy="5140325"/>
          </a:xfrm>
        </p:spPr>
        <p:txBody>
          <a:bodyPr>
            <a:normAutofit fontScale="70000" lnSpcReduction="2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1.   </a:t>
            </a:r>
            <a:r>
              <a:rPr lang="ru-RU" dirty="0" err="1" smtClean="0"/>
              <a:t>Хвороби</a:t>
            </a:r>
            <a:r>
              <a:rPr lang="ru-RU" dirty="0" smtClean="0"/>
              <a:t> </a:t>
            </a:r>
            <a:r>
              <a:rPr lang="ru-RU" dirty="0" err="1" smtClean="0"/>
              <a:t>органів</a:t>
            </a:r>
            <a:r>
              <a:rPr lang="ru-RU" dirty="0" smtClean="0"/>
              <a:t>    </a:t>
            </a:r>
            <a:r>
              <a:rPr lang="ru-RU" dirty="0" err="1" smtClean="0"/>
              <a:t>дихання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2.   </a:t>
            </a:r>
            <a:r>
              <a:rPr lang="ru-RU" dirty="0" err="1" smtClean="0"/>
              <a:t>Захворювання</a:t>
            </a:r>
            <a:r>
              <a:rPr lang="ru-RU" dirty="0" smtClean="0"/>
              <a:t> ШКТ.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3.   </a:t>
            </a:r>
            <a:r>
              <a:rPr lang="ru-RU" dirty="0" err="1" smtClean="0"/>
              <a:t>Онкологічні</a:t>
            </a:r>
            <a:r>
              <a:rPr lang="ru-RU" dirty="0" smtClean="0"/>
              <a:t> </a:t>
            </a:r>
            <a:r>
              <a:rPr lang="ru-RU" dirty="0" err="1" smtClean="0"/>
              <a:t>захворювання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4.   </a:t>
            </a:r>
            <a:r>
              <a:rPr lang="ru-RU" dirty="0" err="1" smtClean="0"/>
              <a:t>Інфекційні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5.   </a:t>
            </a:r>
            <a:r>
              <a:rPr lang="ru-RU" dirty="0" err="1" smtClean="0"/>
              <a:t>Хвороби</a:t>
            </a:r>
            <a:r>
              <a:rPr lang="ru-RU" dirty="0" smtClean="0"/>
              <a:t> </a:t>
            </a:r>
            <a:r>
              <a:rPr lang="ru-RU" dirty="0" err="1" smtClean="0"/>
              <a:t>ендокринної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6.   </a:t>
            </a:r>
            <a:r>
              <a:rPr lang="ru-RU" dirty="0" err="1" smtClean="0"/>
              <a:t>Алергії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7.   </a:t>
            </a:r>
            <a:r>
              <a:rPr lang="ru-RU" dirty="0" err="1" smtClean="0"/>
              <a:t>Туберкульоз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8.   </a:t>
            </a:r>
            <a:r>
              <a:rPr lang="ru-RU" dirty="0" err="1" smtClean="0"/>
              <a:t>Хвороби</a:t>
            </a:r>
            <a:r>
              <a:rPr lang="ru-RU" dirty="0" smtClean="0"/>
              <a:t> </a:t>
            </a:r>
            <a:r>
              <a:rPr lang="ru-RU" dirty="0" err="1" smtClean="0"/>
              <a:t>серцево-судинної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9.   </a:t>
            </a:r>
            <a:r>
              <a:rPr lang="ru-RU" dirty="0" err="1" smtClean="0"/>
              <a:t>Зниження</a:t>
            </a:r>
            <a:r>
              <a:rPr lang="ru-RU" dirty="0" smtClean="0"/>
              <a:t> </a:t>
            </a:r>
            <a:r>
              <a:rPr lang="ru-RU" dirty="0" err="1" smtClean="0"/>
              <a:t>імунітету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10.   </a:t>
            </a:r>
            <a:r>
              <a:rPr lang="ru-RU" dirty="0" err="1" smtClean="0"/>
              <a:t>Харчові</a:t>
            </a:r>
            <a:r>
              <a:rPr lang="ru-RU" dirty="0" smtClean="0"/>
              <a:t> </a:t>
            </a:r>
            <a:r>
              <a:rPr lang="ru-RU" dirty="0" err="1" smtClean="0"/>
              <a:t>отруєння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11.   </a:t>
            </a:r>
            <a:r>
              <a:rPr lang="ru-RU" dirty="0" err="1" smtClean="0"/>
              <a:t>Вроджені</a:t>
            </a:r>
            <a:r>
              <a:rPr lang="ru-RU" dirty="0" smtClean="0"/>
              <a:t> вади.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12.   </a:t>
            </a:r>
            <a:r>
              <a:rPr lang="ru-RU" dirty="0" err="1" smtClean="0"/>
              <a:t>Захворювання</a:t>
            </a:r>
            <a:r>
              <a:rPr lang="ru-RU" dirty="0" smtClean="0"/>
              <a:t> </a:t>
            </a:r>
            <a:r>
              <a:rPr lang="ru-RU" dirty="0" err="1" smtClean="0"/>
              <a:t>шкіри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13.   </a:t>
            </a:r>
            <a:r>
              <a:rPr lang="ru-RU" dirty="0" err="1" smtClean="0"/>
              <a:t>Хвороби</a:t>
            </a:r>
            <a:r>
              <a:rPr lang="ru-RU" dirty="0" smtClean="0"/>
              <a:t> </a:t>
            </a:r>
            <a:r>
              <a:rPr lang="ru-RU" dirty="0" err="1" smtClean="0"/>
              <a:t>нирок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advTm="4059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Содержимое 4" descr="Зображення046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7929562" cy="4071938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rgbClr val="92D050"/>
                </a:solidFill>
              </a:rPr>
              <a:t>Людина на землі може багато: руйнувати, а може стати її садівником, лікарем. </a:t>
            </a:r>
            <a:r>
              <a:rPr lang="uk-UA" smtClean="0"/>
              <a:t/>
            </a:r>
            <a:br>
              <a:rPr lang="uk-UA" smtClean="0"/>
            </a:br>
            <a:endParaRPr lang="ru-RU" smtClean="0"/>
          </a:p>
        </p:txBody>
      </p:sp>
      <p:pic>
        <p:nvPicPr>
          <p:cNvPr id="10" name="24db4e51badd.mp3">
            <a:hlinkClick r:id="" action="ppaction://media"/>
          </p:cNvPr>
          <p:cNvPicPr>
            <a:picLocks noGrp="1" noRot="1" noChangeAspect="1"/>
          </p:cNvPicPr>
          <p:nvPr>
            <p:ph sz="half" idx="2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</p:spTree>
  </p:cSld>
  <p:clrMapOvr>
    <a:masterClrMapping/>
  </p:clrMapOvr>
  <p:transition advTm="14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Содержимое 6" descr="PICT356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0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072063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0070C0"/>
                </a:solidFill>
              </a:rPr>
              <a:t>Ці дерева посадили учні нашої школи.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135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Содержимое 6" descr="PICT349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891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8915" name="Заголовок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8229600" cy="1143000"/>
          </a:xfrm>
        </p:spPr>
        <p:txBody>
          <a:bodyPr/>
          <a:lstStyle/>
          <a:p>
            <a:r>
              <a:rPr lang="uk-UA" b="1" i="1" smtClean="0">
                <a:solidFill>
                  <a:srgbClr val="0070C0"/>
                </a:solidFill>
              </a:rPr>
              <a:t>             Працюють всі!</a:t>
            </a:r>
            <a:endParaRPr lang="ru-RU" b="1" i="1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1328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Содержимое 6" descr="PICT353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86875" cy="6965950"/>
          </a:xfrm>
        </p:spPr>
      </p:pic>
      <p:sp>
        <p:nvSpPr>
          <p:cNvPr id="39938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9939" name="Заголовок 1"/>
          <p:cNvSpPr>
            <a:spLocks noGrp="1"/>
          </p:cNvSpPr>
          <p:nvPr>
            <p:ph type="title"/>
          </p:nvPr>
        </p:nvSpPr>
        <p:spPr>
          <a:xfrm>
            <a:off x="642938" y="5214938"/>
            <a:ext cx="8229600" cy="1143000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rgbClr val="0070C0"/>
                </a:solidFill>
              </a:rPr>
              <a:t>“Директорське” деревце</a:t>
            </a:r>
            <a:endParaRPr lang="ru-RU" b="1" i="1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1339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Содержимое 6" descr="PICT345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Ми посадимо найбільше!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1251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3" name="Содержимое 12" descr="PICT346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1" y="0"/>
            <a:ext cx="4572000" cy="3429000"/>
          </a:xfrm>
          <a:effectLst>
            <a:softEdge rad="112500"/>
          </a:effectLst>
        </p:spPr>
      </p:pic>
      <p:pic>
        <p:nvPicPr>
          <p:cNvPr id="12" name="Содержимое 11" descr="PICT34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  <a:effectLst>
            <a:softEdge rad="112500"/>
          </a:effectLst>
        </p:spPr>
      </p:pic>
      <p:pic>
        <p:nvPicPr>
          <p:cNvPr id="14" name="Рисунок 13" descr="PICT34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PICT3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68" y="3428976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73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Содержимое 4" descr="06-11-11_140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uk-UA" b="1" i="1" smtClean="0">
                <a:solidFill>
                  <a:srgbClr val="0070C0"/>
                </a:solidFill>
              </a:rPr>
              <a:t>Наші басівкутські краєвиди</a:t>
            </a:r>
            <a:endParaRPr lang="ru-RU" b="1" i="1" smtClean="0">
              <a:solidFill>
                <a:srgbClr val="0070C0"/>
              </a:solidFill>
            </a:endParaRPr>
          </a:p>
        </p:txBody>
      </p:sp>
      <p:sp>
        <p:nvSpPr>
          <p:cNvPr id="43011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1264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 як пахнуть наші чорнобривці…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Содержимое 6" descr="21-10-11_15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42908" y="0"/>
            <a:ext cx="4381499" cy="3286124"/>
          </a:xfrm>
          <a:effectLst>
            <a:softEdge rad="112500"/>
          </a:effectLst>
        </p:spPr>
      </p:pic>
      <p:pic>
        <p:nvPicPr>
          <p:cNvPr id="9" name="Рисунок 8" descr="08-05-09_1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2952764"/>
            <a:ext cx="3571900" cy="476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10-06-11_164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286512" y="-285776"/>
            <a:ext cx="3071801" cy="4095734"/>
          </a:xfrm>
          <a:effectLst>
            <a:softEdge rad="112500"/>
          </a:effectLst>
        </p:spPr>
      </p:pic>
      <p:pic>
        <p:nvPicPr>
          <p:cNvPr id="15" name="Рисунок 14" descr="10-06-11_16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995" y="2857496"/>
            <a:ext cx="581029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26-04-10_16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58" y="-214338"/>
            <a:ext cx="2625329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26-04-10_16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857496"/>
            <a:ext cx="3429024" cy="457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57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475img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4038600" cy="3024463"/>
          </a:xfrm>
          <a:effectLst>
            <a:softEdge rad="112500"/>
          </a:effectLst>
        </p:spPr>
      </p:pic>
      <p:pic>
        <p:nvPicPr>
          <p:cNvPr id="7" name="Содержимое 6" descr="x_7b25cfc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85918" y="2500306"/>
            <a:ext cx="3645976" cy="2734482"/>
          </a:xfrm>
          <a:effectLst>
            <a:softEdge rad="112500"/>
          </a:effectLst>
        </p:spPr>
      </p:pic>
      <p:pic>
        <p:nvPicPr>
          <p:cNvPr id="8" name="Рисунок 7" descr="y_f18b1fc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2971" y="1714488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x_63a7150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4346" y="2786058"/>
            <a:ext cx="3060331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523083927_2ae2b00d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7658" y="0"/>
            <a:ext cx="3336342" cy="2222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goverla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0430" y="0"/>
            <a:ext cx="3214710" cy="275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3712689_83df93a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43570" y="4572008"/>
            <a:ext cx="3714840" cy="257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u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4546" y="4071917"/>
            <a:ext cx="3714776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7" name="Заголовок 4"/>
          <p:cNvSpPr>
            <a:spLocks noGrp="1"/>
          </p:cNvSpPr>
          <p:nvPr>
            <p:ph type="title"/>
          </p:nvPr>
        </p:nvSpPr>
        <p:spPr>
          <a:xfrm>
            <a:off x="5029200" y="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11281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Содержимое 6" descr="14-05-09_14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9" name="Рисунок 8" descr="22-05-09_0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-95251"/>
            <a:ext cx="535785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500688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Озеро – окраса нашої місцевості!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060" name="Содержимое 9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advTm="1387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8" name="Содержимое 7" descr="26-10-09_09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00364" y="-357214"/>
            <a:ext cx="3339744" cy="4452992"/>
          </a:xfrm>
          <a:effectLst>
            <a:softEdge rad="112500"/>
          </a:effectLst>
        </p:spPr>
      </p:pic>
      <p:pic>
        <p:nvPicPr>
          <p:cNvPr id="7" name="Содержимое 6" descr="15-11-09_12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214346" y="-476295"/>
            <a:ext cx="3500462" cy="4572032"/>
          </a:xfrm>
          <a:effectLst>
            <a:softEdge rad="112500"/>
          </a:effectLst>
        </p:spPr>
      </p:pic>
      <p:pic>
        <p:nvPicPr>
          <p:cNvPr id="9" name="Рисунок 8" descr="15-05-09_1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-285776"/>
            <a:ext cx="3286134" cy="438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1-10-11_1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00098" y="3700655"/>
            <a:ext cx="5214974" cy="387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1-07-11_21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76749" y="3714728"/>
            <a:ext cx="4953035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36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Содержимое 6" descr="PICT359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28625" y="-285750"/>
            <a:ext cx="10144125" cy="7608888"/>
          </a:xfrm>
        </p:spPr>
      </p:pic>
      <p:sp>
        <p:nvSpPr>
          <p:cNvPr id="47106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7107" name="Заголовок 1"/>
          <p:cNvSpPr>
            <a:spLocks noGrp="1"/>
          </p:cNvSpPr>
          <p:nvPr>
            <p:ph type="title"/>
          </p:nvPr>
        </p:nvSpPr>
        <p:spPr>
          <a:xfrm>
            <a:off x="0" y="4071938"/>
            <a:ext cx="9144000" cy="2786062"/>
          </a:xfrm>
        </p:spPr>
        <p:txBody>
          <a:bodyPr/>
          <a:lstStyle/>
          <a:p>
            <a:pPr algn="ctr"/>
            <a:r>
              <a:rPr lang="uk-UA" sz="4800" b="1" i="1" smtClean="0">
                <a:solidFill>
                  <a:srgbClr val="0070C0"/>
                </a:solidFill>
              </a:rPr>
              <a:t>Давайте ось так, як і ми, будемо єдині у прагненні зберегти нашу природу-матінку!</a:t>
            </a:r>
            <a:endParaRPr lang="ru-RU" sz="4800" b="1" i="1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16453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Содержимое 4" descr="geo_eco_new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071563"/>
            <a:ext cx="8572500" cy="5599112"/>
          </a:xfrm>
        </p:spPr>
      </p:pic>
      <p:sp>
        <p:nvSpPr>
          <p:cNvPr id="48130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813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7972425" cy="3224213"/>
          </a:xfrm>
        </p:spPr>
        <p:txBody>
          <a:bodyPr/>
          <a:lstStyle/>
          <a:p>
            <a:pPr algn="ctr"/>
            <a:r>
              <a:rPr lang="uk-UA" b="1" smtClean="0">
                <a:solidFill>
                  <a:srgbClr val="0070C0"/>
                </a:solidFill>
              </a:rPr>
              <a:t>Хай будуть в нас цілі дерева,</a:t>
            </a:r>
            <a:br>
              <a:rPr lang="uk-UA" b="1" smtClean="0">
                <a:solidFill>
                  <a:srgbClr val="0070C0"/>
                </a:solidFill>
              </a:rPr>
            </a:br>
            <a:r>
              <a:rPr lang="uk-UA" b="1" smtClean="0">
                <a:solidFill>
                  <a:srgbClr val="0070C0"/>
                </a:solidFill>
              </a:rPr>
              <a:t>Рослини, тварини, птахи.</a:t>
            </a:r>
            <a:br>
              <a:rPr lang="uk-UA" b="1" smtClean="0">
                <a:solidFill>
                  <a:srgbClr val="0070C0"/>
                </a:solidFill>
              </a:rPr>
            </a:br>
            <a:r>
              <a:rPr lang="uk-UA" b="1" smtClean="0">
                <a:solidFill>
                  <a:srgbClr val="0070C0"/>
                </a:solidFill>
              </a:rPr>
              <a:t>Людино! Людино! Людино!</a:t>
            </a:r>
            <a:br>
              <a:rPr lang="uk-UA" b="1" smtClean="0">
                <a:solidFill>
                  <a:srgbClr val="0070C0"/>
                </a:solidFill>
              </a:rPr>
            </a:br>
            <a:r>
              <a:rPr lang="uk-UA" b="1" smtClean="0">
                <a:solidFill>
                  <a:srgbClr val="0070C0"/>
                </a:solidFill>
              </a:rPr>
              <a:t>Ми просимо: нас збережи!</a:t>
            </a:r>
            <a:endParaRPr lang="ru-RU" b="1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3843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Содержимое 4" descr="www.credo-ua.org_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00063" y="0"/>
            <a:ext cx="10358438" cy="7315200"/>
          </a:xfrm>
        </p:spPr>
      </p:pic>
      <p:sp>
        <p:nvSpPr>
          <p:cNvPr id="1843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15312" cy="6429375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rgbClr val="FFFF00"/>
                </a:solidFill>
              </a:rPr>
              <a:t>Наша прекрасна планета така маленька у космічному просторі і така велика й рідна для кожного з нас. Найбільшу насолоду і радість, найпалкішу любов до рідного краю викликає спілкування з природою.</a:t>
            </a:r>
            <a:endParaRPr lang="ru-RU" b="1" i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301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" name="Содержимое 4" descr="0_564f3_5d7cf0fe_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4338"/>
            <a:ext cx="4176338" cy="2714620"/>
          </a:xfrm>
          <a:effectLst>
            <a:softEdge rad="112500"/>
          </a:effectLst>
        </p:spPr>
      </p:pic>
      <p:pic>
        <p:nvPicPr>
          <p:cNvPr id="6" name="Содержимое 5" descr="1752886_48be4a3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7620" y="-214338"/>
            <a:ext cx="3638576" cy="2462312"/>
          </a:xfrm>
          <a:effectLst>
            <a:softEdge rad="112500"/>
          </a:effectLst>
        </p:spPr>
      </p:pic>
      <p:pic>
        <p:nvPicPr>
          <p:cNvPr id="7" name="Рисунок 6" descr="3712691_81dec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5" y="4000504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Oblakanagolybomnebe3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43116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705765_63923bb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1214" y="2000240"/>
            <a:ext cx="3052786" cy="228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74166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3174" y="4357670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e84c-2008071600806000lit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2143116"/>
            <a:ext cx="3143257" cy="209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ag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96150" y="-285776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s320x24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973844"/>
            <a:ext cx="2857488" cy="188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79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Содержимое 4" descr="1254907638_nbqlytshelsdgxh.jpe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28625" y="0"/>
            <a:ext cx="10982325" cy="6858000"/>
          </a:xfrm>
        </p:spPr>
      </p:pic>
      <p:sp>
        <p:nvSpPr>
          <p:cNvPr id="2048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15312" cy="5214938"/>
          </a:xfrm>
        </p:spPr>
        <p:txBody>
          <a:bodyPr/>
          <a:lstStyle/>
          <a:p>
            <a:pPr algn="ctr"/>
            <a:r>
              <a:rPr lang="uk-UA" b="1" i="1" smtClean="0">
                <a:solidFill>
                  <a:srgbClr val="00B050"/>
                </a:solidFill>
              </a:rPr>
              <a:t>Шепіт голубої води, зелених дібров, спів дзвінкоголосих пташок, запах і розмаїття квітів – усе це дороге серцю, ні з чим незрівнянна краса рідного краю.                                                                        </a:t>
            </a:r>
            <a:endParaRPr lang="ru-RU" b="1" i="1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1562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age0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12611" cy="6643710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715375" cy="36433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FF0000"/>
                </a:solidFill>
              </a:rPr>
              <a:t>Але не все так добре, як здається… На порозі ХХІ століття екологічна криза все більше нівечить природу нашої країни.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" name="Marilyn Manson - You spin me right round.mp3">
            <a:hlinkClick r:id="" action="ppaction://media"/>
          </p:cNvPr>
          <p:cNvPicPr>
            <a:picLocks noGrp="1" noRot="1" noChangeAspect="1"/>
          </p:cNvPicPr>
          <p:nvPr>
            <p:ph sz="half" idx="2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839200" y="6215063"/>
            <a:ext cx="304800" cy="304800"/>
          </a:xfrm>
        </p:spPr>
      </p:pic>
    </p:spTree>
  </p:cSld>
  <p:clrMapOvr>
    <a:masterClrMapping/>
  </p:clrMapOvr>
  <p:transition advTm="15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" name="Содержимое 4" descr="59ff25a2f7_1366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38600" cy="2692400"/>
          </a:xfrm>
          <a:effectLst>
            <a:softEdge rad="112500"/>
          </a:effectLst>
        </p:spPr>
      </p:pic>
      <p:pic>
        <p:nvPicPr>
          <p:cNvPr id="6" name="Содержимое 5" descr="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14744" y="0"/>
            <a:ext cx="2825163" cy="2123743"/>
          </a:xfrm>
          <a:effectLst>
            <a:softEdge rad="112500"/>
          </a:effectLst>
        </p:spPr>
      </p:pic>
      <p:pic>
        <p:nvPicPr>
          <p:cNvPr id="7" name="Рисунок 6" descr="1254397180_i-13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onesvil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7946" y="0"/>
            <a:ext cx="3116054" cy="214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novokan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71744"/>
            <a:ext cx="3495058" cy="2618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vykhlopnye-gazy-prichina-allergicheskikh-zabolevani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476750"/>
            <a:ext cx="3800475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Water_pollutio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98" y="1857364"/>
            <a:ext cx="3071802" cy="267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radia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7554" y="1928802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48ac7-img0277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802" y="4071942"/>
            <a:ext cx="2954745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48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Содержимое 4" descr="38336558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996488" cy="6858000"/>
          </a:xfrm>
        </p:spPr>
      </p:pic>
      <p:sp>
        <p:nvSpPr>
          <p:cNvPr id="2355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0"/>
            <a:ext cx="8501062" cy="38576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FF0000"/>
                </a:solidFill>
              </a:rPr>
              <a:t>Міста задихаються від промислових і транспортних забруднень. Моря, річки, ставки, озера перетворюються на брудні стічні </a:t>
            </a:r>
            <a:r>
              <a:rPr lang="uk-UA" b="1" i="1" dirty="0" err="1" smtClean="0">
                <a:solidFill>
                  <a:srgbClr val="FF0000"/>
                </a:solidFill>
              </a:rPr>
              <a:t>“відстійники”</a:t>
            </a:r>
            <a:r>
              <a:rPr lang="uk-UA" b="1" i="1" dirty="0" smtClean="0">
                <a:solidFill>
                  <a:srgbClr val="FF0000"/>
                </a:solidFill>
              </a:rPr>
              <a:t>.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4125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394</TotalTime>
  <Words>327</Words>
  <Application>Microsoft Office PowerPoint</Application>
  <PresentationFormat>Екран (4:3)</PresentationFormat>
  <Paragraphs>50</Paragraphs>
  <Slides>33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Constantia</vt:lpstr>
      <vt:lpstr>Arial</vt:lpstr>
      <vt:lpstr>Calibri</vt:lpstr>
      <vt:lpstr>Wingdings 2</vt:lpstr>
      <vt:lpstr>Times New Roman</vt:lpstr>
      <vt:lpstr>Поток</vt:lpstr>
      <vt:lpstr>Поток</vt:lpstr>
      <vt:lpstr>Поток</vt:lpstr>
      <vt:lpstr>Поток</vt:lpstr>
      <vt:lpstr>Слайд 1</vt:lpstr>
      <vt:lpstr>Її майбутнє – в наших руках!</vt:lpstr>
      <vt:lpstr>Слайд 3</vt:lpstr>
      <vt:lpstr>Наша прекрасна планета така маленька у космічному просторі і така велика й рідна для кожного з нас. Найбільшу насолоду і радість, найпалкішу любов до рідного краю викликає спілкування з природою.</vt:lpstr>
      <vt:lpstr>Слайд 5</vt:lpstr>
      <vt:lpstr>Шепіт голубої води, зелених дібров, спів дзвінкоголосих пташок, запах і розмаїття квітів – усе це дороге серцю, ні з чим незрівнянна краса рідного краю.                                                                        </vt:lpstr>
      <vt:lpstr>Але не все так добре, як здається… На порозі ХХІ століття екологічна криза все більше нівечить природу нашої країни.</vt:lpstr>
      <vt:lpstr>Слайд 8</vt:lpstr>
      <vt:lpstr>Міста задихаються від промислових і транспортних забруднень. Моря, річки, ставки, озера перетворюються на брудні стічні “відстійники”.</vt:lpstr>
      <vt:lpstr>Слайд 10</vt:lpstr>
      <vt:lpstr>Один за одним зникають види птахів, риб, комах, тварин, рослин, вирубуються останні ліси.</vt:lpstr>
      <vt:lpstr>Слайд 12</vt:lpstr>
      <vt:lpstr>Екологічне лихо спричинила в  Україні Чорнобильська трагедія. Смертність населення почала переважати народжуваність.</vt:lpstr>
      <vt:lpstr>Слайд 14</vt:lpstr>
      <vt:lpstr>Таке становище змусило уряд України визнати всю територію держави зоною екологічного лиха. Наслідки його жахливі… </vt:lpstr>
      <vt:lpstr>Слайд 16</vt:lpstr>
      <vt:lpstr>…Та людину ніщо не лякає! Вона продовжує “вдосконалювати” своє життя за рахунок власного здоров`я.</vt:lpstr>
      <vt:lpstr>Слайд 18</vt:lpstr>
      <vt:lpstr>СУМНА СТАТИСТИКА</vt:lpstr>
      <vt:lpstr>Найбільш актуальні екологічні проблеми, що можуть впливати на здоров'я дітей.</vt:lpstr>
      <vt:lpstr>Найбільш характерні захворювання дітей, пов'язані із забрудненням довкілля.</vt:lpstr>
      <vt:lpstr>Людина на землі може багато: руйнувати, а може стати її садівником, лікарем.  </vt:lpstr>
      <vt:lpstr>Ці дерева посадили учні нашої школи.</vt:lpstr>
      <vt:lpstr>             Працюють всі!</vt:lpstr>
      <vt:lpstr>“Директорське” деревце</vt:lpstr>
      <vt:lpstr>Ми посадимо найбільше!</vt:lpstr>
      <vt:lpstr>Слайд 27</vt:lpstr>
      <vt:lpstr>Наші басівкутські краєвиди</vt:lpstr>
      <vt:lpstr>А як пахнуть наші чорнобривці…</vt:lpstr>
      <vt:lpstr>Озеро – окраса нашої місцевості!</vt:lpstr>
      <vt:lpstr>Слайд 31</vt:lpstr>
      <vt:lpstr>Давайте ось так, як і ми, будемо єдині у прагненні зберегти нашу природу-матінку!</vt:lpstr>
      <vt:lpstr>Хай будуть в нас цілі дерева, Рослини, тварини, птахи. Людино! Людино! Людино! Ми просимо: нас збережи!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Комп</cp:lastModifiedBy>
  <cp:revision>45</cp:revision>
  <dcterms:created xsi:type="dcterms:W3CDTF">2011-09-23T17:25:17Z</dcterms:created>
  <dcterms:modified xsi:type="dcterms:W3CDTF">2013-10-24T20:27:43Z</dcterms:modified>
</cp:coreProperties>
</file>