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0000"/>
    <a:srgbClr val="F7F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6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5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7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4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9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1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3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4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370D-8093-4B38-B2E1-3489C4453EA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4587-C0BA-4447-B2DA-D0B0D4BF4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9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1" y="-1"/>
            <a:ext cx="9036496" cy="21698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5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Індонезія</a:t>
            </a:r>
            <a:endParaRPr lang="ru-RU" sz="135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3563" y="5293557"/>
            <a:ext cx="276922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i="1" dirty="0" err="1" smtClean="0"/>
              <a:t>Столиця</a:t>
            </a:r>
            <a:r>
              <a:rPr lang="ru-RU" sz="2100" b="1" i="1" dirty="0" smtClean="0"/>
              <a:t> - Джакарта</a:t>
            </a:r>
            <a:endParaRPr lang="ru-RU" sz="21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81134" y="5787501"/>
            <a:ext cx="333556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err="1" smtClean="0"/>
              <a:t>Площа</a:t>
            </a:r>
            <a:r>
              <a:rPr lang="ru-RU" sz="2500" b="1" i="1" dirty="0" smtClean="0"/>
              <a:t> - 1 919 440 км²</a:t>
            </a:r>
            <a:endParaRPr lang="ru-RU" sz="25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6281642"/>
            <a:ext cx="3933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/>
              <a:t>Населення</a:t>
            </a:r>
            <a:r>
              <a:rPr lang="ru-RU" sz="2800" b="1" i="1" dirty="0" smtClean="0"/>
              <a:t> - 245 600 000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22256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ындонезия\Flag_of_Indonesia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0" b="33841"/>
          <a:stretch/>
        </p:blipFill>
        <p:spPr bwMode="auto">
          <a:xfrm>
            <a:off x="-7138" y="0"/>
            <a:ext cx="9151137" cy="167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9247" y="-256762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Загальні</a:t>
            </a:r>
            <a:endParaRPr lang="ru-RU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5939" y="631776"/>
            <a:ext cx="39052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dirty="0" smtClean="0">
                <a:solidFill>
                  <a:srgbClr val="CC0000"/>
                </a:solidFill>
                <a:latin typeface="Monotype Corsiva" pitchFamily="66" charset="0"/>
              </a:rPr>
              <a:t>відомості</a:t>
            </a:r>
            <a:endParaRPr lang="ru-RU" sz="8000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49" y="1809829"/>
            <a:ext cx="518803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Comic Sans MS" pitchFamily="66" charset="0"/>
              </a:rPr>
              <a:t> </a:t>
            </a:r>
            <a:r>
              <a:rPr lang="ru-RU" sz="2300" dirty="0" err="1" smtClean="0">
                <a:latin typeface="Comic Sans MS" pitchFamily="66" charset="0"/>
              </a:rPr>
              <a:t>Офіційна</a:t>
            </a:r>
            <a:r>
              <a:rPr lang="ru-RU" sz="2300" dirty="0" smtClean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назва</a:t>
            </a:r>
            <a:r>
              <a:rPr lang="ru-RU" sz="2300" dirty="0">
                <a:latin typeface="Comic Sans MS" pitchFamily="66" charset="0"/>
              </a:rPr>
              <a:t> — </a:t>
            </a:r>
            <a:r>
              <a:rPr lang="ru-RU" sz="2300" dirty="0" err="1">
                <a:latin typeface="Comic Sans MS" pitchFamily="66" charset="0"/>
              </a:rPr>
              <a:t>Респу́бліка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Індоне́зія</a:t>
            </a:r>
            <a:r>
              <a:rPr lang="ru-RU" sz="2300" dirty="0">
                <a:latin typeface="Comic Sans MS" pitchFamily="66" charset="0"/>
              </a:rPr>
              <a:t> - </a:t>
            </a:r>
            <a:r>
              <a:rPr lang="ru-RU" sz="2300" dirty="0" err="1">
                <a:latin typeface="Comic Sans MS" pitchFamily="66" charset="0"/>
              </a:rPr>
              <a:t>країна</a:t>
            </a:r>
            <a:r>
              <a:rPr lang="ru-RU" sz="2300" dirty="0">
                <a:latin typeface="Comic Sans MS" pitchFamily="66" charset="0"/>
              </a:rPr>
              <a:t> в </a:t>
            </a:r>
            <a:r>
              <a:rPr lang="ru-RU" sz="2300" dirty="0" err="1">
                <a:latin typeface="Comic Sans MS" pitchFamily="66" charset="0"/>
              </a:rPr>
              <a:t>Океанії</a:t>
            </a:r>
            <a:r>
              <a:rPr lang="ru-RU" sz="2300" dirty="0">
                <a:latin typeface="Comic Sans MS" pitchFamily="66" charset="0"/>
              </a:rPr>
              <a:t> та </a:t>
            </a:r>
            <a:r>
              <a:rPr lang="ru-RU" sz="2300" dirty="0" err="1">
                <a:latin typeface="Comic Sans MS" pitchFamily="66" charset="0"/>
              </a:rPr>
              <a:t>Південно-східній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Азії</a:t>
            </a:r>
            <a:r>
              <a:rPr lang="ru-RU" sz="2300" dirty="0">
                <a:latin typeface="Comic Sans MS" pitchFamily="66" charset="0"/>
              </a:rPr>
              <a:t>. </a:t>
            </a:r>
            <a:r>
              <a:rPr lang="ru-RU" sz="2300" dirty="0" err="1" smtClean="0">
                <a:latin typeface="Comic Sans MS" pitchFamily="66" charset="0"/>
              </a:rPr>
              <a:t>Згідно</a:t>
            </a:r>
            <a:r>
              <a:rPr lang="ru-RU" sz="2300" dirty="0" smtClean="0">
                <a:latin typeface="Comic Sans MS" pitchFamily="66" charset="0"/>
              </a:rPr>
              <a:t> </a:t>
            </a:r>
            <a:r>
              <a:rPr lang="ru-RU" sz="2300" dirty="0">
                <a:latin typeface="Comic Sans MS" pitchFamily="66" charset="0"/>
              </a:rPr>
              <a:t>за </a:t>
            </a:r>
            <a:r>
              <a:rPr lang="ru-RU" sz="2300" dirty="0" err="1">
                <a:latin typeface="Comic Sans MS" pitchFamily="66" charset="0"/>
              </a:rPr>
              <a:t>показниками</a:t>
            </a:r>
            <a:r>
              <a:rPr lang="ru-RU" sz="2300" dirty="0">
                <a:latin typeface="Comic Sans MS" pitchFamily="66" charset="0"/>
              </a:rPr>
              <a:t> є </a:t>
            </a:r>
            <a:r>
              <a:rPr lang="ru-RU" sz="2300" dirty="0" err="1">
                <a:latin typeface="Comic Sans MS" pitchFamily="66" charset="0"/>
              </a:rPr>
              <a:t>найбільшою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країною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регіону</a:t>
            </a:r>
            <a:r>
              <a:rPr lang="ru-RU" sz="2300" dirty="0">
                <a:latin typeface="Comic Sans MS" pitchFamily="66" charset="0"/>
              </a:rPr>
              <a:t>. </a:t>
            </a:r>
            <a:r>
              <a:rPr lang="ru-RU" sz="2300" dirty="0" err="1">
                <a:latin typeface="Comic Sans MS" pitchFamily="66" charset="0"/>
              </a:rPr>
              <a:t>Займає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четверте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місце</a:t>
            </a:r>
            <a:r>
              <a:rPr lang="ru-RU" sz="2300" dirty="0">
                <a:latin typeface="Comic Sans MS" pitchFamily="66" charset="0"/>
              </a:rPr>
              <a:t> у </a:t>
            </a:r>
            <a:r>
              <a:rPr lang="ru-RU" sz="2300" dirty="0" err="1">
                <a:latin typeface="Comic Sans MS" pitchFamily="66" charset="0"/>
              </a:rPr>
              <a:t>світі</a:t>
            </a:r>
            <a:r>
              <a:rPr lang="ru-RU" sz="2300" dirty="0">
                <a:latin typeface="Comic Sans MS" pitchFamily="66" charset="0"/>
              </a:rPr>
              <a:t> за </a:t>
            </a:r>
            <a:r>
              <a:rPr lang="ru-RU" sz="2300" dirty="0" err="1">
                <a:latin typeface="Comic Sans MS" pitchFamily="66" charset="0"/>
              </a:rPr>
              <a:t>кількістю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населення</a:t>
            </a:r>
            <a:r>
              <a:rPr lang="ru-RU" sz="2300" dirty="0">
                <a:latin typeface="Comic Sans MS" pitchFamily="66" charset="0"/>
              </a:rPr>
              <a:t> та </a:t>
            </a:r>
            <a:r>
              <a:rPr lang="ru-RU" sz="2300" dirty="0" err="1">
                <a:latin typeface="Comic Sans MS" pitchFamily="66" charset="0"/>
              </a:rPr>
              <a:t>чотирнадцяте</a:t>
            </a:r>
            <a:r>
              <a:rPr lang="ru-RU" sz="2300" dirty="0">
                <a:latin typeface="Comic Sans MS" pitchFamily="66" charset="0"/>
              </a:rPr>
              <a:t> за </a:t>
            </a:r>
            <a:r>
              <a:rPr lang="ru-RU" sz="2300" dirty="0" err="1">
                <a:latin typeface="Comic Sans MS" pitchFamily="66" charset="0"/>
              </a:rPr>
              <a:t>територією</a:t>
            </a:r>
            <a:r>
              <a:rPr lang="ru-RU" sz="2300" dirty="0">
                <a:latin typeface="Comic Sans MS" pitchFamily="66" charset="0"/>
              </a:rPr>
              <a:t>.</a:t>
            </a:r>
          </a:p>
          <a:p>
            <a:r>
              <a:rPr lang="ru-RU" sz="2300" dirty="0">
                <a:latin typeface="Comic Sans MS" pitchFamily="66" charset="0"/>
              </a:rPr>
              <a:t> </a:t>
            </a:r>
            <a:r>
              <a:rPr lang="ru-RU" sz="2300" dirty="0" err="1" smtClean="0">
                <a:latin typeface="Comic Sans MS" pitchFamily="66" charset="0"/>
              </a:rPr>
              <a:t>Столиця</a:t>
            </a:r>
            <a:r>
              <a:rPr lang="ru-RU" sz="2300" dirty="0" smtClean="0">
                <a:latin typeface="Comic Sans MS" pitchFamily="66" charset="0"/>
              </a:rPr>
              <a:t> </a:t>
            </a:r>
            <a:r>
              <a:rPr lang="ru-RU" sz="2300" dirty="0">
                <a:latin typeface="Comic Sans MS" pitchFamily="66" charset="0"/>
              </a:rPr>
              <a:t>— Джакарта. </a:t>
            </a:r>
            <a:r>
              <a:rPr lang="ru-RU" sz="2300" dirty="0" err="1">
                <a:latin typeface="Comic Sans MS" pitchFamily="66" charset="0"/>
              </a:rPr>
              <a:t>Державна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мова</a:t>
            </a:r>
            <a:r>
              <a:rPr lang="ru-RU" sz="2300" dirty="0">
                <a:latin typeface="Comic Sans MS" pitchFamily="66" charset="0"/>
              </a:rPr>
              <a:t> — </a:t>
            </a:r>
            <a:r>
              <a:rPr lang="ru-RU" sz="2300" dirty="0" err="1">
                <a:latin typeface="Comic Sans MS" pitchFamily="66" charset="0"/>
              </a:rPr>
              <a:t>індонезійська</a:t>
            </a:r>
            <a:r>
              <a:rPr lang="ru-RU" sz="2300" dirty="0">
                <a:latin typeface="Comic Sans MS" pitchFamily="66" charset="0"/>
              </a:rPr>
              <a:t>.</a:t>
            </a:r>
          </a:p>
          <a:p>
            <a:r>
              <a:rPr lang="ru-RU" sz="2300" dirty="0">
                <a:latin typeface="Comic Sans MS" pitchFamily="66" charset="0"/>
              </a:rPr>
              <a:t> </a:t>
            </a:r>
            <a:r>
              <a:rPr lang="ru-RU" sz="2300" dirty="0" err="1" smtClean="0">
                <a:latin typeface="Comic Sans MS" pitchFamily="66" charset="0"/>
              </a:rPr>
              <a:t>Унітарна</a:t>
            </a:r>
            <a:r>
              <a:rPr lang="ru-RU" sz="2300" dirty="0" smtClean="0">
                <a:latin typeface="Comic Sans MS" pitchFamily="66" charset="0"/>
              </a:rPr>
              <a:t> </a:t>
            </a:r>
            <a:r>
              <a:rPr lang="ru-RU" sz="2300" dirty="0">
                <a:latin typeface="Comic Sans MS" pitchFamily="66" charset="0"/>
              </a:rPr>
              <a:t>держава, </a:t>
            </a:r>
            <a:r>
              <a:rPr lang="ru-RU" sz="2300" dirty="0" err="1">
                <a:latin typeface="Comic Sans MS" pitchFamily="66" charset="0"/>
              </a:rPr>
              <a:t>президентська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республіка</a:t>
            </a:r>
            <a:r>
              <a:rPr lang="ru-RU" sz="2300" dirty="0">
                <a:latin typeface="Comic Sans MS" pitchFamily="66" charset="0"/>
              </a:rPr>
              <a:t>. </a:t>
            </a:r>
            <a:r>
              <a:rPr lang="ru-RU" sz="2300" dirty="0" err="1">
                <a:latin typeface="Comic Sans MS" pitchFamily="66" charset="0"/>
              </a:rPr>
              <a:t>Поділяється</a:t>
            </a:r>
            <a:r>
              <a:rPr lang="ru-RU" sz="2300" dirty="0">
                <a:latin typeface="Comic Sans MS" pitchFamily="66" charset="0"/>
              </a:rPr>
              <a:t> на 33 </a:t>
            </a:r>
            <a:r>
              <a:rPr lang="ru-RU" sz="2300" dirty="0" err="1">
                <a:latin typeface="Comic Sans MS" pitchFamily="66" charset="0"/>
              </a:rPr>
              <a:t>адміністративно-територіальні</a:t>
            </a:r>
            <a:r>
              <a:rPr lang="ru-RU" sz="2300" dirty="0">
                <a:latin typeface="Comic Sans MS" pitchFamily="66" charset="0"/>
              </a:rPr>
              <a:t> </a:t>
            </a:r>
            <a:r>
              <a:rPr lang="ru-RU" sz="2300" dirty="0" err="1">
                <a:latin typeface="Comic Sans MS" pitchFamily="66" charset="0"/>
              </a:rPr>
              <a:t>одиниці</a:t>
            </a:r>
            <a:r>
              <a:rPr lang="ru-RU" sz="2300" dirty="0">
                <a:latin typeface="Comic Sans MS" pitchFamily="66" charset="0"/>
              </a:rPr>
              <a:t>.</a:t>
            </a:r>
          </a:p>
        </p:txBody>
      </p:sp>
      <p:pic>
        <p:nvPicPr>
          <p:cNvPr id="1027" name="Picture 3" descr="C:\Users\User\Desktop\ындонезия\National_emblem_of_Indonesia_Garuda_Pancasil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95" y="1860914"/>
            <a:ext cx="4219504" cy="48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6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ындонезия\main-entra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7" t="36078" r="-1" b="27620"/>
          <a:stretch/>
        </p:blipFill>
        <p:spPr bwMode="auto">
          <a:xfrm>
            <a:off x="-180530" y="0"/>
            <a:ext cx="932452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4794" y="1512168"/>
            <a:ext cx="474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Monotype Corsiva" pitchFamily="66" charset="0"/>
              </a:rPr>
              <a:t>Географічне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положення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3303" y="2142938"/>
            <a:ext cx="51106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cs typeface="Arial" pitchFamily="34" charset="0"/>
              </a:rPr>
              <a:t>Індонезія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р</a:t>
            </a:r>
            <a:r>
              <a:rPr lang="ru-RU" sz="2000" dirty="0" err="1" smtClean="0">
                <a:cs typeface="Arial" pitchFamily="34" charset="0"/>
              </a:rPr>
              <a:t>озташована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>
                <a:cs typeface="Arial" pitchFamily="34" charset="0"/>
              </a:rPr>
              <a:t>на островах </a:t>
            </a:r>
            <a:r>
              <a:rPr lang="ru-RU" sz="2000" dirty="0" err="1">
                <a:cs typeface="Arial" pitchFamily="34" charset="0"/>
              </a:rPr>
              <a:t>Малайського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архіпелагу</a:t>
            </a:r>
            <a:r>
              <a:rPr lang="ru-RU" sz="2000" dirty="0">
                <a:cs typeface="Arial" pitchFamily="34" charset="0"/>
              </a:rPr>
              <a:t> та </a:t>
            </a:r>
            <a:r>
              <a:rPr lang="ru-RU" sz="2000" dirty="0" err="1">
                <a:cs typeface="Arial" pitchFamily="34" charset="0"/>
              </a:rPr>
              <a:t>західної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частини</a:t>
            </a:r>
            <a:r>
              <a:rPr lang="ru-RU" sz="2000" dirty="0">
                <a:cs typeface="Arial" pitchFamily="34" charset="0"/>
              </a:rPr>
              <a:t> острова Нова </a:t>
            </a:r>
            <a:r>
              <a:rPr lang="ru-RU" sz="2000" dirty="0" err="1">
                <a:cs typeface="Arial" pitchFamily="34" charset="0"/>
              </a:rPr>
              <a:t>Гвінея</a:t>
            </a:r>
            <a:r>
              <a:rPr lang="ru-RU" sz="2000" dirty="0">
                <a:cs typeface="Arial" pitchFamily="34" charset="0"/>
              </a:rPr>
              <a:t>. Є </a:t>
            </a:r>
            <a:r>
              <a:rPr lang="ru-RU" sz="2000" dirty="0" err="1">
                <a:cs typeface="Arial" pitchFamily="34" charset="0"/>
              </a:rPr>
              <a:t>найбільшою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острівною</a:t>
            </a:r>
            <a:r>
              <a:rPr lang="ru-RU" sz="2000" dirty="0">
                <a:cs typeface="Arial" pitchFamily="34" charset="0"/>
              </a:rPr>
              <a:t> державою у </a:t>
            </a:r>
            <a:r>
              <a:rPr lang="ru-RU" sz="2000" dirty="0" err="1" smtClean="0">
                <a:cs typeface="Arial" pitchFamily="34" charset="0"/>
              </a:rPr>
              <a:t>світі</a:t>
            </a:r>
            <a:r>
              <a:rPr lang="ru-RU" sz="2000" dirty="0" smtClean="0">
                <a:cs typeface="Arial" pitchFamily="34" charset="0"/>
              </a:rPr>
              <a:t>. У </a:t>
            </a:r>
            <a:r>
              <a:rPr lang="ru-RU" sz="2000" dirty="0" err="1">
                <a:cs typeface="Arial" pitchFamily="34" charset="0"/>
              </a:rPr>
              <a:t>складі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країни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більше</a:t>
            </a:r>
            <a:r>
              <a:rPr lang="ru-RU" sz="2000" dirty="0">
                <a:cs typeface="Arial" pitchFamily="34" charset="0"/>
              </a:rPr>
              <a:t> 14 </a:t>
            </a:r>
            <a:r>
              <a:rPr lang="ru-RU" sz="2000" dirty="0" err="1">
                <a:cs typeface="Arial" pitchFamily="34" charset="0"/>
              </a:rPr>
              <a:t>тисяч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островів</a:t>
            </a:r>
            <a:r>
              <a:rPr lang="ru-RU" sz="2000" dirty="0">
                <a:cs typeface="Arial" pitchFamily="34" charset="0"/>
              </a:rPr>
              <a:t>. </a:t>
            </a:r>
            <a:r>
              <a:rPr lang="ru-RU" sz="2000" dirty="0" err="1">
                <a:cs typeface="Arial" pitchFamily="34" charset="0"/>
              </a:rPr>
              <a:t>Морські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кордони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проходять</a:t>
            </a:r>
            <a:r>
              <a:rPr lang="ru-RU" sz="2000" dirty="0">
                <a:cs typeface="Arial" pitchFamily="34" charset="0"/>
              </a:rPr>
              <a:t> з </a:t>
            </a:r>
            <a:r>
              <a:rPr lang="ru-RU" sz="2000" dirty="0" err="1">
                <a:cs typeface="Arial" pitchFamily="34" charset="0"/>
              </a:rPr>
              <a:t>Австралією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Сінгапуром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 smtClean="0">
                <a:cs typeface="Arial" pitchFamily="34" charset="0"/>
              </a:rPr>
              <a:t>Філіппінами</a:t>
            </a:r>
            <a:r>
              <a:rPr lang="ru-RU" sz="2000" dirty="0" smtClean="0">
                <a:cs typeface="Arial" pitchFamily="34" charset="0"/>
              </a:rPr>
              <a:t>. На </a:t>
            </a:r>
            <a:r>
              <a:rPr lang="ru-RU" sz="2000" dirty="0" err="1">
                <a:cs typeface="Arial" pitchFamily="34" charset="0"/>
              </a:rPr>
              <a:t>півночі</a:t>
            </a:r>
            <a:r>
              <a:rPr lang="ru-RU" sz="2000" dirty="0">
                <a:cs typeface="Arial" pitchFamily="34" charset="0"/>
              </a:rPr>
              <a:t> і </a:t>
            </a:r>
            <a:r>
              <a:rPr lang="ru-RU" sz="2000" dirty="0" err="1">
                <a:cs typeface="Arial" pitchFamily="34" charset="0"/>
              </a:rPr>
              <a:t>сході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країну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омивають</a:t>
            </a:r>
            <a:r>
              <a:rPr lang="ru-RU" sz="2000" dirty="0">
                <a:cs typeface="Arial" pitchFamily="34" charset="0"/>
              </a:rPr>
              <a:t> води </a:t>
            </a:r>
            <a:r>
              <a:rPr lang="ru-RU" sz="2000" dirty="0" err="1">
                <a:cs typeface="Arial" pitchFamily="34" charset="0"/>
              </a:rPr>
              <a:t>Південно-Китайського</a:t>
            </a:r>
            <a:r>
              <a:rPr lang="ru-RU" sz="2000" dirty="0">
                <a:cs typeface="Arial" pitchFamily="34" charset="0"/>
              </a:rPr>
              <a:t> моря і Тихого океану, на </a:t>
            </a:r>
            <a:r>
              <a:rPr lang="ru-RU" sz="2000" dirty="0" err="1">
                <a:cs typeface="Arial" pitchFamily="34" charset="0"/>
              </a:rPr>
              <a:t>півдні</a:t>
            </a:r>
            <a:r>
              <a:rPr lang="ru-RU" sz="2000" dirty="0">
                <a:cs typeface="Arial" pitchFamily="34" charset="0"/>
              </a:rPr>
              <a:t> і </a:t>
            </a:r>
            <a:r>
              <a:rPr lang="ru-RU" sz="2000" dirty="0" err="1">
                <a:cs typeface="Arial" pitchFamily="34" charset="0"/>
              </a:rPr>
              <a:t>заході</a:t>
            </a:r>
            <a:r>
              <a:rPr lang="ru-RU" sz="2000" dirty="0">
                <a:cs typeface="Arial" pitchFamily="34" charset="0"/>
              </a:rPr>
              <a:t> - водами </a:t>
            </a:r>
            <a:r>
              <a:rPr lang="ru-RU" sz="2000" dirty="0" err="1">
                <a:cs typeface="Arial" pitchFamily="34" charset="0"/>
              </a:rPr>
              <a:t>Індійського</a:t>
            </a:r>
            <a:r>
              <a:rPr lang="ru-RU" sz="2000" dirty="0">
                <a:cs typeface="Arial" pitchFamily="34" charset="0"/>
              </a:rPr>
              <a:t> океану</a:t>
            </a:r>
            <a:r>
              <a:rPr lang="ru-RU" sz="2000" dirty="0" smtClean="0">
                <a:cs typeface="Arial" pitchFamily="34" charset="0"/>
              </a:rPr>
              <a:t>. </a:t>
            </a:r>
            <a:r>
              <a:rPr lang="ru-RU" sz="2000" dirty="0" err="1" smtClean="0">
                <a:cs typeface="Arial" pitchFamily="34" charset="0"/>
              </a:rPr>
              <a:t>Рельєф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країни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відрізняється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дуже</a:t>
            </a:r>
            <a:r>
              <a:rPr lang="ru-RU" sz="2000" dirty="0">
                <a:cs typeface="Arial" pitchFamily="34" charset="0"/>
              </a:rPr>
              <a:t> великою </a:t>
            </a:r>
            <a:r>
              <a:rPr lang="ru-RU" sz="2000" dirty="0" err="1">
                <a:cs typeface="Arial" pitchFamily="34" charset="0"/>
              </a:rPr>
              <a:t>різноманітністю</a:t>
            </a:r>
            <a:r>
              <a:rPr lang="ru-RU" sz="2000" dirty="0">
                <a:cs typeface="Arial" pitchFamily="34" charset="0"/>
              </a:rPr>
              <a:t>. Тут </a:t>
            </a:r>
            <a:r>
              <a:rPr lang="ru-RU" sz="2000" dirty="0" err="1">
                <a:cs typeface="Arial" pitchFamily="34" charset="0"/>
              </a:rPr>
              <a:t>зустрічаються</a:t>
            </a:r>
            <a:r>
              <a:rPr lang="ru-RU" sz="2000" dirty="0">
                <a:cs typeface="Arial" pitchFamily="34" charset="0"/>
              </a:rPr>
              <a:t> і </a:t>
            </a:r>
            <a:r>
              <a:rPr lang="ru-RU" sz="2000" dirty="0" err="1">
                <a:cs typeface="Arial" pitchFamily="34" charset="0"/>
              </a:rPr>
              <a:t>маленькі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височини</a:t>
            </a:r>
            <a:r>
              <a:rPr lang="ru-RU" sz="2000" dirty="0">
                <a:cs typeface="Arial" pitchFamily="34" charset="0"/>
              </a:rPr>
              <a:t>, і </a:t>
            </a:r>
            <a:r>
              <a:rPr lang="ru-RU" sz="2000" dirty="0" err="1">
                <a:cs typeface="Arial" pitchFamily="34" charset="0"/>
              </a:rPr>
              <a:t>справжні</a:t>
            </a:r>
            <a:r>
              <a:rPr lang="ru-RU" sz="2000" dirty="0">
                <a:cs typeface="Arial" pitchFamily="34" charset="0"/>
              </a:rPr>
              <a:t> гори. В </a:t>
            </a:r>
            <a:r>
              <a:rPr lang="ru-RU" sz="2000" dirty="0" err="1">
                <a:cs typeface="Arial" pitchFamily="34" charset="0"/>
              </a:rPr>
              <a:t>Індонезії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дуже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багато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вулканів</a:t>
            </a:r>
            <a:r>
              <a:rPr lang="ru-RU" sz="2000" dirty="0">
                <a:cs typeface="Arial" pitchFamily="34" charset="0"/>
              </a:rPr>
              <a:t>. </a:t>
            </a:r>
            <a:r>
              <a:rPr lang="ru-RU" sz="2000" dirty="0" err="1">
                <a:cs typeface="Arial" pitchFamily="34" charset="0"/>
              </a:rPr>
              <a:t>Всього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їх</a:t>
            </a:r>
            <a:r>
              <a:rPr lang="ru-RU" sz="2000" dirty="0">
                <a:cs typeface="Arial" pitchFamily="34" charset="0"/>
              </a:rPr>
              <a:t> тут </a:t>
            </a:r>
            <a:r>
              <a:rPr lang="ru-RU" sz="2000" dirty="0" err="1">
                <a:cs typeface="Arial" pitchFamily="34" charset="0"/>
              </a:rPr>
              <a:t>налічується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близько</a:t>
            </a:r>
            <a:r>
              <a:rPr lang="ru-RU" sz="2000" dirty="0">
                <a:cs typeface="Arial" pitchFamily="34" charset="0"/>
              </a:rPr>
              <a:t> 400. З них </a:t>
            </a:r>
            <a:r>
              <a:rPr lang="ru-RU" sz="2000" dirty="0" smtClean="0">
                <a:cs typeface="Arial" pitchFamily="34" charset="0"/>
              </a:rPr>
              <a:t>200 </a:t>
            </a:r>
            <a:r>
              <a:rPr lang="ru-RU" sz="2000" dirty="0">
                <a:cs typeface="Arial" pitchFamily="34" charset="0"/>
              </a:rPr>
              <a:t>є </a:t>
            </a:r>
            <a:r>
              <a:rPr lang="ru-RU" sz="2000" dirty="0" err="1">
                <a:cs typeface="Arial" pitchFamily="34" charset="0"/>
              </a:rPr>
              <a:t>діючими</a:t>
            </a:r>
            <a:r>
              <a:rPr lang="ru-RU" sz="2000" dirty="0" smtClean="0">
                <a:cs typeface="Arial" pitchFamily="34" charset="0"/>
              </a:rPr>
              <a:t>.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2052" name="Picture 4" descr="C:\Users\User\Desktop\ындонезия\Indonesia_(orthographic_projection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" y="2276392"/>
            <a:ext cx="3897261" cy="39043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7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5211" y="-99394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i="1" dirty="0" err="1" smtClean="0">
                <a:latin typeface="Monotype Corsiva" pitchFamily="66" charset="0"/>
              </a:rPr>
              <a:t>Населення</a:t>
            </a:r>
            <a:endParaRPr lang="ru-RU" sz="7200" i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6072" y="4127946"/>
            <a:ext cx="4567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200" dirty="0" err="1" smtClean="0"/>
              <a:t>Індонезійський</a:t>
            </a:r>
            <a:r>
              <a:rPr lang="ru-RU" sz="2200" dirty="0" smtClean="0"/>
              <a:t> </a:t>
            </a:r>
            <a:r>
              <a:rPr lang="ru-RU" sz="2200" dirty="0" err="1"/>
              <a:t>національний</a:t>
            </a:r>
            <a:r>
              <a:rPr lang="ru-RU" sz="2200" dirty="0"/>
              <a:t> </a:t>
            </a:r>
            <a:r>
              <a:rPr lang="ru-RU" sz="2200" dirty="0" err="1"/>
              <a:t>девіз</a:t>
            </a:r>
            <a:r>
              <a:rPr lang="ru-RU" sz="2200" dirty="0"/>
              <a:t> </a:t>
            </a:r>
            <a:r>
              <a:rPr lang="ru-RU" sz="2800" dirty="0"/>
              <a:t>«</a:t>
            </a:r>
            <a:r>
              <a:rPr lang="ru-RU" sz="2800" dirty="0" err="1"/>
              <a:t>Єдність</a:t>
            </a:r>
            <a:r>
              <a:rPr lang="ru-RU" sz="2800" dirty="0"/>
              <a:t> та </a:t>
            </a:r>
            <a:r>
              <a:rPr lang="ru-RU" sz="2800" dirty="0" err="1"/>
              <a:t>різноманіття</a:t>
            </a:r>
            <a:r>
              <a:rPr lang="ru-RU" sz="2800" dirty="0"/>
              <a:t>»</a:t>
            </a:r>
            <a:r>
              <a:rPr lang="ru-RU" sz="2200" dirty="0"/>
              <a:t> </a:t>
            </a:r>
            <a:r>
              <a:rPr lang="ru-RU" sz="2200" dirty="0" err="1"/>
              <a:t>робить</a:t>
            </a:r>
            <a:r>
              <a:rPr lang="ru-RU" sz="2200" dirty="0"/>
              <a:t> </a:t>
            </a:r>
            <a:r>
              <a:rPr lang="ru-RU" sz="2200" dirty="0" err="1"/>
              <a:t>натяк</a:t>
            </a:r>
            <a:r>
              <a:rPr lang="ru-RU" sz="2200" dirty="0"/>
              <a:t> на </a:t>
            </a:r>
            <a:r>
              <a:rPr lang="ru-RU" sz="2200" dirty="0" err="1"/>
              <a:t>надзвичайну</a:t>
            </a:r>
            <a:r>
              <a:rPr lang="ru-RU" sz="2200" dirty="0"/>
              <a:t> </a:t>
            </a:r>
            <a:r>
              <a:rPr lang="ru-RU" sz="2200" dirty="0" err="1"/>
              <a:t>різноманітність</a:t>
            </a:r>
            <a:r>
              <a:rPr lang="ru-RU" sz="2200" dirty="0"/>
              <a:t> </a:t>
            </a:r>
            <a:r>
              <a:rPr lang="ru-RU" sz="2200" dirty="0" err="1"/>
              <a:t>населення</a:t>
            </a:r>
            <a:r>
              <a:rPr lang="ru-RU" sz="2200" dirty="0"/>
              <a:t>: </a:t>
            </a:r>
            <a:r>
              <a:rPr lang="ru-RU" sz="2200" dirty="0" smtClean="0"/>
              <a:t>тут є </a:t>
            </a:r>
            <a:r>
              <a:rPr lang="ru-RU" sz="2200" dirty="0" err="1" smtClean="0"/>
              <a:t>більше</a:t>
            </a:r>
            <a:r>
              <a:rPr lang="ru-RU" sz="2200" dirty="0" smtClean="0"/>
              <a:t> </a:t>
            </a:r>
            <a:r>
              <a:rPr lang="ru-RU" sz="2200" dirty="0" err="1" smtClean="0"/>
              <a:t>ніж</a:t>
            </a:r>
            <a:r>
              <a:rPr lang="ru-RU" sz="2200" dirty="0" smtClean="0"/>
              <a:t> 300 </a:t>
            </a:r>
            <a:r>
              <a:rPr lang="ru-RU" sz="2200" dirty="0" err="1" smtClean="0"/>
              <a:t>етнічних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груп</a:t>
            </a:r>
            <a:r>
              <a:rPr lang="ru-RU" sz="2200" dirty="0" smtClean="0"/>
              <a:t> та 250 </a:t>
            </a:r>
            <a:r>
              <a:rPr lang="ru-RU" sz="2200" dirty="0" err="1" smtClean="0"/>
              <a:t>окремих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мов</a:t>
            </a:r>
            <a:r>
              <a:rPr lang="uk-UA" sz="2200" dirty="0" smtClean="0"/>
              <a:t>. Більшість індонезійців сповідують іслам.</a:t>
            </a:r>
            <a:endParaRPr lang="ru-RU" sz="2200" dirty="0"/>
          </a:p>
        </p:txBody>
      </p:sp>
      <p:pic>
        <p:nvPicPr>
          <p:cNvPr id="3074" name="Picture 2" descr="C:\Users\User\Desktop\ындонезия\480px-Sarun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82" y="719153"/>
            <a:ext cx="3086472" cy="3492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ындонезия\0_7c7ea_56ec1612_XL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8" r="1273" b="8302"/>
          <a:stretch/>
        </p:blipFill>
        <p:spPr bwMode="auto">
          <a:xfrm>
            <a:off x="-31932" y="3780914"/>
            <a:ext cx="4608004" cy="3077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61561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/>
              <a:t>Індонезія</a:t>
            </a:r>
            <a:r>
              <a:rPr lang="ru-RU" sz="1900" dirty="0"/>
              <a:t> — </a:t>
            </a:r>
            <a:r>
              <a:rPr lang="ru-RU" sz="1900" dirty="0" err="1"/>
              <a:t>четверта</a:t>
            </a:r>
            <a:r>
              <a:rPr lang="ru-RU" sz="1900" dirty="0"/>
              <a:t> у </a:t>
            </a:r>
            <a:r>
              <a:rPr lang="ru-RU" sz="1900" dirty="0" err="1"/>
              <a:t>світі</a:t>
            </a:r>
            <a:r>
              <a:rPr lang="ru-RU" sz="1900" dirty="0"/>
              <a:t> </a:t>
            </a:r>
            <a:r>
              <a:rPr lang="ru-RU" sz="1900" dirty="0" err="1"/>
              <a:t>країна</a:t>
            </a:r>
            <a:r>
              <a:rPr lang="ru-RU" sz="1900" dirty="0"/>
              <a:t> за </a:t>
            </a:r>
            <a:r>
              <a:rPr lang="ru-RU" sz="1900" dirty="0" err="1"/>
              <a:t>кількістю</a:t>
            </a:r>
            <a:r>
              <a:rPr lang="ru-RU" sz="1900" dirty="0"/>
              <a:t> </a:t>
            </a:r>
            <a:r>
              <a:rPr lang="ru-RU" sz="1900" dirty="0" err="1"/>
              <a:t>населення</a:t>
            </a:r>
            <a:r>
              <a:rPr lang="ru-RU" sz="1900" dirty="0"/>
              <a:t>. </a:t>
            </a:r>
            <a:r>
              <a:rPr lang="uk-UA" sz="1900" dirty="0" smtClean="0"/>
              <a:t>У </a:t>
            </a:r>
            <a:r>
              <a:rPr lang="uk-UA" sz="1900" dirty="0"/>
              <a:t>1960 р. в Індонезії відбулося різке підвищення рівня народжуваності і населення з тих часів зросло вдвічі. </a:t>
            </a:r>
            <a:r>
              <a:rPr lang="ru-RU" sz="1900" dirty="0" err="1"/>
              <a:t>Смертність</a:t>
            </a:r>
            <a:r>
              <a:rPr lang="ru-RU" sz="1900" dirty="0"/>
              <a:t> </a:t>
            </a:r>
            <a:r>
              <a:rPr lang="ru-RU" sz="1900" dirty="0" err="1"/>
              <a:t>також</a:t>
            </a:r>
            <a:r>
              <a:rPr lang="ru-RU" sz="1900" dirty="0"/>
              <a:t> </a:t>
            </a:r>
            <a:r>
              <a:rPr lang="ru-RU" sz="1900" dirty="0" err="1"/>
              <a:t>зменшилася</a:t>
            </a:r>
            <a:r>
              <a:rPr lang="ru-RU" sz="1900" dirty="0"/>
              <a:t>, в основному </a:t>
            </a:r>
            <a:r>
              <a:rPr lang="ru-RU" sz="1900" dirty="0" err="1"/>
              <a:t>завдяки</a:t>
            </a:r>
            <a:r>
              <a:rPr lang="ru-RU" sz="1900" dirty="0"/>
              <a:t> </a:t>
            </a:r>
            <a:r>
              <a:rPr lang="ru-RU" sz="1900" dirty="0" err="1"/>
              <a:t>покращенню</a:t>
            </a:r>
            <a:r>
              <a:rPr lang="ru-RU" sz="1900" dirty="0"/>
              <a:t> </a:t>
            </a:r>
            <a:r>
              <a:rPr lang="ru-RU" sz="1900" dirty="0" err="1"/>
              <a:t>охорони</a:t>
            </a:r>
            <a:r>
              <a:rPr lang="ru-RU" sz="1900" dirty="0"/>
              <a:t> </a:t>
            </a:r>
            <a:r>
              <a:rPr lang="ru-RU" sz="1900" dirty="0" err="1"/>
              <a:t>здоров'я</a:t>
            </a:r>
            <a:r>
              <a:rPr lang="ru-RU" sz="1900" dirty="0"/>
              <a:t>, </a:t>
            </a:r>
            <a:r>
              <a:rPr lang="ru-RU" sz="1900" dirty="0" err="1"/>
              <a:t>якості</a:t>
            </a:r>
            <a:r>
              <a:rPr lang="ru-RU" sz="1900" dirty="0"/>
              <a:t> </a:t>
            </a:r>
            <a:r>
              <a:rPr lang="ru-RU" sz="1900" dirty="0" err="1"/>
              <a:t>їжі</a:t>
            </a:r>
            <a:r>
              <a:rPr lang="ru-RU" sz="1900" dirty="0"/>
              <a:t> та </a:t>
            </a:r>
            <a:r>
              <a:rPr lang="ru-RU" sz="1900" dirty="0" err="1"/>
              <a:t>питної</a:t>
            </a:r>
            <a:r>
              <a:rPr lang="ru-RU" sz="1900" dirty="0"/>
              <a:t> води.</a:t>
            </a:r>
          </a:p>
          <a:p>
            <a:r>
              <a:rPr lang="ru-RU" sz="1900" dirty="0" smtClean="0"/>
              <a:t> </a:t>
            </a:r>
            <a:r>
              <a:rPr lang="ru-RU" sz="1900" dirty="0" err="1" smtClean="0"/>
              <a:t>Вікова</a:t>
            </a:r>
            <a:r>
              <a:rPr lang="ru-RU" sz="1900" dirty="0" smtClean="0"/>
              <a:t> </a:t>
            </a:r>
            <a:r>
              <a:rPr lang="ru-RU" sz="1900" dirty="0"/>
              <a:t>структура </a:t>
            </a:r>
            <a:r>
              <a:rPr lang="ru-RU" sz="1900" dirty="0" err="1"/>
              <a:t>населення</a:t>
            </a:r>
            <a:r>
              <a:rPr lang="ru-RU" sz="1900" dirty="0"/>
              <a:t> </a:t>
            </a:r>
            <a:r>
              <a:rPr lang="ru-RU" sz="1900" dirty="0" err="1"/>
              <a:t>Індонезії</a:t>
            </a:r>
            <a:r>
              <a:rPr lang="ru-RU" sz="1900" dirty="0"/>
              <a:t> </a:t>
            </a:r>
            <a:r>
              <a:rPr lang="ru-RU" sz="1900" dirty="0" err="1"/>
              <a:t>подібна</a:t>
            </a:r>
            <a:r>
              <a:rPr lang="ru-RU" sz="1900" dirty="0"/>
              <a:t> до </a:t>
            </a:r>
            <a:r>
              <a:rPr lang="ru-RU" sz="1900" dirty="0" err="1"/>
              <a:t>структури</a:t>
            </a:r>
            <a:r>
              <a:rPr lang="ru-RU" sz="1900" dirty="0"/>
              <a:t> </a:t>
            </a:r>
            <a:r>
              <a:rPr lang="ru-RU" sz="1900" dirty="0" err="1"/>
              <a:t>населення</a:t>
            </a:r>
            <a:r>
              <a:rPr lang="ru-RU" sz="1900" dirty="0"/>
              <a:t> </a:t>
            </a:r>
            <a:r>
              <a:rPr lang="ru-RU" sz="1900" dirty="0" err="1"/>
              <a:t>інших</a:t>
            </a:r>
            <a:r>
              <a:rPr lang="ru-RU" sz="1900" dirty="0"/>
              <a:t> </a:t>
            </a:r>
            <a:r>
              <a:rPr lang="ru-RU" sz="1900" dirty="0" err="1" smtClean="0"/>
              <a:t>країн</a:t>
            </a:r>
            <a:r>
              <a:rPr lang="ru-RU" sz="1900" dirty="0" smtClean="0"/>
              <a:t>. </a:t>
            </a:r>
            <a:r>
              <a:rPr lang="ru-RU" sz="1900" dirty="0" err="1"/>
              <a:t>Близько</a:t>
            </a:r>
            <a:r>
              <a:rPr lang="ru-RU" sz="1900" dirty="0"/>
              <a:t> </a:t>
            </a:r>
            <a:r>
              <a:rPr lang="ru-RU" sz="1900" dirty="0" err="1"/>
              <a:t>одній</a:t>
            </a:r>
            <a:r>
              <a:rPr lang="ru-RU" sz="1900" dirty="0"/>
              <a:t> </a:t>
            </a:r>
            <a:r>
              <a:rPr lang="ru-RU" sz="1900" dirty="0" err="1"/>
              <a:t>третині</a:t>
            </a:r>
            <a:r>
              <a:rPr lang="ru-RU" sz="1900" dirty="0"/>
              <a:t> </a:t>
            </a:r>
            <a:r>
              <a:rPr lang="ru-RU" sz="1900" dirty="0" err="1"/>
              <a:t>населення</a:t>
            </a:r>
            <a:r>
              <a:rPr lang="ru-RU" sz="1900" dirty="0"/>
              <a:t> тут </a:t>
            </a:r>
            <a:r>
              <a:rPr lang="ru-RU" sz="1900" dirty="0" err="1"/>
              <a:t>виповнилося</a:t>
            </a:r>
            <a:r>
              <a:rPr lang="ru-RU" sz="1900" dirty="0"/>
              <a:t> </a:t>
            </a:r>
            <a:r>
              <a:rPr lang="ru-RU" sz="1900" dirty="0" err="1"/>
              <a:t>менше</a:t>
            </a:r>
            <a:r>
              <a:rPr lang="ru-RU" sz="1900" dirty="0"/>
              <a:t> 15 </a:t>
            </a:r>
            <a:r>
              <a:rPr lang="ru-RU" sz="1900" dirty="0" err="1"/>
              <a:t>років</a:t>
            </a:r>
            <a:r>
              <a:rPr lang="ru-RU" sz="1900" dirty="0"/>
              <a:t>. </a:t>
            </a:r>
            <a:r>
              <a:rPr lang="ru-RU" sz="1900" dirty="0" err="1"/>
              <a:t>Середня</a:t>
            </a:r>
            <a:r>
              <a:rPr lang="ru-RU" sz="1900" dirty="0"/>
              <a:t> </a:t>
            </a:r>
            <a:r>
              <a:rPr lang="ru-RU" sz="1900" dirty="0" err="1"/>
              <a:t>довжина</a:t>
            </a:r>
            <a:r>
              <a:rPr lang="ru-RU" sz="1900" dirty="0"/>
              <a:t> </a:t>
            </a:r>
            <a:r>
              <a:rPr lang="ru-RU" sz="1900" dirty="0" err="1"/>
              <a:t>життя</a:t>
            </a:r>
            <a:r>
              <a:rPr lang="ru-RU" sz="1900" dirty="0"/>
              <a:t> — 65 </a:t>
            </a:r>
            <a:r>
              <a:rPr lang="ru-RU" sz="1900" dirty="0" err="1"/>
              <a:t>років</a:t>
            </a:r>
            <a:r>
              <a:rPr lang="ru-RU" sz="1900" dirty="0"/>
              <a:t> для </a:t>
            </a:r>
            <a:r>
              <a:rPr lang="ru-RU" sz="1900" dirty="0" err="1"/>
              <a:t>чоловіків</a:t>
            </a:r>
            <a:r>
              <a:rPr lang="ru-RU" sz="1900" dirty="0"/>
              <a:t> та 69 для </a:t>
            </a:r>
            <a:r>
              <a:rPr lang="ru-RU" sz="1900" dirty="0" err="1" smtClean="0"/>
              <a:t>жінок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06230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ындонезия\vivz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 bwMode="auto">
          <a:xfrm>
            <a:off x="14808" y="0"/>
            <a:ext cx="9223324" cy="1852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9269" y="1595356"/>
            <a:ext cx="5510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Monotype Corsiva" pitchFamily="66" charset="0"/>
              </a:rPr>
              <a:t>Сільське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господарство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4427" y="2183435"/>
            <a:ext cx="91784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/>
              <a:t>Стійкий</a:t>
            </a:r>
            <a:r>
              <a:rPr lang="ru-RU" sz="1900" dirty="0"/>
              <a:t> </a:t>
            </a:r>
            <a:r>
              <a:rPr lang="ru-RU" sz="1900" dirty="0" err="1"/>
              <a:t>мусонний</a:t>
            </a:r>
            <a:r>
              <a:rPr lang="ru-RU" sz="1900" dirty="0"/>
              <a:t> </a:t>
            </a:r>
            <a:r>
              <a:rPr lang="ru-RU" sz="1900" dirty="0" err="1"/>
              <a:t>клімат</a:t>
            </a:r>
            <a:r>
              <a:rPr lang="ru-RU" sz="1900" dirty="0"/>
              <a:t> і </a:t>
            </a:r>
            <a:r>
              <a:rPr lang="ru-RU" sz="1900" dirty="0" err="1"/>
              <a:t>рівний</a:t>
            </a:r>
            <a:r>
              <a:rPr lang="ru-RU" sz="1900" dirty="0"/>
              <a:t> </a:t>
            </a:r>
            <a:r>
              <a:rPr lang="ru-RU" sz="1900" dirty="0" err="1"/>
              <a:t>розподіл</a:t>
            </a:r>
            <a:r>
              <a:rPr lang="ru-RU" sz="1900" dirty="0"/>
              <a:t> </a:t>
            </a:r>
            <a:r>
              <a:rPr lang="ru-RU" sz="1900" dirty="0" err="1"/>
              <a:t>кількості</a:t>
            </a:r>
            <a:r>
              <a:rPr lang="ru-RU" sz="1900" dirty="0"/>
              <a:t> </a:t>
            </a:r>
            <a:r>
              <a:rPr lang="ru-RU" sz="1900" dirty="0" err="1"/>
              <a:t>опадів</a:t>
            </a:r>
            <a:r>
              <a:rPr lang="ru-RU" sz="1900" dirty="0"/>
              <a:t> </a:t>
            </a:r>
            <a:r>
              <a:rPr lang="ru-RU" sz="1900" dirty="0" err="1"/>
              <a:t>зробили</a:t>
            </a:r>
            <a:r>
              <a:rPr lang="ru-RU" sz="1900" dirty="0"/>
              <a:t> </a:t>
            </a:r>
            <a:r>
              <a:rPr lang="ru-RU" sz="1900" dirty="0" err="1"/>
              <a:t>можливим</a:t>
            </a:r>
            <a:r>
              <a:rPr lang="ru-RU" sz="1900" dirty="0"/>
              <a:t> </a:t>
            </a:r>
            <a:r>
              <a:rPr lang="ru-RU" sz="1900" dirty="0" err="1"/>
              <a:t>вирощування</a:t>
            </a:r>
            <a:r>
              <a:rPr lang="ru-RU" sz="1900" dirty="0"/>
              <a:t> </a:t>
            </a:r>
            <a:r>
              <a:rPr lang="ru-RU" sz="1900" dirty="0" err="1"/>
              <a:t>сільськогосподарських</a:t>
            </a:r>
            <a:r>
              <a:rPr lang="ru-RU" sz="1900" dirty="0"/>
              <a:t> культур </a:t>
            </a:r>
            <a:r>
              <a:rPr lang="ru-RU" sz="1900" dirty="0" err="1"/>
              <a:t>майже</a:t>
            </a:r>
            <a:r>
              <a:rPr lang="ru-RU" sz="1900" dirty="0"/>
              <a:t> по </a:t>
            </a:r>
            <a:r>
              <a:rPr lang="ru-RU" sz="1900" dirty="0" err="1"/>
              <a:t>всій</a:t>
            </a:r>
            <a:r>
              <a:rPr lang="ru-RU" sz="1900" dirty="0"/>
              <a:t> </a:t>
            </a:r>
            <a:r>
              <a:rPr lang="ru-RU" sz="1900" dirty="0" err="1"/>
              <a:t>території</a:t>
            </a:r>
            <a:r>
              <a:rPr lang="ru-RU" sz="1900" dirty="0"/>
              <a:t> </a:t>
            </a:r>
            <a:r>
              <a:rPr lang="ru-RU" sz="1900" dirty="0" err="1"/>
              <a:t>Індонезії</a:t>
            </a:r>
            <a:r>
              <a:rPr lang="ru-RU" sz="1900" dirty="0"/>
              <a:t>. </a:t>
            </a:r>
            <a:r>
              <a:rPr lang="ru-RU" sz="1900" dirty="0" err="1"/>
              <a:t>Однак</a:t>
            </a:r>
            <a:r>
              <a:rPr lang="ru-RU" sz="1900" dirty="0"/>
              <a:t>, </a:t>
            </a:r>
            <a:r>
              <a:rPr lang="ru-RU" sz="1900" dirty="0" err="1"/>
              <a:t>землі</a:t>
            </a:r>
            <a:r>
              <a:rPr lang="ru-RU" sz="1900" dirty="0"/>
              <a:t> для </a:t>
            </a:r>
            <a:r>
              <a:rPr lang="ru-RU" sz="1900" dirty="0" err="1"/>
              <a:t>посівів</a:t>
            </a:r>
            <a:r>
              <a:rPr lang="ru-RU" sz="1900" dirty="0"/>
              <a:t> </a:t>
            </a:r>
            <a:r>
              <a:rPr lang="ru-RU" sz="1900" dirty="0" err="1"/>
              <a:t>займають</a:t>
            </a:r>
            <a:r>
              <a:rPr lang="ru-RU" sz="1900" dirty="0"/>
              <a:t> </a:t>
            </a:r>
            <a:r>
              <a:rPr lang="ru-RU" sz="1900" dirty="0" err="1"/>
              <a:t>тільки</a:t>
            </a:r>
            <a:r>
              <a:rPr lang="ru-RU" sz="1900" dirty="0"/>
              <a:t> одну </a:t>
            </a:r>
            <a:r>
              <a:rPr lang="ru-RU" sz="1900" dirty="0" err="1"/>
              <a:t>десяту</a:t>
            </a:r>
            <a:r>
              <a:rPr lang="ru-RU" sz="1900" dirty="0"/>
              <a:t> </a:t>
            </a:r>
            <a:r>
              <a:rPr lang="ru-RU" sz="1900" dirty="0" err="1"/>
              <a:t>частину</a:t>
            </a:r>
            <a:r>
              <a:rPr lang="ru-RU" sz="1900" dirty="0"/>
              <a:t> </a:t>
            </a:r>
            <a:r>
              <a:rPr lang="ru-RU" sz="1900" dirty="0" err="1"/>
              <a:t>суші</a:t>
            </a:r>
            <a:r>
              <a:rPr lang="ru-RU" sz="1900" dirty="0"/>
              <a:t>.</a:t>
            </a:r>
            <a:r>
              <a:rPr lang="uk-UA" sz="1900" dirty="0"/>
              <a:t>Б</a:t>
            </a:r>
            <a:r>
              <a:rPr lang="ru-RU" sz="1900" dirty="0" err="1"/>
              <a:t>ільшість</a:t>
            </a:r>
            <a:r>
              <a:rPr lang="ru-RU" sz="1900" dirty="0"/>
              <a:t> </a:t>
            </a:r>
            <a:r>
              <a:rPr lang="ru-RU" sz="1900" dirty="0" err="1"/>
              <a:t>обробленої</a:t>
            </a:r>
            <a:r>
              <a:rPr lang="ru-RU" sz="1900" dirty="0"/>
              <a:t> </a:t>
            </a:r>
            <a:r>
              <a:rPr lang="ru-RU" sz="1900" dirty="0" err="1"/>
              <a:t>землі</a:t>
            </a:r>
            <a:r>
              <a:rPr lang="ru-RU" sz="1900" dirty="0"/>
              <a:t> </a:t>
            </a:r>
            <a:r>
              <a:rPr lang="ru-RU" sz="1900" dirty="0" err="1"/>
              <a:t>займають</a:t>
            </a:r>
            <a:r>
              <a:rPr lang="ru-RU" sz="1900" dirty="0"/>
              <a:t> </a:t>
            </a:r>
            <a:r>
              <a:rPr lang="ru-RU" sz="1900" dirty="0" err="1"/>
              <a:t>тераси</a:t>
            </a:r>
            <a:r>
              <a:rPr lang="ru-RU" sz="1900" dirty="0"/>
              <a:t> для </a:t>
            </a:r>
            <a:r>
              <a:rPr lang="ru-RU" sz="1900" dirty="0" err="1"/>
              <a:t>вирощування</a:t>
            </a:r>
            <a:r>
              <a:rPr lang="ru-RU" sz="1900" dirty="0"/>
              <a:t> рису, </a:t>
            </a:r>
            <a:r>
              <a:rPr lang="ru-RU" sz="1900" dirty="0" err="1"/>
              <a:t>кукурудз</a:t>
            </a:r>
            <a:r>
              <a:rPr lang="uk-UA" sz="1900" dirty="0"/>
              <a:t>и</a:t>
            </a:r>
            <a:r>
              <a:rPr lang="ru-RU" sz="1900" dirty="0"/>
              <a:t>, </a:t>
            </a:r>
            <a:r>
              <a:rPr lang="ru-RU" sz="1900" dirty="0" err="1"/>
              <a:t>солодк</a:t>
            </a:r>
            <a:r>
              <a:rPr lang="uk-UA" sz="1900" dirty="0" err="1"/>
              <a:t>ої</a:t>
            </a:r>
            <a:r>
              <a:rPr lang="ru-RU" sz="1900" dirty="0"/>
              <a:t> </a:t>
            </a:r>
            <a:r>
              <a:rPr lang="ru-RU" sz="1900" dirty="0" err="1"/>
              <a:t>картопл</a:t>
            </a:r>
            <a:r>
              <a:rPr lang="uk-UA" sz="1900" dirty="0"/>
              <a:t>і</a:t>
            </a:r>
            <a:r>
              <a:rPr lang="ru-RU" sz="1900" dirty="0"/>
              <a:t>, со</a:t>
            </a:r>
            <a:r>
              <a:rPr lang="uk-UA" sz="1900" dirty="0"/>
              <a:t>ї, </a:t>
            </a:r>
            <a:r>
              <a:rPr lang="ru-RU" sz="1900" dirty="0" err="1"/>
              <a:t>земляни</a:t>
            </a:r>
            <a:r>
              <a:rPr lang="uk-UA" sz="1900" dirty="0"/>
              <a:t>х </a:t>
            </a:r>
            <a:r>
              <a:rPr lang="ru-RU" sz="1900" dirty="0" err="1"/>
              <a:t>горіх</a:t>
            </a:r>
            <a:r>
              <a:rPr lang="uk-UA" sz="1900" dirty="0" err="1"/>
              <a:t>ів</a:t>
            </a:r>
            <a:r>
              <a:rPr lang="uk-UA" sz="1900" dirty="0"/>
              <a:t>, </a:t>
            </a:r>
            <a:r>
              <a:rPr lang="ru-RU" sz="1900" dirty="0" err="1"/>
              <a:t>кав</a:t>
            </a:r>
            <a:r>
              <a:rPr lang="uk-UA" sz="1900" dirty="0" smtClean="0"/>
              <a:t>и.</a:t>
            </a:r>
            <a:r>
              <a:rPr lang="ru-RU" sz="1900" dirty="0" smtClean="0"/>
              <a:t> </a:t>
            </a:r>
            <a:r>
              <a:rPr lang="ru-RU" sz="1900" dirty="0" err="1" smtClean="0"/>
              <a:t>Худоби</a:t>
            </a:r>
            <a:r>
              <a:rPr lang="ru-RU" sz="1900" dirty="0" smtClean="0"/>
              <a:t> </a:t>
            </a:r>
            <a:r>
              <a:rPr lang="ru-RU" sz="1900" dirty="0" err="1"/>
              <a:t>відносно</a:t>
            </a:r>
            <a:r>
              <a:rPr lang="ru-RU" sz="1900" dirty="0"/>
              <a:t> </a:t>
            </a:r>
            <a:r>
              <a:rPr lang="uk-UA" sz="1900" dirty="0"/>
              <a:t>мало, п</a:t>
            </a:r>
            <a:r>
              <a:rPr lang="ru-RU" sz="1900" dirty="0"/>
              <a:t>роте курей </a:t>
            </a:r>
            <a:r>
              <a:rPr lang="ru-RU" sz="1900" dirty="0" err="1"/>
              <a:t>розводять</a:t>
            </a:r>
            <a:r>
              <a:rPr lang="ru-RU" sz="1900" dirty="0"/>
              <a:t> </a:t>
            </a:r>
            <a:r>
              <a:rPr lang="ru-RU" sz="1900" dirty="0" err="1"/>
              <a:t>дуже</a:t>
            </a:r>
            <a:r>
              <a:rPr lang="ru-RU" sz="1900" dirty="0"/>
              <a:t> </a:t>
            </a:r>
            <a:r>
              <a:rPr lang="ru-RU" sz="1900" dirty="0" err="1"/>
              <a:t>багато</a:t>
            </a:r>
            <a:r>
              <a:rPr lang="ru-RU" sz="1900" dirty="0"/>
              <a:t>, у 2002 </a:t>
            </a:r>
            <a:r>
              <a:rPr lang="ru-RU" sz="1900" dirty="0" err="1"/>
              <a:t>їх</a:t>
            </a:r>
            <a:r>
              <a:rPr lang="ru-RU" sz="1900" dirty="0"/>
              <a:t> </a:t>
            </a:r>
            <a:r>
              <a:rPr lang="ru-RU" sz="1900" dirty="0" err="1"/>
              <a:t>було</a:t>
            </a:r>
            <a:r>
              <a:rPr lang="ru-RU" sz="1900" dirty="0"/>
              <a:t> </a:t>
            </a:r>
            <a:r>
              <a:rPr lang="ru-RU" sz="1900" dirty="0" err="1"/>
              <a:t>понад</a:t>
            </a:r>
            <a:r>
              <a:rPr lang="ru-RU" sz="1900" dirty="0"/>
              <a:t> </a:t>
            </a:r>
            <a:r>
              <a:rPr lang="ru-RU" sz="1900" dirty="0" err="1"/>
              <a:t>мільярд</a:t>
            </a:r>
            <a:r>
              <a:rPr lang="ru-RU" sz="1900" dirty="0"/>
              <a:t>. За </a:t>
            </a:r>
            <a:r>
              <a:rPr lang="ru-RU" sz="1900" dirty="0" err="1"/>
              <a:t>підтримки</a:t>
            </a:r>
            <a:r>
              <a:rPr lang="ru-RU" sz="1900" dirty="0"/>
              <a:t> </a:t>
            </a:r>
            <a:r>
              <a:rPr lang="ru-RU" sz="1900" dirty="0" err="1"/>
              <a:t>Японії</a:t>
            </a:r>
            <a:r>
              <a:rPr lang="ru-RU" sz="1900" dirty="0"/>
              <a:t> </a:t>
            </a:r>
            <a:r>
              <a:rPr lang="ru-RU" sz="1900" dirty="0" err="1"/>
              <a:t>розвивається</a:t>
            </a:r>
            <a:r>
              <a:rPr lang="ru-RU" sz="1900" dirty="0"/>
              <a:t> </a:t>
            </a:r>
            <a:r>
              <a:rPr lang="ru-RU" sz="1900" dirty="0" err="1"/>
              <a:t>рибальство</a:t>
            </a:r>
            <a:r>
              <a:rPr lang="ru-RU" sz="1900" dirty="0"/>
              <a:t> у великих масштабах</a:t>
            </a:r>
            <a:r>
              <a:rPr lang="uk-UA" sz="1900" dirty="0"/>
              <a:t>.</a:t>
            </a:r>
            <a:endParaRPr lang="ru-RU" sz="1900" dirty="0"/>
          </a:p>
        </p:txBody>
      </p:sp>
      <p:pic>
        <p:nvPicPr>
          <p:cNvPr id="4099" name="Picture 3" descr="C:\Users\User\Desktop\ындонезия\orping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9" y="4044514"/>
            <a:ext cx="4698145" cy="277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ындонезия\624787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76" y="4030094"/>
            <a:ext cx="4467978" cy="284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870" y="2060848"/>
            <a:ext cx="510498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За </a:t>
            </a:r>
            <a:r>
              <a:rPr lang="ru-RU" sz="1900" dirty="0" err="1"/>
              <a:t>традицією</a:t>
            </a:r>
            <a:r>
              <a:rPr lang="ru-RU" sz="1900" dirty="0"/>
              <a:t>, </a:t>
            </a:r>
            <a:r>
              <a:rPr lang="ru-RU" sz="1900" dirty="0" err="1"/>
              <a:t>найрозвиненішими</a:t>
            </a:r>
            <a:r>
              <a:rPr lang="ru-RU" sz="1900" dirty="0"/>
              <a:t> </a:t>
            </a:r>
            <a:r>
              <a:rPr lang="ru-RU" sz="1900" dirty="0" err="1"/>
              <a:t>галузями</a:t>
            </a:r>
            <a:r>
              <a:rPr lang="ru-RU" sz="1900" dirty="0"/>
              <a:t> </a:t>
            </a:r>
            <a:r>
              <a:rPr lang="ru-RU" sz="1900" dirty="0" err="1"/>
              <a:t>промисловості</a:t>
            </a:r>
            <a:r>
              <a:rPr lang="ru-RU" sz="1900" dirty="0"/>
              <a:t> в </a:t>
            </a:r>
            <a:r>
              <a:rPr lang="ru-RU" sz="1900" dirty="0" err="1"/>
              <a:t>Індонезії</a:t>
            </a:r>
            <a:r>
              <a:rPr lang="ru-RU" sz="1900" dirty="0"/>
              <a:t> </a:t>
            </a:r>
            <a:r>
              <a:rPr lang="ru-RU" sz="1900" dirty="0" err="1"/>
              <a:t>були</a:t>
            </a:r>
            <a:r>
              <a:rPr lang="ru-RU" sz="1900" dirty="0"/>
              <a:t> </a:t>
            </a:r>
            <a:r>
              <a:rPr lang="ru-RU" sz="1900" dirty="0" err="1"/>
              <a:t>ті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займалися</a:t>
            </a:r>
            <a:r>
              <a:rPr lang="ru-RU" sz="1900" dirty="0"/>
              <a:t> </a:t>
            </a:r>
            <a:r>
              <a:rPr lang="ru-RU" sz="1900" dirty="0" err="1"/>
              <a:t>обробкою</a:t>
            </a:r>
            <a:r>
              <a:rPr lang="ru-RU" sz="1900" dirty="0"/>
              <a:t> </a:t>
            </a:r>
            <a:r>
              <a:rPr lang="ru-RU" sz="1900" dirty="0" err="1"/>
              <a:t>сільськогосподарських</a:t>
            </a:r>
            <a:r>
              <a:rPr lang="ru-RU" sz="1900" dirty="0"/>
              <a:t> </a:t>
            </a:r>
            <a:r>
              <a:rPr lang="ru-RU" sz="1900" dirty="0" err="1"/>
              <a:t>ресурсів</a:t>
            </a:r>
            <a:r>
              <a:rPr lang="ru-RU" sz="1900" dirty="0"/>
              <a:t> та </a:t>
            </a:r>
            <a:r>
              <a:rPr lang="ru-RU" sz="1900" dirty="0" err="1"/>
              <a:t>корисних</a:t>
            </a:r>
            <a:r>
              <a:rPr lang="ru-RU" sz="1900" dirty="0"/>
              <a:t> </a:t>
            </a:r>
            <a:r>
              <a:rPr lang="ru-RU" sz="1900" dirty="0" err="1"/>
              <a:t>копалин</a:t>
            </a:r>
            <a:r>
              <a:rPr lang="ru-RU" sz="1900" dirty="0"/>
              <a:t>. Зараз </a:t>
            </a:r>
            <a:r>
              <a:rPr lang="ru-RU" sz="1900" dirty="0" err="1"/>
              <a:t>велику</a:t>
            </a:r>
            <a:r>
              <a:rPr lang="ru-RU" sz="1900" dirty="0"/>
              <a:t> </a:t>
            </a:r>
            <a:r>
              <a:rPr lang="ru-RU" sz="1900" dirty="0" err="1"/>
              <a:t>частину</a:t>
            </a:r>
            <a:r>
              <a:rPr lang="ru-RU" sz="1900" dirty="0"/>
              <a:t> </a:t>
            </a:r>
            <a:r>
              <a:rPr lang="ru-RU" sz="1900" dirty="0" err="1"/>
              <a:t>виробництва</a:t>
            </a:r>
            <a:r>
              <a:rPr lang="ru-RU" sz="1900" dirty="0"/>
              <a:t> </a:t>
            </a:r>
            <a:r>
              <a:rPr lang="ru-RU" sz="1900" dirty="0" err="1"/>
              <a:t>займають</a:t>
            </a:r>
            <a:r>
              <a:rPr lang="ru-RU" sz="1900" dirty="0"/>
              <a:t> </a:t>
            </a:r>
            <a:r>
              <a:rPr lang="ru-RU" sz="1900" dirty="0" err="1"/>
              <a:t>малі</a:t>
            </a:r>
            <a:r>
              <a:rPr lang="ru-RU" sz="1900" dirty="0"/>
              <a:t> та </a:t>
            </a:r>
            <a:r>
              <a:rPr lang="ru-RU" sz="1900" dirty="0" err="1"/>
              <a:t>середні</a:t>
            </a:r>
            <a:r>
              <a:rPr lang="ru-RU" sz="1900" dirty="0"/>
              <a:t> </a:t>
            </a:r>
            <a:r>
              <a:rPr lang="ru-RU" sz="1900" dirty="0" err="1"/>
              <a:t>приватні</a:t>
            </a:r>
            <a:r>
              <a:rPr lang="ru-RU" sz="1900" dirty="0"/>
              <a:t> </a:t>
            </a:r>
            <a:r>
              <a:rPr lang="ru-RU" sz="1900" dirty="0" err="1"/>
              <a:t>підприємства</a:t>
            </a:r>
            <a:r>
              <a:rPr lang="uk-UA" sz="1900" dirty="0"/>
              <a:t>. Вони</a:t>
            </a:r>
            <a:r>
              <a:rPr lang="ru-RU" sz="1900" dirty="0"/>
              <a:t> </a:t>
            </a:r>
            <a:r>
              <a:rPr lang="ru-RU" sz="1900" dirty="0" err="1"/>
              <a:t>виробляють</a:t>
            </a:r>
            <a:r>
              <a:rPr lang="ru-RU" sz="1900" dirty="0"/>
              <a:t> </a:t>
            </a:r>
            <a:r>
              <a:rPr lang="ru-RU" sz="1900" dirty="0" err="1"/>
              <a:t>меблі</a:t>
            </a:r>
            <a:r>
              <a:rPr lang="ru-RU" sz="1900" dirty="0"/>
              <a:t>, </a:t>
            </a:r>
            <a:r>
              <a:rPr lang="ru-RU" sz="1900" dirty="0" err="1"/>
              <a:t>побутові</a:t>
            </a:r>
            <a:r>
              <a:rPr lang="ru-RU" sz="1900" dirty="0"/>
              <a:t> </a:t>
            </a:r>
            <a:r>
              <a:rPr lang="ru-RU" sz="1900" dirty="0" err="1"/>
              <a:t>прилади</a:t>
            </a:r>
            <a:r>
              <a:rPr lang="ru-RU" sz="1900" dirty="0"/>
              <a:t>, </a:t>
            </a:r>
            <a:r>
              <a:rPr lang="ru-RU" sz="1900" dirty="0" err="1"/>
              <a:t>текстильні</a:t>
            </a:r>
            <a:r>
              <a:rPr lang="ru-RU" sz="1900" dirty="0"/>
              <a:t> </a:t>
            </a:r>
            <a:r>
              <a:rPr lang="ru-RU" sz="1900" dirty="0" err="1"/>
              <a:t>вироби</a:t>
            </a:r>
            <a:r>
              <a:rPr lang="ru-RU" sz="1900" dirty="0"/>
              <a:t> та </a:t>
            </a:r>
            <a:r>
              <a:rPr lang="ru-RU" sz="1900" dirty="0" err="1"/>
              <a:t>займаються</a:t>
            </a:r>
            <a:r>
              <a:rPr lang="ru-RU" sz="1900" dirty="0"/>
              <a:t> </a:t>
            </a:r>
            <a:r>
              <a:rPr lang="ru-RU" sz="1900" dirty="0" err="1"/>
              <a:t>друкарською</a:t>
            </a:r>
            <a:r>
              <a:rPr lang="ru-RU" sz="1900" dirty="0"/>
              <a:t> справою.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484784"/>
            <a:ext cx="3422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latin typeface="Monotype Corsiva" pitchFamily="66" charset="0"/>
              </a:rPr>
              <a:t>Промисловість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5122" name="Picture 2" descr="C:\Users\User\Desktop\ындонезия\discharge-day-2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9" b="-16604"/>
          <a:stretch/>
        </p:blipFill>
        <p:spPr bwMode="auto">
          <a:xfrm>
            <a:off x="179512" y="0"/>
            <a:ext cx="8640960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17818" y="4648946"/>
            <a:ext cx="512618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З </a:t>
            </a:r>
            <a:r>
              <a:rPr lang="ru-RU" sz="1900" dirty="0" err="1" smtClean="0"/>
              <a:t>середини</a:t>
            </a:r>
            <a:r>
              <a:rPr lang="ru-RU" sz="1900" dirty="0" smtClean="0"/>
              <a:t> 80-х в </a:t>
            </a:r>
            <a:r>
              <a:rPr lang="ru-RU" sz="1900" dirty="0" err="1" smtClean="0"/>
              <a:t>Індонезії</a:t>
            </a:r>
            <a:r>
              <a:rPr lang="ru-RU" sz="1900" dirty="0" smtClean="0"/>
              <a:t> </a:t>
            </a:r>
            <a:r>
              <a:rPr lang="ru-RU" sz="1900" dirty="0" err="1" smtClean="0"/>
              <a:t>повільно</a:t>
            </a:r>
            <a:r>
              <a:rPr lang="ru-RU" sz="1900" dirty="0" smtClean="0"/>
              <a:t>, але </a:t>
            </a:r>
            <a:r>
              <a:rPr lang="ru-RU" sz="1900" dirty="0" err="1" smtClean="0"/>
              <a:t>стійко</a:t>
            </a:r>
            <a:r>
              <a:rPr lang="ru-RU" sz="1900" dirty="0" smtClean="0"/>
              <a:t> почали </a:t>
            </a:r>
            <a:r>
              <a:rPr lang="ru-RU" sz="1900" dirty="0" err="1" smtClean="0"/>
              <a:t>розвиватися</a:t>
            </a:r>
            <a:r>
              <a:rPr lang="ru-RU" sz="1900" dirty="0" smtClean="0"/>
              <a:t> </a:t>
            </a:r>
            <a:r>
              <a:rPr lang="ru-RU" sz="1900" dirty="0" err="1" smtClean="0"/>
              <a:t>великомасштабні</a:t>
            </a:r>
            <a:r>
              <a:rPr lang="ru-RU" sz="1900" dirty="0" smtClean="0"/>
              <a:t> та </a:t>
            </a:r>
            <a:r>
              <a:rPr lang="ru-RU" sz="1900" dirty="0" err="1" smtClean="0"/>
              <a:t>високотехнологічні</a:t>
            </a:r>
            <a:r>
              <a:rPr lang="ru-RU" sz="1900" dirty="0" smtClean="0"/>
              <a:t> </a:t>
            </a:r>
            <a:r>
              <a:rPr lang="ru-RU" sz="1900" dirty="0" err="1" smtClean="0"/>
              <a:t>підприємства</a:t>
            </a:r>
            <a:r>
              <a:rPr lang="ru-RU" sz="1900" dirty="0" smtClean="0"/>
              <a:t>, </a:t>
            </a:r>
            <a:r>
              <a:rPr lang="ru-RU" sz="1900" dirty="0" err="1" smtClean="0"/>
              <a:t>які</a:t>
            </a:r>
            <a:r>
              <a:rPr lang="ru-RU" sz="1900" dirty="0" smtClean="0"/>
              <a:t> </a:t>
            </a:r>
            <a:r>
              <a:rPr lang="ru-RU" sz="1900" dirty="0" err="1" smtClean="0"/>
              <a:t>виробляють</a:t>
            </a:r>
            <a:r>
              <a:rPr lang="ru-RU" sz="1900" dirty="0" smtClean="0"/>
              <a:t> </a:t>
            </a:r>
            <a:r>
              <a:rPr lang="ru-RU" sz="1900" dirty="0" err="1" smtClean="0"/>
              <a:t>телекомунікаційні</a:t>
            </a:r>
            <a:r>
              <a:rPr lang="ru-RU" sz="1900" dirty="0" smtClean="0"/>
              <a:t>, </a:t>
            </a:r>
            <a:r>
              <a:rPr lang="ru-RU" sz="1900" dirty="0" err="1" smtClean="0"/>
              <a:t>електронні</a:t>
            </a:r>
            <a:r>
              <a:rPr lang="ru-RU" sz="1900" dirty="0" smtClean="0"/>
              <a:t> </a:t>
            </a:r>
            <a:r>
              <a:rPr lang="ru-RU" sz="1900" dirty="0" err="1" smtClean="0"/>
              <a:t>товари</a:t>
            </a:r>
            <a:r>
              <a:rPr lang="ru-RU" sz="1900" dirty="0" smtClean="0"/>
              <a:t> та </a:t>
            </a:r>
            <a:r>
              <a:rPr lang="ru-RU" sz="1900" dirty="0" err="1" smtClean="0"/>
              <a:t>автомобілі</a:t>
            </a:r>
            <a:r>
              <a:rPr lang="ru-RU" sz="1900" dirty="0" smtClean="0"/>
              <a:t>. </a:t>
            </a:r>
            <a:r>
              <a:rPr lang="uk-UA" sz="1900" dirty="0" smtClean="0"/>
              <a:t>Також неможливо не зазначити про те, що з Індонезії експортується велика кількість тропічних фруктів.</a:t>
            </a:r>
            <a:endParaRPr lang="ru-RU" sz="1900" dirty="0"/>
          </a:p>
        </p:txBody>
      </p:sp>
      <p:pic>
        <p:nvPicPr>
          <p:cNvPr id="5123" name="Picture 3" descr="C:\Users\User\Desktop\ындонезия\grud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53" y="2040529"/>
            <a:ext cx="3923927" cy="2538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ындонезия\22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" y="4476169"/>
            <a:ext cx="3960440" cy="2376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7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2" y="1833318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dirty="0" err="1"/>
              <a:t>Індонезія</a:t>
            </a:r>
            <a:r>
              <a:rPr lang="ru-RU" sz="1900" dirty="0"/>
              <a:t> — </a:t>
            </a:r>
            <a:r>
              <a:rPr lang="ru-RU" sz="1900" dirty="0" err="1"/>
              <a:t>острівна</a:t>
            </a:r>
            <a:r>
              <a:rPr lang="ru-RU" sz="1900" dirty="0"/>
              <a:t> </a:t>
            </a:r>
            <a:r>
              <a:rPr lang="ru-RU" sz="1900" dirty="0" err="1"/>
              <a:t>країна</a:t>
            </a:r>
            <a:r>
              <a:rPr lang="ru-RU" sz="1900" dirty="0"/>
              <a:t>, тому </a:t>
            </a:r>
            <a:r>
              <a:rPr lang="ru-RU" sz="1900" dirty="0" err="1"/>
              <a:t>морський</a:t>
            </a:r>
            <a:r>
              <a:rPr lang="ru-RU" sz="1900" dirty="0"/>
              <a:t> транспорт </a:t>
            </a:r>
            <a:r>
              <a:rPr lang="ru-RU" sz="1900" dirty="0" err="1"/>
              <a:t>відіграє</a:t>
            </a:r>
            <a:r>
              <a:rPr lang="ru-RU" sz="1900" dirty="0"/>
              <a:t> тут </a:t>
            </a:r>
            <a:r>
              <a:rPr lang="ru-RU" sz="1900" dirty="0" err="1"/>
              <a:t>важливу</a:t>
            </a:r>
            <a:r>
              <a:rPr lang="ru-RU" sz="1900" dirty="0"/>
              <a:t> роль в </a:t>
            </a:r>
            <a:r>
              <a:rPr lang="ru-RU" sz="1900" dirty="0" err="1"/>
              <a:t>доставці</a:t>
            </a:r>
            <a:r>
              <a:rPr lang="ru-RU" sz="1900" dirty="0"/>
              <a:t> </a:t>
            </a:r>
            <a:r>
              <a:rPr lang="ru-RU" sz="1900" dirty="0" err="1"/>
              <a:t>сировинних</a:t>
            </a:r>
            <a:r>
              <a:rPr lang="ru-RU" sz="1900" dirty="0"/>
              <a:t> </a:t>
            </a:r>
            <a:r>
              <a:rPr lang="ru-RU" sz="1900" dirty="0" err="1"/>
              <a:t>матеріалів</a:t>
            </a:r>
            <a:r>
              <a:rPr lang="ru-RU" sz="1900" dirty="0"/>
              <a:t> та </a:t>
            </a:r>
            <a:r>
              <a:rPr lang="ru-RU" sz="1900" dirty="0" err="1"/>
              <a:t>сільськогосподарських</a:t>
            </a:r>
            <a:r>
              <a:rPr lang="ru-RU" sz="1900" dirty="0"/>
              <a:t> </a:t>
            </a:r>
            <a:r>
              <a:rPr lang="ru-RU" sz="1900" dirty="0" err="1"/>
              <a:t>продуктів</a:t>
            </a:r>
            <a:r>
              <a:rPr lang="ru-RU" sz="1900" dirty="0"/>
              <a:t> з </a:t>
            </a:r>
            <a:r>
              <a:rPr lang="ru-RU" sz="1900" dirty="0" err="1"/>
              <a:t>місця</a:t>
            </a:r>
            <a:r>
              <a:rPr lang="ru-RU" sz="1900" dirty="0"/>
              <a:t> </a:t>
            </a:r>
            <a:r>
              <a:rPr lang="ru-RU" sz="1900" dirty="0" err="1"/>
              <a:t>їх</a:t>
            </a:r>
            <a:r>
              <a:rPr lang="ru-RU" sz="1900" dirty="0"/>
              <a:t> </a:t>
            </a:r>
            <a:r>
              <a:rPr lang="ru-RU" sz="1900" dirty="0" err="1"/>
              <a:t>видобутку</a:t>
            </a:r>
            <a:r>
              <a:rPr lang="ru-RU" sz="1900" dirty="0"/>
              <a:t> на </a:t>
            </a:r>
            <a:r>
              <a:rPr lang="ru-RU" sz="1900" dirty="0" err="1"/>
              <a:t>ринок</a:t>
            </a:r>
            <a:r>
              <a:rPr lang="ru-RU" sz="1900" dirty="0"/>
              <a:t>. </a:t>
            </a:r>
            <a:r>
              <a:rPr lang="ru-RU" sz="1900" dirty="0" err="1"/>
              <a:t>Фізична</a:t>
            </a:r>
            <a:r>
              <a:rPr lang="ru-RU" sz="1900" dirty="0"/>
              <a:t> природа </a:t>
            </a:r>
            <a:r>
              <a:rPr lang="ru-RU" sz="1900" dirty="0" err="1"/>
              <a:t>країни</a:t>
            </a:r>
            <a:r>
              <a:rPr lang="ru-RU" sz="1900" dirty="0"/>
              <a:t> </a:t>
            </a:r>
            <a:r>
              <a:rPr lang="ru-RU" sz="1900" dirty="0" err="1"/>
              <a:t>сприяє</a:t>
            </a:r>
            <a:r>
              <a:rPr lang="ru-RU" sz="1900" dirty="0"/>
              <a:t> </a:t>
            </a:r>
            <a:r>
              <a:rPr lang="ru-RU" sz="1900" dirty="0" err="1"/>
              <a:t>розвитку</a:t>
            </a:r>
            <a:r>
              <a:rPr lang="ru-RU" sz="1900" dirty="0"/>
              <a:t> </a:t>
            </a:r>
            <a:r>
              <a:rPr lang="ru-RU" sz="1900" dirty="0" err="1"/>
              <a:t>морських</a:t>
            </a:r>
            <a:r>
              <a:rPr lang="ru-RU" sz="1900" dirty="0"/>
              <a:t> </a:t>
            </a:r>
            <a:r>
              <a:rPr lang="ru-RU" sz="1900" dirty="0" err="1"/>
              <a:t>з'єднань</a:t>
            </a:r>
            <a:r>
              <a:rPr lang="ru-RU" sz="1900" dirty="0"/>
              <a:t> для перевозки </a:t>
            </a:r>
            <a:r>
              <a:rPr lang="ru-RU" sz="1900" dirty="0" err="1"/>
              <a:t>вантажів</a:t>
            </a:r>
            <a:r>
              <a:rPr lang="uk-UA" sz="1900" dirty="0"/>
              <a:t>. Більшість </a:t>
            </a:r>
            <a:r>
              <a:rPr lang="uk-UA" sz="1900" dirty="0" err="1"/>
              <a:t>високонаселених</a:t>
            </a:r>
            <a:r>
              <a:rPr lang="uk-UA" sz="1900" dirty="0"/>
              <a:t> міст мають доступ до моря, тому судноплавство тут дуже </a:t>
            </a:r>
            <a:r>
              <a:rPr lang="uk-UA" sz="1900" dirty="0" smtClean="0"/>
              <a:t>розповсюджене.</a:t>
            </a:r>
            <a:endParaRPr lang="ru-RU" sz="1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3446" y="4951611"/>
            <a:ext cx="48285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Тут є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портів</a:t>
            </a:r>
            <a:r>
              <a:rPr lang="ru-RU" sz="2000" dirty="0"/>
              <a:t>, але </a:t>
            </a:r>
            <a:r>
              <a:rPr lang="ru-RU" sz="2000" dirty="0" err="1"/>
              <a:t>тільки</a:t>
            </a:r>
            <a:r>
              <a:rPr lang="ru-RU" sz="2000" dirty="0"/>
              <a:t> невеликий </a:t>
            </a:r>
            <a:r>
              <a:rPr lang="ru-RU" sz="2000" dirty="0" err="1"/>
              <a:t>відсоток</a:t>
            </a:r>
            <a:r>
              <a:rPr lang="ru-RU" sz="2000" dirty="0"/>
              <a:t> з них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прийняти</a:t>
            </a:r>
            <a:r>
              <a:rPr lang="ru-RU" sz="2000" dirty="0"/>
              <a:t> </a:t>
            </a:r>
            <a:r>
              <a:rPr lang="ru-RU" sz="2000" dirty="0" err="1"/>
              <a:t>корабель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500 тонн. </a:t>
            </a:r>
          </a:p>
          <a:p>
            <a:r>
              <a:rPr lang="ru-RU" sz="2000" dirty="0" err="1"/>
              <a:t>Міжнародні</a:t>
            </a:r>
            <a:r>
              <a:rPr lang="ru-RU" sz="2000" dirty="0"/>
              <a:t> </a:t>
            </a:r>
            <a:r>
              <a:rPr lang="ru-RU" sz="2000" dirty="0" err="1"/>
              <a:t>повітряні</a:t>
            </a:r>
            <a:r>
              <a:rPr lang="ru-RU" sz="2000" dirty="0"/>
              <a:t> перевозки </a:t>
            </a:r>
            <a:r>
              <a:rPr lang="ru-RU" sz="2000" dirty="0" err="1"/>
              <a:t>доступні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у </a:t>
            </a:r>
            <a:r>
              <a:rPr lang="ru-RU" sz="2000" dirty="0" err="1"/>
              <a:t>Джакарті</a:t>
            </a:r>
            <a:r>
              <a:rPr lang="ru-RU" sz="2000" dirty="0"/>
              <a:t>, </a:t>
            </a:r>
            <a:r>
              <a:rPr lang="ru-RU" sz="2000" dirty="0" err="1"/>
              <a:t>Медані</a:t>
            </a:r>
            <a:r>
              <a:rPr lang="ru-RU" sz="2000" dirty="0"/>
              <a:t> та </a:t>
            </a:r>
            <a:r>
              <a:rPr lang="ru-RU" sz="2000" dirty="0" err="1"/>
              <a:t>Денпасарі</a:t>
            </a:r>
            <a:r>
              <a:rPr lang="ru-RU" sz="2000" dirty="0"/>
              <a:t>. </a:t>
            </a:r>
          </a:p>
        </p:txBody>
      </p:sp>
      <p:pic>
        <p:nvPicPr>
          <p:cNvPr id="6146" name="Picture 2" descr="C:\Users\User\Desktop\ындонезия\1e1e3dfe7fa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37" r="5419" b="57593"/>
          <a:stretch/>
        </p:blipFill>
        <p:spPr bwMode="auto">
          <a:xfrm>
            <a:off x="0" y="-3940999"/>
            <a:ext cx="9144000" cy="575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3655" y="-171400"/>
            <a:ext cx="5076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latin typeface="Monotype Corsiva" pitchFamily="66" charset="0"/>
              </a:rPr>
              <a:t>Транспорт</a:t>
            </a:r>
          </a:p>
        </p:txBody>
      </p:sp>
      <p:pic>
        <p:nvPicPr>
          <p:cNvPr id="6147" name="Picture 3" descr="C:\Users\User\Desktop\ындонезия\7092302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2" y="1843337"/>
            <a:ext cx="4674096" cy="3108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ындонезия\1348217140_yaponskie-samole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15586"/>
            <a:ext cx="4269998" cy="2173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1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521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2013-03-27T20:58:01Z</dcterms:created>
  <dcterms:modified xsi:type="dcterms:W3CDTF">2013-03-27T23:10:16Z</dcterms:modified>
</cp:coreProperties>
</file>