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4D4D4D"/>
    <a:srgbClr val="777777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7391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7391400" cy="609600"/>
          </a:xfrm>
        </p:spPr>
        <p:txBody>
          <a:bodyPr/>
          <a:lstStyle>
            <a:lvl1pPr marL="0" indent="0" algn="ctr">
              <a:buFontTx/>
              <a:buNone/>
              <a:defRPr sz="24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0C88-6972-47FD-8F5D-E5A978EDE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5A9D6-50EE-482E-8CE3-04BB5D946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9348-F115-4757-B71D-F5C112093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45EF-C4CB-4414-97BD-E2CBC920F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16BE7-2886-4807-8B7E-676A5AD96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914400"/>
            <a:ext cx="34671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914400"/>
            <a:ext cx="34671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2671-6CB0-49EF-8409-7C863AAE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45EE-8A92-4FEC-B9BF-EF22C14B3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F45C8-7127-45AB-8610-FDD9AD29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23A3D-A022-4521-8AFD-ECE9FEE2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CE08-F266-4484-BB15-42CC9144C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308AB-3192-4382-B291-CCC3500B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914400"/>
            <a:ext cx="7086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467195-83E7-4182-9529-A2E83966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o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o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o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o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9mary_mary\Downloads\&#1042;&#1086;&#1077;&#1085;&#1085;&#1099;&#1081;%20&#1086;&#1088;&#1082;&#1077;&#1089;&#1090;&#1088;%20&#1082;&#1072;&#1088;&#1072;&#1073;&#1080;&#1085;&#1077;&#1088;&#1086;&#1074;%20&#1082;&#1085;&#1103;&#1078;&#1077;&#1089;&#1090;&#1074;&#1072;%20&#1052;&#1086;&#1085;&#1072;&#1082;&#1086;%20-%20&#1043;&#1080;&#1084;&#1085;%20&#1052;&#1086;&#1085;&#1072;&#1082;&#1086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419600"/>
            <a:ext cx="8305800" cy="1447800"/>
          </a:xfrm>
        </p:spPr>
        <p:txBody>
          <a:bodyPr/>
          <a:lstStyle/>
          <a:p>
            <a:pPr>
              <a:defRPr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МОНАКО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" name="Picture 4" descr="monaco-wallpa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5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7391400" cy="609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633478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egoe Script" pitchFamily="34" charset="0"/>
              </a:rPr>
              <a:t>Подготовила</a:t>
            </a:r>
            <a:r>
              <a:rPr lang="en-US" sz="2000" dirty="0" smtClean="0">
                <a:latin typeface="Segoe Script" pitchFamily="34" charset="0"/>
              </a:rPr>
              <a:t>: </a:t>
            </a:r>
            <a:r>
              <a:rPr lang="en-US" sz="2000" dirty="0" err="1" smtClean="0">
                <a:latin typeface="Segoe Script" pitchFamily="34" charset="0"/>
              </a:rPr>
              <a:t>Марина</a:t>
            </a:r>
            <a:r>
              <a:rPr lang="en-US" sz="2000" dirty="0" smtClean="0">
                <a:latin typeface="Segoe Script" pitchFamily="34" charset="0"/>
              </a:rPr>
              <a:t> </a:t>
            </a:r>
            <a:r>
              <a:rPr lang="en-US" sz="2000" dirty="0" err="1" smtClean="0">
                <a:latin typeface="Segoe Script" pitchFamily="34" charset="0"/>
              </a:rPr>
              <a:t>Пелещак</a:t>
            </a:r>
            <a:endParaRPr lang="en-US" sz="20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Monaco-f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sz="2800" dirty="0" err="1" smtClean="0">
                <a:latin typeface="Segoe Script" pitchFamily="34" charset="0"/>
              </a:rPr>
              <a:t>Экономико-географическое</a:t>
            </a:r>
            <a:r>
              <a:rPr lang="en-US" sz="2800" dirty="0" smtClean="0">
                <a:latin typeface="Segoe Script" pitchFamily="34" charset="0"/>
              </a:rPr>
              <a:t> </a:t>
            </a:r>
            <a:r>
              <a:rPr lang="en-US" sz="2800" dirty="0" err="1" smtClean="0">
                <a:latin typeface="Segoe Script" pitchFamily="34" charset="0"/>
              </a:rPr>
              <a:t>положение</a:t>
            </a:r>
            <a:r>
              <a:rPr lang="en-US" sz="2800" dirty="0" smtClean="0">
                <a:latin typeface="Segoe Script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838200"/>
            <a:ext cx="3581400" cy="5029200"/>
          </a:xfrm>
          <a:solidFill>
            <a:schemeClr val="accent4">
              <a:lumMod val="25000"/>
              <a:alpha val="55000"/>
            </a:schemeClr>
          </a:solidFill>
          <a:effectLst>
            <a:softEdge rad="317500"/>
          </a:effectLst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b="0" dirty="0" smtClean="0"/>
              <a:t>Карликовое государство ассоциированное с Францией, расположенное на юге Европы на берегу Средиземного моря. </a:t>
            </a:r>
          </a:p>
          <a:p>
            <a:pPr>
              <a:buFont typeface="Wingdings" pitchFamily="2" charset="2"/>
              <a:buChar char="v"/>
            </a:pPr>
            <a:r>
              <a:rPr lang="ru-RU" sz="1800" b="0" dirty="0" smtClean="0"/>
              <a:t>На суше граничит с Францией. </a:t>
            </a:r>
          </a:p>
          <a:p>
            <a:pPr>
              <a:buFont typeface="Wingdings" pitchFamily="2" charset="2"/>
              <a:buChar char="v"/>
            </a:pPr>
            <a:r>
              <a:rPr lang="ru-RU" sz="1800" b="0" dirty="0" smtClean="0"/>
              <a:t>Является одной из самых маленьких и наиболее густонаселённых стран мира. </a:t>
            </a:r>
            <a:endParaRPr lang="en-US" sz="1800" b="0" dirty="0" smtClean="0"/>
          </a:p>
          <a:p>
            <a:pPr>
              <a:buFont typeface="Wingdings" pitchFamily="2" charset="2"/>
              <a:buChar char="v"/>
            </a:pPr>
            <a:r>
              <a:rPr lang="ru-RU" sz="1800" b="0" dirty="0" smtClean="0"/>
              <a:t>Площадь страны составляет 2,02 км² (что почти вдвое меньше площади Центрального парка в Нью-Йорке).</a:t>
            </a:r>
          </a:p>
          <a:p>
            <a:pPr>
              <a:buNone/>
              <a:defRPr/>
            </a:pPr>
            <a:endParaRPr lang="en-US" sz="1800" b="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295400"/>
            <a:ext cx="4914927" cy="368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Broadway"/>
              </a:rPr>
              <a:t>Государственная</a:t>
            </a:r>
            <a:r>
              <a:rPr lang="en-US" sz="3600" dirty="0" smtClean="0">
                <a:latin typeface="Broadway"/>
              </a:rPr>
              <a:t> </a:t>
            </a:r>
            <a:r>
              <a:rPr lang="en-US" sz="3600" dirty="0" err="1" smtClean="0">
                <a:latin typeface="Broadway"/>
              </a:rPr>
              <a:t>символика</a:t>
            </a:r>
            <a:r>
              <a:rPr lang="en-US" sz="3600" dirty="0" smtClean="0">
                <a:latin typeface="Broadway"/>
              </a:rPr>
              <a:t>:</a:t>
            </a:r>
          </a:p>
        </p:txBody>
      </p:sp>
      <p:pic>
        <p:nvPicPr>
          <p:cNvPr id="6" name="Содержимое 6" descr="500px-Flag_of_Monaco.svg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3505200" cy="280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7" descr="499px-Coat_of_Arms_of_Monac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990600"/>
            <a:ext cx="3414329" cy="328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4419600"/>
            <a:ext cx="25908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Флаг</a:t>
            </a:r>
            <a:r>
              <a:rPr lang="en-US" b="1" dirty="0" smtClean="0"/>
              <a:t> </a:t>
            </a:r>
            <a:r>
              <a:rPr lang="en-US" b="1" dirty="0" err="1" smtClean="0"/>
              <a:t>Монако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30480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Герб</a:t>
            </a:r>
            <a:r>
              <a:rPr lang="en-US" b="1" dirty="0" smtClean="0"/>
              <a:t> </a:t>
            </a:r>
            <a:r>
              <a:rPr lang="en-US" b="1" dirty="0" err="1" smtClean="0"/>
              <a:t>Монако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638800"/>
            <a:ext cx="26670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Гимн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Монако</a:t>
            </a:r>
            <a:endParaRPr lang="en-US" sz="2000" b="1" dirty="0"/>
          </a:p>
        </p:txBody>
      </p:sp>
      <p:pic>
        <p:nvPicPr>
          <p:cNvPr id="10" name="Военный оркестр карабинеров княжества Монако - Гимн Мона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340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sz="3600" dirty="0" err="1" smtClean="0">
                <a:latin typeface="Segoe Script" pitchFamily="34" charset="0"/>
              </a:rPr>
              <a:t>Государственное</a:t>
            </a:r>
            <a:r>
              <a:rPr lang="en-US" sz="3600" dirty="0" smtClean="0">
                <a:latin typeface="Segoe Script" pitchFamily="34" charset="0"/>
              </a:rPr>
              <a:t> </a:t>
            </a:r>
            <a:r>
              <a:rPr lang="en-US" sz="3600" dirty="0" err="1" smtClean="0">
                <a:latin typeface="Segoe Script" pitchFamily="34" charset="0"/>
              </a:rPr>
              <a:t>устройство</a:t>
            </a:r>
            <a:r>
              <a:rPr lang="en-US" sz="3600" dirty="0" smtClean="0">
                <a:latin typeface="Segoe Script" pitchFamily="34" charset="0"/>
              </a:rPr>
              <a:t>:</a:t>
            </a:r>
          </a:p>
        </p:txBody>
      </p:sp>
      <p:pic>
        <p:nvPicPr>
          <p:cNvPr id="6" name="Picture 4" descr="beautiful_monaco_city-1024x768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0200" y="762000"/>
            <a:ext cx="7543800" cy="56578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990600"/>
            <a:ext cx="4038600" cy="4801314"/>
          </a:xfrm>
          <a:prstGeom prst="rect">
            <a:avLst/>
          </a:prstGeom>
          <a:solidFill>
            <a:schemeClr val="accent4">
              <a:lumMod val="25000"/>
              <a:alpha val="49000"/>
            </a:schemeClr>
          </a:solidFill>
          <a:effectLst>
            <a:softEdge rad="317500"/>
          </a:effectLst>
        </p:spPr>
        <p:txBody>
          <a:bodyPr wrap="square" rtlCol="0" anchor="ctr">
            <a:spAutoFit/>
          </a:bodyPr>
          <a:lstStyle/>
          <a:p>
            <a:pPr marL="342000" indent="-342000">
              <a:spcBef>
                <a:spcPts val="0"/>
              </a:spcBef>
              <a:buFont typeface="Wingdings" pitchFamily="2" charset="2"/>
              <a:buChar char="v"/>
            </a:pPr>
            <a:endParaRPr lang="en-US" dirty="0" smtClean="0"/>
          </a:p>
          <a:p>
            <a:pPr marL="342000" indent="-342000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/>
              <a:t>По </a:t>
            </a:r>
            <a:r>
              <a:rPr lang="ru-RU" dirty="0" smtClean="0"/>
              <a:t>форме </a:t>
            </a:r>
            <a:r>
              <a:rPr lang="ru-RU" dirty="0" err="1" smtClean="0"/>
              <a:t>правлени</a:t>
            </a:r>
            <a:r>
              <a:rPr lang="en-US" dirty="0" smtClean="0"/>
              <a:t>я               </a:t>
            </a:r>
            <a:r>
              <a:rPr lang="ru-RU" dirty="0" smtClean="0"/>
              <a:t>Монако — </a:t>
            </a:r>
            <a:r>
              <a:rPr lang="ru-RU" b="1" u="sng" dirty="0" smtClean="0"/>
              <a:t>конституционная монархия</a:t>
            </a:r>
            <a:r>
              <a:rPr lang="ru-RU" dirty="0" smtClean="0"/>
              <a:t>, с некоторыми вторичными признаками дуализма. Главой государства является князь.</a:t>
            </a:r>
          </a:p>
          <a:p>
            <a:pPr marL="342000" indent="-34200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Исполнительная власть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> </a:t>
            </a:r>
            <a:r>
              <a:rPr lang="en-US" dirty="0" smtClean="0"/>
              <a:t>   </a:t>
            </a:r>
            <a:r>
              <a:rPr lang="ru-RU" dirty="0" err="1" smtClean="0"/>
              <a:t>Государственны</a:t>
            </a:r>
            <a:r>
              <a:rPr lang="en-US" dirty="0" smtClean="0"/>
              <a:t>й</a:t>
            </a:r>
            <a:r>
              <a:rPr lang="ru-RU" dirty="0" smtClean="0"/>
              <a:t> совет (правительство)</a:t>
            </a:r>
            <a:endParaRPr lang="en-US" dirty="0" smtClean="0"/>
          </a:p>
          <a:p>
            <a:pPr marL="342000" indent="-34200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Законодательная власть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>поделена между князем и</a:t>
            </a:r>
            <a:r>
              <a:rPr lang="en-US" dirty="0" smtClean="0"/>
              <a:t> </a:t>
            </a:r>
            <a:r>
              <a:rPr lang="ru-RU" dirty="0" smtClean="0"/>
              <a:t>однопалатным Национальным Советом (парламентом)</a:t>
            </a:r>
            <a:endParaRPr lang="en-US" dirty="0" smtClean="0"/>
          </a:p>
          <a:p>
            <a:pPr marL="342000" indent="-34200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Судебная 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ь:</a:t>
            </a:r>
            <a:r>
              <a:rPr lang="ru-RU" dirty="0" smtClean="0"/>
              <a:t>  </a:t>
            </a:r>
            <a:r>
              <a:rPr lang="ru-RU" dirty="0" err="1" smtClean="0"/>
              <a:t>княз</a:t>
            </a:r>
            <a:r>
              <a:rPr lang="en-US" dirty="0" smtClean="0"/>
              <a:t>ь.</a:t>
            </a:r>
          </a:p>
          <a:p>
            <a:endParaRPr lang="en-US" dirty="0"/>
          </a:p>
        </p:txBody>
      </p:sp>
      <p:pic>
        <p:nvPicPr>
          <p:cNvPr id="8" name="Picture 4" descr="Monaco-National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838200"/>
            <a:ext cx="4191000" cy="27412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412" name="Picture 4" descr="http://venividi.ru/files/u5064/MonakoCastl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429000"/>
            <a:ext cx="3505200" cy="26289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1371600" y="5943600"/>
            <a:ext cx="19050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/>
              <a:t>Княжеский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дворец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eautiful_monaco_city-1024x768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0200" y="762000"/>
            <a:ext cx="7543800" cy="56578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Segoe Script" pitchFamily="34" charset="0"/>
              </a:rPr>
              <a:t>Население</a:t>
            </a:r>
            <a:r>
              <a:rPr lang="en-US" sz="4000" dirty="0" smtClean="0">
                <a:latin typeface="Segoe Script" pitchFamily="34" charset="0"/>
              </a:rPr>
              <a:t>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33800" y="762000"/>
            <a:ext cx="5105400" cy="3352800"/>
          </a:xfrm>
          <a:solidFill>
            <a:schemeClr val="bg2">
              <a:lumMod val="50000"/>
              <a:alpha val="42000"/>
            </a:schemeClr>
          </a:solidFill>
          <a:effectLst>
            <a:softEdge rad="317500"/>
          </a:effectLst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sz="1600" b="0" dirty="0" smtClean="0"/>
          </a:p>
          <a:p>
            <a:pPr>
              <a:buFont typeface="Wingdings" pitchFamily="2" charset="2"/>
              <a:buChar char="v"/>
            </a:pPr>
            <a:r>
              <a:rPr lang="ru-RU" sz="1600" b="0" dirty="0" smtClean="0"/>
              <a:t>По </a:t>
            </a:r>
            <a:r>
              <a:rPr lang="ru-RU" sz="1600" b="0" dirty="0" smtClean="0"/>
              <a:t>данным на 2006 год население Монако составляет 35 656 человек.</a:t>
            </a:r>
          </a:p>
          <a:p>
            <a:pPr>
              <a:buFont typeface="Wingdings" pitchFamily="2" charset="2"/>
              <a:buChar char="v"/>
            </a:pPr>
            <a:r>
              <a:rPr lang="ru-RU" sz="1600" b="0" dirty="0" smtClean="0"/>
              <a:t>Плотность населения составляет 18 285 чел./км². Ежегодный прирост населения составляет 0,386 % в год (данные 2007 года).</a:t>
            </a:r>
          </a:p>
          <a:p>
            <a:pPr>
              <a:buFont typeface="Wingdings" pitchFamily="2" charset="2"/>
              <a:buChar char="v"/>
            </a:pPr>
            <a:r>
              <a:rPr lang="ru-RU" sz="1600" b="0" dirty="0" smtClean="0"/>
              <a:t>Среди населения незначительно преобладают женщины. </a:t>
            </a:r>
          </a:p>
          <a:p>
            <a:pPr>
              <a:buFont typeface="Wingdings" pitchFamily="2" charset="2"/>
              <a:buChar char="v"/>
            </a:pPr>
            <a:r>
              <a:rPr lang="ru-RU" sz="1600" b="0" dirty="0" smtClean="0"/>
              <a:t>Наиболее многочисленная религиозная группа — католики. К ним относятся 90 % населения княжества.</a:t>
            </a:r>
          </a:p>
          <a:p>
            <a:pPr>
              <a:buFont typeface="Wingdings" pitchFamily="2" charset="2"/>
              <a:buChar char="v"/>
            </a:pPr>
            <a:endParaRPr lang="en-US" sz="1600" b="0" dirty="0"/>
          </a:p>
        </p:txBody>
      </p:sp>
      <p:pic>
        <p:nvPicPr>
          <p:cNvPr id="12" name="Picture 6" descr="Casino_Jour1_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810000"/>
            <a:ext cx="5727006" cy="25717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3" name="TextBox 12"/>
          <p:cNvSpPr txBox="1"/>
          <p:nvPr/>
        </p:nvSpPr>
        <p:spPr>
          <a:xfrm>
            <a:off x="5715000" y="5867400"/>
            <a:ext cx="30480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Казино</a:t>
            </a:r>
            <a:r>
              <a:rPr lang="en-US" b="1" dirty="0" smtClean="0"/>
              <a:t> в </a:t>
            </a:r>
            <a:r>
              <a:rPr lang="en-US" b="1" dirty="0" err="1" smtClean="0"/>
              <a:t>Монте-Карло</a:t>
            </a:r>
            <a:endParaRPr lang="en-US" b="1" dirty="0"/>
          </a:p>
        </p:txBody>
      </p:sp>
      <p:pic>
        <p:nvPicPr>
          <p:cNvPr id="14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3853006" cy="304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Script" pitchFamily="34" charset="0"/>
              </a:rPr>
              <a:t>Экономика</a:t>
            </a:r>
            <a:r>
              <a:rPr lang="en-US" dirty="0" smtClean="0">
                <a:latin typeface="Segoe Script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4495800" cy="5078313"/>
          </a:xfrm>
          <a:prstGeom prst="rect">
            <a:avLst/>
          </a:prstGeom>
          <a:solidFill>
            <a:schemeClr val="accent4">
              <a:lumMod val="25000"/>
              <a:alpha val="39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Wingdings" pitchFamily="2" charset="2"/>
              <a:buChar char="v"/>
            </a:pPr>
            <a:r>
              <a:rPr lang="ru-RU" b="1" u="sng" dirty="0" smtClean="0"/>
              <a:t>Преимущества</a:t>
            </a:r>
            <a:r>
              <a:rPr lang="ru-RU" dirty="0" smtClean="0"/>
              <a:t>: гарантируемая банковская тайна и низкие налоги привлекают миллиардные состояния из-за границы. Отсутствует внешний долг, валютные резервы порядка $ 2 млрд. Низкая безработица (3 %).</a:t>
            </a:r>
          </a:p>
          <a:p>
            <a:pPr marL="360000" indent="-360000">
              <a:buFont typeface="Wingdings" pitchFamily="2" charset="2"/>
              <a:buChar char="v"/>
            </a:pPr>
            <a:r>
              <a:rPr lang="en-US" b="1" u="sng" dirty="0" err="1" smtClean="0"/>
              <a:t>Недостатки</a:t>
            </a:r>
            <a:r>
              <a:rPr lang="ru-RU" dirty="0" smtClean="0"/>
              <a:t>: </a:t>
            </a:r>
            <a:r>
              <a:rPr lang="en-US" dirty="0" smtClean="0"/>
              <a:t>з</a:t>
            </a:r>
            <a:r>
              <a:rPr lang="ru-RU" dirty="0" err="1" smtClean="0"/>
              <a:t>ависимость</a:t>
            </a:r>
            <a:r>
              <a:rPr lang="ru-RU" dirty="0" smtClean="0"/>
              <a:t> от экономических колебаний во Франции и Италии. НДС приносит 55 % государственных доходов. Требование ЕС ужесточить банковское и налоговое законодательство. Отсутствие ресурсов, полная зависимость от импорта.</a:t>
            </a:r>
          </a:p>
          <a:p>
            <a:pPr marL="360000" indent="-360000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429000" cy="2514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4267200" cy="2895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Segoe Script" pitchFamily="34" charset="0"/>
              </a:rPr>
              <a:t>Отрасли</a:t>
            </a:r>
            <a:r>
              <a:rPr lang="en-US" sz="3200" dirty="0" smtClean="0">
                <a:latin typeface="Segoe Script" pitchFamily="34" charset="0"/>
              </a:rPr>
              <a:t> </a:t>
            </a:r>
            <a:r>
              <a:rPr lang="en-US" sz="3200" dirty="0" err="1" smtClean="0">
                <a:latin typeface="Segoe Script" pitchFamily="34" charset="0"/>
              </a:rPr>
              <a:t>специализации</a:t>
            </a:r>
            <a:r>
              <a:rPr lang="en-US" sz="3200" dirty="0" smtClean="0">
                <a:latin typeface="Segoe Script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724400" cy="3429000"/>
          </a:xfrm>
          <a:solidFill>
            <a:schemeClr val="accent4">
              <a:lumMod val="25000"/>
              <a:alpha val="27000"/>
            </a:schemeClr>
          </a:solidFill>
          <a:effectLst>
            <a:softEdge rad="317500"/>
          </a:effectLst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sz="1800" b="0" dirty="0" smtClean="0"/>
          </a:p>
          <a:p>
            <a:pPr>
              <a:buFont typeface="Wingdings" pitchFamily="2" charset="2"/>
              <a:buChar char="v"/>
            </a:pPr>
            <a:r>
              <a:rPr lang="en-US" sz="1800" b="0" dirty="0" err="1" smtClean="0"/>
              <a:t>Туризм</a:t>
            </a:r>
            <a:endParaRPr lang="en-US" sz="1800" b="0" dirty="0" smtClean="0"/>
          </a:p>
          <a:p>
            <a:pPr>
              <a:buFont typeface="Wingdings" pitchFamily="2" charset="2"/>
              <a:buChar char="v"/>
            </a:pPr>
            <a:r>
              <a:rPr lang="en-US" sz="1800" b="0" dirty="0" err="1" smtClean="0"/>
              <a:t>Банковская</a:t>
            </a:r>
            <a:r>
              <a:rPr lang="en-US" sz="1800" b="0" dirty="0" smtClean="0"/>
              <a:t> и </a:t>
            </a:r>
            <a:r>
              <a:rPr lang="en-US" sz="1800" b="0" dirty="0" err="1" smtClean="0"/>
              <a:t>финансовая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сфера</a:t>
            </a:r>
            <a:endParaRPr lang="en-US" sz="1800" b="0" dirty="0" smtClean="0"/>
          </a:p>
          <a:p>
            <a:pPr>
              <a:buFont typeface="Wingdings" pitchFamily="2" charset="2"/>
              <a:buChar char="v"/>
            </a:pPr>
            <a:r>
              <a:rPr lang="uk-UA" sz="1800" b="0" dirty="0" smtClean="0"/>
              <a:t>Ф</a:t>
            </a:r>
            <a:r>
              <a:rPr lang="en-US" sz="1800" b="0" dirty="0" err="1" smtClean="0"/>
              <a:t>армацевтическая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промышленность</a:t>
            </a:r>
            <a:r>
              <a:rPr lang="en-US" sz="1800" b="0" dirty="0" smtClean="0"/>
              <a:t>(</a:t>
            </a:r>
            <a:r>
              <a:rPr lang="ru-RU" sz="1800" b="0" dirty="0" smtClean="0"/>
              <a:t>производство косметики, химикатов и лекарственных препаратов</a:t>
            </a:r>
            <a:r>
              <a:rPr lang="en-US" sz="1800" b="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uk-UA" sz="1800" b="0" dirty="0" smtClean="0"/>
              <a:t>Э</a:t>
            </a:r>
            <a:r>
              <a:rPr lang="en-US" sz="1800" b="0" dirty="0" err="1" smtClean="0"/>
              <a:t>лектронная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промышленность</a:t>
            </a:r>
            <a:endParaRPr lang="en-US" sz="1800" b="0" dirty="0" smtClean="0"/>
          </a:p>
          <a:p>
            <a:pPr>
              <a:buFont typeface="Wingdings" pitchFamily="2" charset="2"/>
              <a:buChar char="v"/>
            </a:pPr>
            <a:r>
              <a:rPr lang="en-US" sz="1800" b="0" dirty="0" err="1" smtClean="0"/>
              <a:t>Сельское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хозяйство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не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развивается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из-за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отсутствия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свободных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земель</a:t>
            </a:r>
            <a:r>
              <a:rPr lang="en-US" sz="1800" b="0" dirty="0" smtClean="0"/>
              <a:t>. </a:t>
            </a:r>
          </a:p>
          <a:p>
            <a:pPr marL="323850" indent="-158750">
              <a:buFont typeface="Wingdings" pitchFamily="2" charset="2"/>
              <a:buChar char="v"/>
            </a:pPr>
            <a:endParaRPr lang="en-US" sz="1800" b="0" dirty="0" smtClean="0">
              <a:solidFill>
                <a:srgbClr val="D5DAD8"/>
              </a:solidFill>
            </a:endParaRPr>
          </a:p>
          <a:p>
            <a:pPr marL="650875" lvl="1" indent="0">
              <a:buFont typeface="Wingdings" pitchFamily="2" charset="2"/>
              <a:buChar char="v"/>
            </a:pPr>
            <a:endParaRPr lang="en-US" sz="1800" b="0" dirty="0" smtClean="0">
              <a:solidFill>
                <a:srgbClr val="D5DAD8"/>
              </a:solidFill>
            </a:endParaRPr>
          </a:p>
          <a:p>
            <a:pPr marL="323850" indent="-158750">
              <a:buFont typeface="Wingdings" pitchFamily="2" charset="2"/>
              <a:buChar char="v"/>
            </a:pPr>
            <a:endParaRPr lang="en-US" sz="1800" b="0" dirty="0" smtClean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685800"/>
            <a:ext cx="3962400" cy="35052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294" name="Picture 6" descr="http://os1.i.ua/3/1/3498339_9c75f5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1"/>
            <a:ext cx="7010400" cy="2286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нако-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199"/>
            <a:ext cx="9144000" cy="54833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438400"/>
            <a:ext cx="6553200" cy="9144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latin typeface="Segoe Script" pitchFamily="34" charset="0"/>
              </a:rPr>
              <a:t>Спасибо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latin typeface="Segoe Script" pitchFamily="34" charset="0"/>
              </a:rPr>
              <a:t>за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  <a:latin typeface="Segoe Script" pitchFamily="34" charset="0"/>
              </a:rPr>
              <a:t>внимание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Segoe Script" pitchFamily="34" charset="0"/>
              </a:rPr>
              <a:t>!</a:t>
            </a:r>
            <a:endParaRPr lang="en-US" dirty="0">
              <a:solidFill>
                <a:schemeClr val="tx2">
                  <a:lumMod val="1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77541">
  <a:themeElements>
    <a:clrScheme name="Office Theme 9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EAEAEA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C8C8C8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01177541</Template>
  <TotalTime>751</TotalTime>
  <Words>166</Words>
  <Application>Microsoft Office PowerPoint</Application>
  <PresentationFormat>Экран (4:3)</PresentationFormat>
  <Paragraphs>37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01177541</vt:lpstr>
      <vt:lpstr>МОНАКО</vt:lpstr>
      <vt:lpstr>Экономико-географическое положение:</vt:lpstr>
      <vt:lpstr>Государственная символика:</vt:lpstr>
      <vt:lpstr>Государственное устройство:</vt:lpstr>
      <vt:lpstr>Население:</vt:lpstr>
      <vt:lpstr>Экономика:</vt:lpstr>
      <vt:lpstr>Отрасли специализации: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MONACO</dc:title>
  <dc:creator>Alina</dc:creator>
  <cp:lastModifiedBy>9mary_mary</cp:lastModifiedBy>
  <cp:revision>80</cp:revision>
  <cp:lastPrinted>1601-01-01T00:00:00Z</cp:lastPrinted>
  <dcterms:created xsi:type="dcterms:W3CDTF">2012-02-21T08:31:15Z</dcterms:created>
  <dcterms:modified xsi:type="dcterms:W3CDTF">2013-11-20T00:17:46Z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TC011775411033</vt:lpwstr>
  </property>
</Properties>
</file>