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6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05" r:id="rId1"/>
    <p:sldLayoutId id="2147484106" r:id="rId2"/>
    <p:sldLayoutId id="2147484107" r:id="rId3"/>
    <p:sldLayoutId id="2147484108" r:id="rId4"/>
    <p:sldLayoutId id="2147484109" r:id="rId5"/>
    <p:sldLayoutId id="2147484110" r:id="rId6"/>
    <p:sldLayoutId id="2147484111" r:id="rId7"/>
    <p:sldLayoutId id="2147484112" r:id="rId8"/>
    <p:sldLayoutId id="2147484113" r:id="rId9"/>
    <p:sldLayoutId id="2147484114" r:id="rId10"/>
    <p:sldLayoutId id="214748411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1947_%D0%B3%D0%BE%D0%B4" TargetMode="External"/><Relationship Id="rId2" Type="http://schemas.openxmlformats.org/officeDocument/2006/relationships/hyperlink" Target="http://ru.wikipedia.org/wiki/%D0%A4%D1%80%D0%B0%D0%BD%D1%86%D1%83%D0%B7%D1%81%D0%BA%D0%B0%D1%8F_%D0%BA%D0%BE%D0%BC%D0%BC%D1%83%D0%BD%D0%B8%D1%81%D1%82%D0%B8%D1%87%D0%B5%D1%81%D0%BA%D0%B0%D1%8F_%D0%BF%D0%B0%D1%80%D1%82%D0%B8%D1%8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ru.wikipedia.org/wiki/%D0%9D%D0%B0%D1%86%D0%B8%D0%BE%D0%BD%D0%B0%D0%BB%D1%8C%D0%BD%D0%BE%D0%B5_%D1%81%D0%BE%D0%B1%D1%80%D0%B0%D0%BD%D0%B8%D0%B5_%D0%A4%D1%80%D0%B0%D0%BD%D1%86%D0%B8%D0%B8" TargetMode="External"/><Relationship Id="rId4" Type="http://schemas.openxmlformats.org/officeDocument/2006/relationships/hyperlink" Target="http://ru.wikipedia.org/wiki/1951_%D0%B3%D0%BE%D0%B4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0%D0%BB%D0%B6%D0%B8%D1%80_(%D0%B3%D0%BE%D1%80%D0%BE%D0%B4)" TargetMode="External"/><Relationship Id="rId3" Type="http://schemas.openxmlformats.org/officeDocument/2006/relationships/hyperlink" Target="http://ru.wikipedia.org/wiki/1953_%D0%B3%D0%BE%D0%B4" TargetMode="External"/><Relationship Id="rId7" Type="http://schemas.openxmlformats.org/officeDocument/2006/relationships/hyperlink" Target="http://ru.wikipedia.org/wiki/13_%D0%BC%D0%B0%D1%8F" TargetMode="External"/><Relationship Id="rId2" Type="http://schemas.openxmlformats.org/officeDocument/2006/relationships/hyperlink" Target="http://ru.wikipedia.org/wiki/6_%D0%BC%D0%B0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2%D0%BE%D0%B9%D0%BD%D0%B0_%D0%B7%D0%B0_%D0%BD%D0%B5%D0%B7%D0%B0%D0%B2%D0%B8%D1%81%D0%B8%D0%BC%D0%BE%D1%81%D1%82%D1%8C_%D0%90%D0%BB%D0%B6%D0%B8%D1%80%D0%B0" TargetMode="External"/><Relationship Id="rId5" Type="http://schemas.openxmlformats.org/officeDocument/2006/relationships/hyperlink" Target="http://ru.wikipedia.org/wiki/1958_%D0%B3%D0%BE%D0%B4" TargetMode="External"/><Relationship Id="rId4" Type="http://schemas.openxmlformats.org/officeDocument/2006/relationships/hyperlink" Target="http://ru.wikipedia.org/wiki/1957" TargetMode="External"/><Relationship Id="rId9" Type="http://schemas.openxmlformats.org/officeDocument/2006/relationships/hyperlink" Target="http://ru.wikipedia.org/wiki/%D0%94%D0%B5_%D0%93%D0%BE%D0%BB%D0%BB%D1%8C,_%D0%A8%D0%B0%D1%80%D0%BB%D1%8C#cite_note-.D0.9C.D0.BE.D0.BB.D1.87.D0.B0.D0.BD.D0.BE.D0.B2-4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1958_%D0%B3%D0%BE%D0%B4" TargetMode="External"/><Relationship Id="rId7" Type="http://schemas.openxmlformats.org/officeDocument/2006/relationships/hyperlink" Target="http://ru.wikipedia.org/wiki/1959_%D0%B3%D0%BE%D0%B4" TargetMode="External"/><Relationship Id="rId2" Type="http://schemas.openxmlformats.org/officeDocument/2006/relationships/hyperlink" Target="http://ru.wikipedia.org/wiki/28_%D1%81%D0%B5%D0%BD%D1%82%D1%8F%D0%B1%D1%80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8_%D1%8F%D0%BD%D0%B2%D0%B0%D1%80%D1%8F" TargetMode="External"/><Relationship Id="rId5" Type="http://schemas.openxmlformats.org/officeDocument/2006/relationships/hyperlink" Target="http://ru.wikipedia.org/wiki/%D0%9F%D1%80%D0%B5%D0%B7%D0%B8%D0%B4%D0%B5%D0%BD%D1%82%D1%81%D0%BA%D0%B8%D0%B5_%D0%B2%D1%8B%D0%B1%D0%BE%D1%80%D1%8B_%D0%B2%D0%BE_%D0%A4%D1%80%D0%B0%D0%BD%D1%86%D0%B8%D0%B8_(1958)" TargetMode="External"/><Relationship Id="rId4" Type="http://schemas.openxmlformats.org/officeDocument/2006/relationships/hyperlink" Target="http://ru.wikipedia.org/wiki/21_%D0%B4%D0%B5%D0%BA%D0%B0%D0%B1%D1%80%D1%8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1959_%D0%B3%D0%BE%D0%B4" TargetMode="External"/><Relationship Id="rId2" Type="http://schemas.openxmlformats.org/officeDocument/2006/relationships/hyperlink" Target="http://ru.wikipedia.org/wiki/16_%D1%81%D0%B5%D0%BD%D1%82%D1%8F%D0%B1%D1%80%D1%8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1962" TargetMode="External"/><Relationship Id="rId3" Type="http://schemas.openxmlformats.org/officeDocument/2006/relationships/hyperlink" Target="http://ru.wikipedia.org/wiki/1961_%D0%B3%D0%BE%D0%B4" TargetMode="External"/><Relationship Id="rId7" Type="http://schemas.openxmlformats.org/officeDocument/2006/relationships/hyperlink" Target="http://ru.wikipedia.org/wiki/18_%D0%BC%D0%B0%D1%80%D1%82%D0%B0" TargetMode="External"/><Relationship Id="rId2" Type="http://schemas.openxmlformats.org/officeDocument/2006/relationships/hyperlink" Target="http://ru.wikipedia.org/wiki/8_%D1%81%D0%B5%D0%BD%D1%82%D1%8F%D0%B1%D1%80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AD%D0%B2%D0%B8%D0%B0%D0%BD%D1%81%D0%BA%D0%B8%D0%B5_%D1%81%D0%BE%D0%B3%D0%BB%D0%B0%D1%88%D0%B5%D0%BD%D0%B8%D1%8F" TargetMode="External"/><Relationship Id="rId5" Type="http://schemas.openxmlformats.org/officeDocument/2006/relationships/hyperlink" Target="http://ru.wikipedia.org/wiki/%D0%94%D0%B5%D0%BD%D1%8C_%D0%A8%D0%B0%D0%BA%D0%B0%D0%BB%D0%B0_(%D1%80%D0%BE%D0%BC%D0%B0%D0%BD)" TargetMode="External"/><Relationship Id="rId4" Type="http://schemas.openxmlformats.org/officeDocument/2006/relationships/hyperlink" Target="http://ru.wikipedia.org/wiki/%D0%A4%D0%BE%D1%80%D1%81%D0%B0%D0%B9%D1%82,_%D0%A4%D1%80%D0%B5%D0%B4%D0%B5%D1%80%D0%B8%D0%BA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1960_%D0%B3%D0%BE%D0%B4" TargetMode="External"/><Relationship Id="rId2" Type="http://schemas.openxmlformats.org/officeDocument/2006/relationships/hyperlink" Target="http://ru.wikipedia.org/wiki/%D0%A4%D1%80%D0%B0%D0%BD%D0%BA%D0%BE%D1%84%D0%BE%D0%BD%D0%B8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A1%D0%A1%D0%A1%D0%A0" TargetMode="External"/><Relationship Id="rId5" Type="http://schemas.openxmlformats.org/officeDocument/2006/relationships/hyperlink" Target="http://ru.wikipedia.org/wiki/%D0%A1%D0%A8%D0%90" TargetMode="External"/><Relationship Id="rId4" Type="http://schemas.openxmlformats.org/officeDocument/2006/relationships/hyperlink" Target="http://ru.wikipedia.org/wiki/%D0%90%D1%84%D1%80%D0%B8%D0%BA%D0%B0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F%D0%BB%D1%82%D0%B8%D0%BD%D1%81%D0%BA%D0%B0%D1%8F_%D0%BA%D0%BE%D0%BD%D1%84%D0%B5%D1%80%D0%B5%D0%BD%D1%86%D0%B8%D1%8F" TargetMode="External"/><Relationship Id="rId7" Type="http://schemas.openxmlformats.org/officeDocument/2006/relationships/image" Target="../media/image2.jpg"/><Relationship Id="rId2" Type="http://schemas.openxmlformats.org/officeDocument/2006/relationships/hyperlink" Target="http://ru.wikipedia.org/wiki/%D0%9E%D0%9E%D0%9D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ru.wikipedia.org/wiki/%D0%91%D0%B0%D0%BA%D1%83" TargetMode="External"/><Relationship Id="rId5" Type="http://schemas.openxmlformats.org/officeDocument/2006/relationships/hyperlink" Target="http://ru.wikipedia.org/wiki/1944_%D0%B3%D0%BE%D0%B4" TargetMode="External"/><Relationship Id="rId4" Type="http://schemas.openxmlformats.org/officeDocument/2006/relationships/hyperlink" Target="http://ru.wikipedia.org/wiki/10_%D0%B4%D0%B5%D0%BA%D0%B0%D0%B1%D1%80%D1%8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B%D0%B0%D1%82%D1%80_%D0%B4%D0%B5_%D0%A2%D0%B0%D1%81%D1%81%D0%B8%D0%BD%D1%8C%D0%B8,_%D0%96%D0%B0%D0%BD_%D0%9C%D0%B0%D1%80%D0%B8_%D0%B4%D0%B5" TargetMode="External"/><Relationship Id="rId2" Type="http://schemas.openxmlformats.org/officeDocument/2006/relationships/hyperlink" Target="http://ru.wikipedia.org/wiki/%D0%A1%D1%82%D0%B0%D0%BB%D0%B8%D0%BD,_%D0%98%D0%BE%D1%81%D0%B8%D1%84_%D0%92%D0%B8%D1%81%D1%81%D0%B0%D1%80%D0%B8%D0%BE%D0%BD%D0%BE%D0%B2%D0%B8%D1%87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jpg"/><Relationship Id="rId5" Type="http://schemas.openxmlformats.org/officeDocument/2006/relationships/hyperlink" Target="http://ru.wikipedia.org/wiki/1945_%D0%B3%D0%BE%D0%B4" TargetMode="External"/><Relationship Id="rId4" Type="http://schemas.openxmlformats.org/officeDocument/2006/relationships/hyperlink" Target="http://ru.wikipedia.org/wiki/9_%D0%BC%D0%B0%D1%8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1946_%D0%B3%D0%BE%D0%B4" TargetMode="External"/><Relationship Id="rId2" Type="http://schemas.openxmlformats.org/officeDocument/2006/relationships/hyperlink" Target="http://ru.wikipedia.org/wiki/20_%D1%8F%D0%BD%D0%B2%D0%B0%D1%80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D%D0%B0%D0%BF%D0%BE%D0%BB%D0%B5%D0%BE%D0%BD_I" TargetMode="External"/><Relationship Id="rId5" Type="http://schemas.openxmlformats.org/officeDocument/2006/relationships/hyperlink" Target="http://ru.wikipedia.org/wiki/%D0%92%D0%B5%D1%80%D1%85%D0%BD%D1%8F%D1%8F_%D0%9C%D0%B0%D1%80%D0%BD%D0%B0" TargetMode="External"/><Relationship Id="rId4" Type="http://schemas.openxmlformats.org/officeDocument/2006/relationships/hyperlink" Target="http://ru.wikipedia.org/wiki/%D0%A8%D0%B0%D0%BC%D0%BF%D0%B0%D0%BD%D1%8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260648"/>
            <a:ext cx="7772400" cy="3888433"/>
          </a:xfrm>
        </p:spPr>
        <p:txBody>
          <a:bodyPr>
            <a:normAutofit fontScale="90000"/>
          </a:bodyPr>
          <a:lstStyle/>
          <a:p>
            <a:r>
              <a:rPr lang="ru-RU" sz="67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Франция после Второй мировой войны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882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704"/>
          </a:xfrm>
        </p:spPr>
        <p:txBody>
          <a:bodyPr>
            <a:normAutofit/>
          </a:bodyPr>
          <a:lstStyle/>
          <a:p>
            <a:r>
              <a:rPr lang="ru-RU" dirty="0"/>
              <a:t>Дальнейшая политическая карьера генерала связана с «Объединением французского народа» </a:t>
            </a:r>
            <a:r>
              <a:rPr lang="ru-RU" dirty="0" smtClean="0"/>
              <a:t>Лозунги </a:t>
            </a:r>
            <a:r>
              <a:rPr lang="ru-RU" dirty="0"/>
              <a:t>всё те же: национализм </a:t>
            </a:r>
            <a:r>
              <a:rPr lang="ru-RU" dirty="0" smtClean="0"/>
              <a:t>, </a:t>
            </a:r>
            <a:r>
              <a:rPr lang="ru-RU" dirty="0"/>
              <a:t>соблюдение традиций </a:t>
            </a:r>
            <a:r>
              <a:rPr lang="ru-RU" dirty="0" smtClean="0"/>
              <a:t>Сопротивления, </a:t>
            </a:r>
            <a:r>
              <a:rPr lang="ru-RU" dirty="0"/>
              <a:t>борьба со значительной </a:t>
            </a:r>
            <a:r>
              <a:rPr lang="ru-RU" dirty="0">
                <a:hlinkClick r:id="rId2" tooltip="Французская коммунистическая партия"/>
              </a:rPr>
              <a:t>коммунистической</a:t>
            </a:r>
            <a:r>
              <a:rPr lang="ru-RU" dirty="0"/>
              <a:t> фракцией в Национальном </a:t>
            </a:r>
            <a:r>
              <a:rPr lang="ru-RU" dirty="0" smtClean="0"/>
              <a:t>собрании. </a:t>
            </a:r>
            <a:r>
              <a:rPr lang="ru-RU" dirty="0"/>
              <a:t>Осенью </a:t>
            </a:r>
            <a:r>
              <a:rPr lang="ru-RU" dirty="0">
                <a:hlinkClick r:id="rId3" tooltip="1947 год"/>
              </a:rPr>
              <a:t>1947 года</a:t>
            </a:r>
            <a:r>
              <a:rPr lang="ru-RU" dirty="0"/>
              <a:t> RPF одерживало победу на муниципальных выборах. В </a:t>
            </a:r>
            <a:r>
              <a:rPr lang="ru-RU" dirty="0">
                <a:hlinkClick r:id="rId4" tooltip="1951 год"/>
              </a:rPr>
              <a:t>1951 году</a:t>
            </a:r>
            <a:r>
              <a:rPr lang="ru-RU" dirty="0"/>
              <a:t> 118 мест в </a:t>
            </a:r>
            <a:r>
              <a:rPr lang="ru-RU" dirty="0">
                <a:hlinkClick r:id="rId5" tooltip="Национальное собрание Франции"/>
              </a:rPr>
              <a:t>Национальном собрании</a:t>
            </a:r>
            <a:r>
              <a:rPr lang="ru-RU" dirty="0"/>
              <a:t> уже в распоряжении </a:t>
            </a:r>
            <a:r>
              <a:rPr lang="ru-RU" dirty="0" err="1" smtClean="0"/>
              <a:t>голлистов</a:t>
            </a:r>
            <a:r>
              <a:rPr lang="ru-RU" dirty="0" smtClean="0"/>
              <a:t>. </a:t>
            </a:r>
            <a:r>
              <a:rPr lang="ru-RU" dirty="0"/>
              <a:t>Абсолютного большинства эти выборы RPF не дали, коммунисты ещё более укрепили свои позиции, а главное — дурные плоды принесла избирательная стратегия де Голля.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7411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120720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hlinkClick r:id="rId2" tooltip="6 мая"/>
              </a:rPr>
              <a:t>6 </a:t>
            </a:r>
            <a:r>
              <a:rPr lang="ru-RU" dirty="0">
                <a:hlinkClick r:id="rId2" tooltip="6 мая"/>
              </a:rPr>
              <a:t>мая</a:t>
            </a:r>
            <a:r>
              <a:rPr lang="ru-RU" dirty="0"/>
              <a:t> </a:t>
            </a:r>
            <a:r>
              <a:rPr lang="ru-RU" dirty="0">
                <a:hlinkClick r:id="rId3" tooltip="1953 год"/>
              </a:rPr>
              <a:t>1953 года</a:t>
            </a:r>
            <a:r>
              <a:rPr lang="ru-RU" dirty="0"/>
              <a:t> </a:t>
            </a:r>
            <a:r>
              <a:rPr lang="ru-RU" dirty="0" smtClean="0"/>
              <a:t>генерал </a:t>
            </a:r>
            <a:r>
              <a:rPr lang="ru-RU" dirty="0"/>
              <a:t>распустил свою партию</a:t>
            </a:r>
            <a:r>
              <a:rPr lang="ru-RU" dirty="0" smtClean="0"/>
              <a:t>.</a:t>
            </a:r>
          </a:p>
          <a:p>
            <a:r>
              <a:rPr lang="ru-RU" dirty="0">
                <a:hlinkClick r:id="rId4" tooltip="1957"/>
              </a:rPr>
              <a:t>1957</a:t>
            </a:r>
            <a:r>
              <a:rPr lang="ru-RU" dirty="0"/>
              <a:t>—</a:t>
            </a:r>
            <a:r>
              <a:rPr lang="ru-RU" dirty="0">
                <a:hlinkClick r:id="rId5" tooltip="1958 год"/>
              </a:rPr>
              <a:t>1958 годы</a:t>
            </a:r>
            <a:r>
              <a:rPr lang="ru-RU" dirty="0"/>
              <a:t> стали годами глубокого политического кризиса IV Республики. Затяжная </a:t>
            </a:r>
            <a:r>
              <a:rPr lang="ru-RU" dirty="0">
                <a:hlinkClick r:id="rId6" tooltip="Война за независимость Алжира"/>
              </a:rPr>
              <a:t>война в Алжире</a:t>
            </a:r>
            <a:r>
              <a:rPr lang="ru-RU" dirty="0"/>
              <a:t>, безуспешные попытки сформировать Совет министров, наконец — </a:t>
            </a:r>
            <a:r>
              <a:rPr lang="ru-RU" dirty="0" smtClean="0"/>
              <a:t>экономический </a:t>
            </a:r>
            <a:r>
              <a:rPr lang="ru-RU" dirty="0"/>
              <a:t>кризис</a:t>
            </a:r>
            <a:r>
              <a:rPr lang="ru-RU" dirty="0" smtClean="0"/>
              <a:t>.</a:t>
            </a:r>
          </a:p>
          <a:p>
            <a:r>
              <a:rPr lang="ru-RU" dirty="0"/>
              <a:t> </a:t>
            </a:r>
            <a:r>
              <a:rPr lang="ru-RU" dirty="0">
                <a:hlinkClick r:id="rId7" tooltip="13 мая"/>
              </a:rPr>
              <a:t>13 мая</a:t>
            </a:r>
            <a:r>
              <a:rPr lang="ru-RU" dirty="0"/>
              <a:t> вооружённые формирования «ультра» захватывают здание колониальной администрации в городе </a:t>
            </a:r>
            <a:r>
              <a:rPr lang="ru-RU" dirty="0">
                <a:hlinkClick r:id="rId8" tooltip="Алжир (город)"/>
              </a:rPr>
              <a:t>Алжире</a:t>
            </a:r>
            <a:r>
              <a:rPr lang="ru-RU" dirty="0"/>
              <a:t>; генералы телеграфируют в Париж с требованием, обращённым к Шарлю де Голлю, «нарушить молчание» и сделать обращение к гражданам страны с целью создания «правительства общественного доверия»</a:t>
            </a:r>
            <a:r>
              <a:rPr lang="ru-RU" baseline="30000" dirty="0">
                <a:hlinkClick r:id="rId9"/>
              </a:rPr>
              <a:t>[4]</a:t>
            </a:r>
            <a:r>
              <a:rPr lang="ru-RU" baseline="30000" dirty="0"/>
              <a:t>:357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749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hlinkClick r:id="rId2" tooltip="28 сентября"/>
              </a:rPr>
              <a:t>28 сентября</a:t>
            </a:r>
            <a:r>
              <a:rPr lang="ru-RU" dirty="0"/>
              <a:t> </a:t>
            </a:r>
            <a:r>
              <a:rPr lang="ru-RU" dirty="0">
                <a:hlinkClick r:id="rId3" tooltip="1958 год"/>
              </a:rPr>
              <a:t>1958 года</a:t>
            </a:r>
            <a:r>
              <a:rPr lang="ru-RU" dirty="0"/>
              <a:t> завершилась двенадцатилетняя история IV Республики. Французский народ поддержал Конституцию более чем 79 % голосов. Это был прямой вотум доверия генералу. Если до этого все его претензии, начиная с 1940 года, на пост «главы свободных французов» диктовались неким субъективным «призванием», то итоги референдума красноречиво подтверждали: да, народ признал де Голля своим лидером, именно в нём видит выход из сложившейся ситуации.</a:t>
            </a:r>
          </a:p>
          <a:p>
            <a:r>
              <a:rPr lang="ru-RU" dirty="0">
                <a:hlinkClick r:id="rId4" tooltip="21 декабря"/>
              </a:rPr>
              <a:t>21 декабря</a:t>
            </a:r>
            <a:r>
              <a:rPr lang="ru-RU" dirty="0"/>
              <a:t> 1958 года, менее чем через три месяца, 76 тысяч выборщиков во всех городах Франции </a:t>
            </a:r>
            <a:r>
              <a:rPr lang="ru-RU" dirty="0">
                <a:hlinkClick r:id="rId5" tooltip="Президентские выборы во Франции (1958)"/>
              </a:rPr>
              <a:t>избирают президента</a:t>
            </a:r>
            <a:r>
              <a:rPr lang="ru-RU" dirty="0"/>
              <a:t>. 75,5 % выборщиков отдали свои голоса премьер-министру. </a:t>
            </a:r>
            <a:r>
              <a:rPr lang="ru-RU" dirty="0">
                <a:hlinkClick r:id="rId6" tooltip="8 января"/>
              </a:rPr>
              <a:t>8 января</a:t>
            </a:r>
            <a:r>
              <a:rPr lang="ru-RU" dirty="0"/>
              <a:t> </a:t>
            </a:r>
            <a:r>
              <a:rPr lang="ru-RU" dirty="0">
                <a:hlinkClick r:id="rId7" tooltip="1959 год"/>
              </a:rPr>
              <a:t>1959 года</a:t>
            </a:r>
            <a:r>
              <a:rPr lang="ru-RU" dirty="0"/>
              <a:t> происходит торжественная инаугурация де Голля.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64491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864096"/>
          </a:xfrm>
        </p:spPr>
        <p:txBody>
          <a:bodyPr>
            <a:normAutofit fontScale="90000"/>
          </a:bodyPr>
          <a:lstStyle/>
          <a:p>
            <a:pPr algn="just">
              <a:lnSpc>
                <a:spcPct val="150000"/>
              </a:lnSpc>
            </a:pPr>
            <a:r>
              <a:rPr lang="ru-RU" sz="4400" dirty="0" smtClean="0">
                <a:effectLst/>
              </a:rPr>
              <a:t/>
            </a:r>
            <a:br>
              <a:rPr lang="ru-RU" sz="4400" dirty="0" smtClean="0">
                <a:effectLst/>
              </a:rPr>
            </a:br>
            <a:r>
              <a:rPr lang="ru-RU" sz="49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Деколонизация</a:t>
            </a:r>
            <a:r>
              <a:rPr lang="ru-RU" sz="4900" dirty="0">
                <a:effectLst/>
              </a:rPr>
              <a:t/>
            </a:r>
            <a:br>
              <a:rPr lang="ru-RU" sz="4900" dirty="0">
                <a:effectLst/>
              </a:rPr>
            </a:br>
            <a:endParaRPr lang="ru-RU" sz="49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На первое место де Голль ставит проблему деколонизации. Действительно, на волне алжирского кризиса он пришёл к власти; теперь он должен подтвердить свою роль национального лидера, найдя выход из него. В попытках осуществить эту задачу президент наталкивался на отчаянное противостояние не только алжирских командующих, но и правого лобби в правительстве. Только 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tooltip="16 сентября"/>
              </a:rPr>
              <a:t>16 </a:t>
            </a:r>
            <a:r>
              <a:rPr lang="ru-RU" dirty="0">
                <a:hlinkClick r:id="rId2" tooltip="16 сентября"/>
              </a:rPr>
              <a:t>сентября</a:t>
            </a:r>
            <a:r>
              <a:rPr lang="ru-RU" dirty="0"/>
              <a:t> </a:t>
            </a:r>
            <a:r>
              <a:rPr lang="ru-RU" dirty="0">
                <a:hlinkClick r:id="rId3" tooltip="1959 год"/>
              </a:rPr>
              <a:t>1959 года</a:t>
            </a:r>
            <a:r>
              <a:rPr lang="ru-RU" dirty="0"/>
              <a:t> глава государства предлагает три варианта решения алжирского вопроса: разрыв с Францией, «интеграция» с </a:t>
            </a:r>
            <a:r>
              <a:rPr lang="ru-RU" dirty="0" smtClean="0"/>
              <a:t>Францией </a:t>
            </a:r>
            <a:r>
              <a:rPr lang="ru-RU" dirty="0"/>
              <a:t>и «ассоциация</a:t>
            </a:r>
            <a:r>
              <a:rPr lang="ru-RU" dirty="0" smtClean="0"/>
              <a:t>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24074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704"/>
          </a:xfrm>
        </p:spPr>
        <p:txBody>
          <a:bodyPr/>
          <a:lstStyle/>
          <a:p>
            <a:r>
              <a:rPr lang="ru-RU" dirty="0">
                <a:solidFill>
                  <a:schemeClr val="accent3">
                    <a:lumMod val="40000"/>
                    <a:lumOff val="60000"/>
                  </a:schemeClr>
                </a:solidFill>
                <a:hlinkClick r:id="rId2" tooltip="8 сентября"/>
              </a:rPr>
              <a:t>8 сентября</a:t>
            </a:r>
            <a:r>
              <a:rPr lang="ru-RU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 </a:t>
            </a:r>
            <a:r>
              <a:rPr lang="ru-RU" dirty="0">
                <a:solidFill>
                  <a:schemeClr val="accent3">
                    <a:lumMod val="40000"/>
                    <a:lumOff val="60000"/>
                  </a:schemeClr>
                </a:solidFill>
                <a:hlinkClick r:id="rId3" tooltip="1961 год"/>
              </a:rPr>
              <a:t>1961 года</a:t>
            </a:r>
            <a:r>
              <a:rPr lang="ru-RU" dirty="0"/>
              <a:t> происходит покушение на де Голля — первое из пятнадцати, организованных правой «Организацией Секретной Армии</a:t>
            </a:r>
            <a:r>
              <a:rPr lang="ru-RU" dirty="0" smtClean="0"/>
              <a:t>». </a:t>
            </a:r>
            <a:r>
              <a:rPr lang="ru-RU" dirty="0"/>
              <a:t>История покушений на де Голля легла в основу известной книги </a:t>
            </a:r>
            <a:r>
              <a:rPr lang="ru-RU" dirty="0">
                <a:hlinkClick r:id="rId4" tooltip="Форсайт, Фредерик"/>
              </a:rPr>
              <a:t>Фредерика </a:t>
            </a:r>
            <a:r>
              <a:rPr lang="ru-RU" dirty="0">
                <a:solidFill>
                  <a:schemeClr val="bg1"/>
                </a:solidFill>
                <a:hlinkClick r:id="rId4" tooltip="Форсайт, Фредерик"/>
              </a:rPr>
              <a:t>Форсайта</a:t>
            </a:r>
            <a:r>
              <a:rPr lang="ru-RU" dirty="0">
                <a:solidFill>
                  <a:schemeClr val="bg1"/>
                </a:solidFill>
              </a:rPr>
              <a:t> </a:t>
            </a:r>
            <a:r>
              <a:rPr lang="ru-RU" dirty="0"/>
              <a:t>«</a:t>
            </a:r>
            <a:r>
              <a:rPr lang="ru-RU" dirty="0" smtClean="0">
                <a:hlinkClick r:id="rId5" tooltip="День Шакала (роман)"/>
              </a:rPr>
              <a:t>День </a:t>
            </a:r>
            <a:r>
              <a:rPr lang="ru-RU" dirty="0">
                <a:hlinkClick r:id="rId5" tooltip="День Шакала (роман)"/>
              </a:rPr>
              <a:t>Шакала</a:t>
            </a:r>
            <a:r>
              <a:rPr lang="ru-RU" dirty="0" smtClean="0"/>
              <a:t>».</a:t>
            </a:r>
          </a:p>
          <a:p>
            <a:r>
              <a:rPr lang="ru-RU" dirty="0"/>
              <a:t>Война в Алжире завершилась после подписания </a:t>
            </a:r>
            <a:r>
              <a:rPr lang="ru-RU" dirty="0">
                <a:hlinkClick r:id="rId6" tooltip="Эвианские соглашения"/>
              </a:rPr>
              <a:t>двусторонних соглашений в Эвиане</a:t>
            </a:r>
            <a:r>
              <a:rPr lang="ru-RU" dirty="0"/>
              <a:t> (</a:t>
            </a:r>
            <a:r>
              <a:rPr lang="ru-RU" dirty="0">
                <a:hlinkClick r:id="rId7" tooltip="18 марта"/>
              </a:rPr>
              <a:t>18 марта</a:t>
            </a:r>
            <a:r>
              <a:rPr lang="ru-RU" dirty="0"/>
              <a:t> </a:t>
            </a:r>
            <a:r>
              <a:rPr lang="ru-RU" dirty="0">
                <a:hlinkClick r:id="rId8" tooltip="1962"/>
              </a:rPr>
              <a:t>1962</a:t>
            </a:r>
            <a:r>
              <a:rPr lang="ru-RU" dirty="0"/>
              <a:t>), приведших к референдуму и образованию независимого алжирского государства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81435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704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Де Голль стал основоположником новой политики Франции в </a:t>
            </a:r>
            <a:r>
              <a:rPr lang="ru-RU" dirty="0" err="1"/>
              <a:t>постколониальном</a:t>
            </a:r>
            <a:r>
              <a:rPr lang="ru-RU" dirty="0"/>
              <a:t> пространстве: политики культурных связей между </a:t>
            </a:r>
            <a:r>
              <a:rPr lang="ru-RU" dirty="0" err="1">
                <a:hlinkClick r:id="rId2" tooltip="Франкофония"/>
              </a:rPr>
              <a:t>франкофонными</a:t>
            </a:r>
            <a:r>
              <a:rPr lang="ru-RU" dirty="0"/>
              <a:t> </a:t>
            </a:r>
            <a:r>
              <a:rPr lang="ru-RU" dirty="0" smtClean="0"/>
              <a:t> </a:t>
            </a:r>
            <a:r>
              <a:rPr lang="ru-RU" dirty="0"/>
              <a:t>государствами и территориями. Алжир был не единственной страной, покинувшей Французскую империю, за которую де Голль боролся в сороковые годы. За </a:t>
            </a:r>
            <a:r>
              <a:rPr lang="ru-RU" dirty="0">
                <a:hlinkClick r:id="rId3" tooltip="1960 год"/>
              </a:rPr>
              <a:t>1960 год</a:t>
            </a:r>
            <a:r>
              <a:rPr lang="ru-RU" dirty="0"/>
              <a:t> </a:t>
            </a:r>
            <a:r>
              <a:rPr lang="ru-RU" dirty="0" smtClean="0"/>
              <a:t> </a:t>
            </a:r>
            <a:r>
              <a:rPr lang="ru-RU" dirty="0"/>
              <a:t>обрели независимость более двух десятков </a:t>
            </a:r>
            <a:r>
              <a:rPr lang="ru-RU" dirty="0">
                <a:hlinkClick r:id="rId4" tooltip="Африка"/>
              </a:rPr>
              <a:t>африканских</a:t>
            </a:r>
            <a:r>
              <a:rPr lang="ru-RU" dirty="0"/>
              <a:t> государств. </a:t>
            </a:r>
            <a:r>
              <a:rPr lang="ru-RU" dirty="0" smtClean="0"/>
              <a:t>Во </a:t>
            </a:r>
            <a:r>
              <a:rPr lang="ru-RU" dirty="0"/>
              <a:t>всех этих странах оставались тысячи французов, не желающих терять связи с метрополией. Главная цель была обеспечить влияние Франции в мире, два полюса которого — </a:t>
            </a:r>
            <a:r>
              <a:rPr lang="ru-RU" dirty="0">
                <a:hlinkClick r:id="rId5" tooltip="США"/>
              </a:rPr>
              <a:t>США</a:t>
            </a:r>
            <a:r>
              <a:rPr lang="ru-RU" dirty="0"/>
              <a:t> и </a:t>
            </a:r>
            <a:r>
              <a:rPr lang="ru-RU" dirty="0">
                <a:hlinkClick r:id="rId6" tooltip="СССР"/>
              </a:rPr>
              <a:t>СССР</a:t>
            </a:r>
            <a:r>
              <a:rPr lang="ru-RU" dirty="0"/>
              <a:t> — уже определились.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08228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404664"/>
            <a:ext cx="8147248" cy="5721499"/>
          </a:xfrm>
        </p:spPr>
        <p:txBody>
          <a:bodyPr>
            <a:normAutofit/>
          </a:bodyPr>
          <a:lstStyle/>
          <a:p>
            <a:r>
              <a:rPr lang="ru-RU" dirty="0" smtClean="0"/>
              <a:t>В </a:t>
            </a:r>
            <a:r>
              <a:rPr lang="ru-RU" dirty="0"/>
              <a:t>апреле 1969 г. состоялся референдум, которым французский народ высказался против предложений президента о реорганизации сената и новой административно-территориальной реформе. Ш. де Голль был вынужден уйти в отставку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792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568952" cy="6048672"/>
          </a:xfrm>
        </p:spPr>
        <p:txBody>
          <a:bodyPr>
            <a:normAutofit lnSpcReduction="10000"/>
          </a:bodyPr>
          <a:lstStyle/>
          <a:p>
            <a:r>
              <a:rPr lang="ru-RU" sz="3200" dirty="0"/>
              <a:t>Французский Национальный комитет в Лондоне (1941 г.) стал официальным французским правительством, признанным союзными державами (в том числе Советским Союзом). Во главе Комитета встал генерал Шарль де Голль.</a:t>
            </a:r>
          </a:p>
          <a:p>
            <a:r>
              <a:rPr lang="ru-RU" sz="3200" dirty="0"/>
              <a:t>На территории оккупированной Франции ядром сопротивления была коммунистическая партия. Под ее эгидой создается Национальный фронт, объединивший патриотические силы. Ее лидеры создают первые военные отряды, выросшие в партизанскую армию.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133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88640"/>
            <a:ext cx="8229600" cy="6192688"/>
          </a:xfrm>
        </p:spPr>
        <p:txBody>
          <a:bodyPr>
            <a:normAutofit/>
          </a:bodyPr>
          <a:lstStyle/>
          <a:p>
            <a:r>
              <a:rPr lang="ru-RU" dirty="0"/>
              <a:t>Вскоре после открытия второго фронта Временное правительство смогло переехать в освобожденный Париж. На референдуме, состоявшемся в октябре 1945 г., 18 млн. человек (из 19 млн, участвовавших в голосовании) высказались за созыв Учредительного собрания и новую Конституцию. Выборы в Учредительное собрание принесли успех французской коммунистической партии.</a:t>
            </a:r>
          </a:p>
          <a:p>
            <a:r>
              <a:rPr lang="ru-RU" dirty="0"/>
              <a:t>На втором месте оказалась «новая» партии, принявшая название Народно-республиканского движения.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888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6192688"/>
          </a:xfrm>
        </p:spPr>
        <p:txBody>
          <a:bodyPr/>
          <a:lstStyle/>
          <a:p>
            <a:r>
              <a:rPr lang="ru-RU" dirty="0"/>
              <a:t>В октябре 1946 г. проект Конституции сделался законом, Франция - IV республикой.</a:t>
            </a:r>
          </a:p>
          <a:p>
            <a:r>
              <a:rPr lang="ru-RU" dirty="0"/>
              <a:t>Законодательная власть сосредоточивалась в руках Национального собрания, избираемого на 5 лет. Вторая палата, названная Советом республики, имела право рекомендовать поправки к тексту законопроекта, одобренному Национальным собранием.</a:t>
            </a:r>
          </a:p>
          <a:p>
            <a:r>
              <a:rPr lang="ru-RU" dirty="0"/>
              <a:t>Правительство республики было ответственно только перед Национальным собранием.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827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8640"/>
            <a:ext cx="8229600" cy="6480720"/>
          </a:xfrm>
        </p:spPr>
        <p:txBody>
          <a:bodyPr>
            <a:normAutofit/>
          </a:bodyPr>
          <a:lstStyle/>
          <a:p>
            <a:r>
              <a:rPr lang="ru-RU" dirty="0"/>
              <a:t>Конституция учреждала Высший совет магистратуры, состоящий из президента республики, министра юстиции, шести членов, избираемых Национальным собранием, четырех представителей судебного ведомства и некоторых других. Суды Франции подчинялись ему. Конституция сохраняла традиционную систему местного управления, при которой полнота власти в департаментах оставалась в руках правительственных чиновников - префектов.</a:t>
            </a:r>
          </a:p>
          <a:p>
            <a:pPr marL="13716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519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0" y="404664"/>
            <a:ext cx="8820472" cy="6264696"/>
          </a:xfrm>
        </p:spPr>
        <p:txBody>
          <a:bodyPr>
            <a:normAutofit/>
          </a:bodyPr>
          <a:lstStyle/>
          <a:p>
            <a:r>
              <a:rPr lang="ru-RU" dirty="0"/>
              <a:t>В мае 1947 г. эта цель была достигнута, что способствовало сплочению центристского фронта буржуазных партий, которые хотели пересмотра Конституции.</a:t>
            </a:r>
          </a:p>
          <a:p>
            <a:r>
              <a:rPr lang="ru-RU" dirty="0"/>
              <a:t>Был принят Закон 1947 г. «О защите республики и свободы труда», позволявший при известных условиях, не столь трудно констатируемых, заключать в тюрьму профсоюзных активистов, членов стачечных комитетов и пикетчиков.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845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0" y="116632"/>
            <a:ext cx="5004048" cy="6009531"/>
          </a:xfrm>
        </p:spPr>
        <p:txBody>
          <a:bodyPr anchor="ctr">
            <a:noAutofit/>
          </a:bodyPr>
          <a:lstStyle/>
          <a:p>
            <a:r>
              <a:rPr lang="ru-RU" sz="1800" dirty="0"/>
              <a:t>С августа 1944 года де Голль — председатель Совета Министров Франции (Временное правительство). Свою недолгую, полуторагодовую деятельность на этом посту он впоследствии характеризует как «спасение». «Спасать» Францию пришлось от планов англо-американского блока: частичной ремилитаризации Германии, исключения Франции из числа великих держав. И в </a:t>
            </a:r>
            <a:r>
              <a:rPr lang="ru-RU" sz="1800" dirty="0" err="1"/>
              <a:t>Думбартон-Оксе</a:t>
            </a:r>
            <a:r>
              <a:rPr lang="ru-RU" sz="1800" dirty="0"/>
              <a:t>, на конференции Великих держав по созданию </a:t>
            </a:r>
            <a:r>
              <a:rPr lang="ru-RU" sz="1800" dirty="0">
                <a:hlinkClick r:id="rId2" tooltip="ООН"/>
              </a:rPr>
              <a:t>ООН</a:t>
            </a:r>
            <a:r>
              <a:rPr lang="ru-RU" sz="1800" dirty="0"/>
              <a:t>, и на </a:t>
            </a:r>
            <a:r>
              <a:rPr lang="ru-RU" sz="1800" dirty="0">
                <a:hlinkClick r:id="rId3" tooltip="Ялтинская конференция"/>
              </a:rPr>
              <a:t>Ялтинской конференции</a:t>
            </a:r>
            <a:r>
              <a:rPr lang="ru-RU" sz="1800" dirty="0"/>
              <a:t> в январе 1945 года представители Франции отсутствуют. Незадолго до ялтинской встречи де Голль отправляется в Москву с целью заключения союза с СССР перед лицом англо-американской опасности. Генерал впервые посетил СССР с 2 по </a:t>
            </a:r>
            <a:r>
              <a:rPr lang="ru-RU" sz="1800" dirty="0">
                <a:hlinkClick r:id="rId4" tooltip="10 декабря"/>
              </a:rPr>
              <a:t>10 декабря</a:t>
            </a:r>
            <a:r>
              <a:rPr lang="ru-RU" sz="1800" dirty="0"/>
              <a:t> </a:t>
            </a:r>
            <a:r>
              <a:rPr lang="ru-RU" sz="1800" dirty="0">
                <a:hlinkClick r:id="rId5" tooltip="1944 год"/>
              </a:rPr>
              <a:t>1944 года</a:t>
            </a:r>
            <a:r>
              <a:rPr lang="ru-RU" sz="1800" dirty="0"/>
              <a:t>, прибыв в Москву через </a:t>
            </a:r>
            <a:r>
              <a:rPr lang="ru-RU" sz="1800" dirty="0">
                <a:hlinkClick r:id="rId6" tooltip="Баку"/>
              </a:rPr>
              <a:t>Баку</a:t>
            </a:r>
            <a:r>
              <a:rPr lang="ru-RU" sz="1800" dirty="0"/>
              <a:t>.</a:t>
            </a:r>
          </a:p>
        </p:txBody>
      </p:sp>
      <p:pic>
        <p:nvPicPr>
          <p:cNvPr id="2" name="Объект 1"/>
          <p:cNvPicPr>
            <a:picLocks noGrp="1" noChangeAspect="1"/>
          </p:cNvPicPr>
          <p:nvPr>
            <p:ph sz="half" idx="2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692696"/>
            <a:ext cx="4049082" cy="5328592"/>
          </a:xfrm>
        </p:spPr>
      </p:pic>
    </p:spTree>
    <p:extLst>
      <p:ext uri="{BB962C8B-B14F-4D97-AF65-F5344CB8AC3E}">
        <p14:creationId xmlns:p14="http://schemas.microsoft.com/office/powerpoint/2010/main" val="150983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7504" y="188640"/>
            <a:ext cx="4388296" cy="5937523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В последний день этого визита в Кремле </a:t>
            </a:r>
            <a:r>
              <a:rPr lang="ru-RU" dirty="0">
                <a:hlinkClick r:id="rId2" tooltip="Сталин, Иосиф Виссарионович"/>
              </a:rPr>
              <a:t>Сталин</a:t>
            </a:r>
            <a:r>
              <a:rPr lang="ru-RU" dirty="0"/>
              <a:t> и де Голль подписали договор о «союзе и военной помощи». Значение этого акта было, прежде всего, в возвращении Франции статуса великой державы и признании её в числе государств-победителей. Французский генерал </a:t>
            </a:r>
            <a:r>
              <a:rPr lang="ru-RU" dirty="0">
                <a:hlinkClick r:id="rId3" tooltip="Латр де Тассиньи, Жан Мари де"/>
              </a:rPr>
              <a:t>де </a:t>
            </a:r>
            <a:r>
              <a:rPr lang="ru-RU" dirty="0" err="1">
                <a:hlinkClick r:id="rId3" tooltip="Латр де Тассиньи, Жан Мари де"/>
              </a:rPr>
              <a:t>Латр</a:t>
            </a:r>
            <a:r>
              <a:rPr lang="ru-RU" dirty="0">
                <a:hlinkClick r:id="rId3" tooltip="Латр де Тассиньи, Жан Мари де"/>
              </a:rPr>
              <a:t> де </a:t>
            </a:r>
            <a:r>
              <a:rPr lang="ru-RU" dirty="0" err="1">
                <a:hlinkClick r:id="rId3" tooltip="Латр де Тассиньи, Жан Мари де"/>
              </a:rPr>
              <a:t>Тассиньи</a:t>
            </a:r>
            <a:r>
              <a:rPr lang="ru-RU" dirty="0"/>
              <a:t> вместе с полководцами союзных держав принимает в </a:t>
            </a:r>
            <a:r>
              <a:rPr lang="ru-RU" dirty="0" err="1"/>
              <a:t>Карлсхорсте</a:t>
            </a:r>
            <a:r>
              <a:rPr lang="ru-RU" dirty="0"/>
              <a:t> в ночь с 8 на </a:t>
            </a:r>
            <a:r>
              <a:rPr lang="ru-RU" dirty="0">
                <a:hlinkClick r:id="rId4" tooltip="9 мая"/>
              </a:rPr>
              <a:t>9 мая</a:t>
            </a:r>
            <a:r>
              <a:rPr lang="ru-RU" dirty="0"/>
              <a:t> </a:t>
            </a:r>
            <a:r>
              <a:rPr lang="ru-RU" dirty="0">
                <a:hlinkClick r:id="rId5" tooltip="1945 год"/>
              </a:rPr>
              <a:t>1945 года</a:t>
            </a:r>
            <a:r>
              <a:rPr lang="ru-RU" dirty="0"/>
              <a:t> капитуляцию германских вооружённых сил. Для Франции отведены оккупационные зоны в Германии и Австрии.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844824"/>
            <a:ext cx="4193427" cy="3091155"/>
          </a:xfrm>
        </p:spPr>
      </p:pic>
    </p:spTree>
    <p:extLst>
      <p:ext uri="{BB962C8B-B14F-4D97-AF65-F5344CB8AC3E}">
        <p14:creationId xmlns:p14="http://schemas.microsoft.com/office/powerpoint/2010/main" val="3635801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48712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После войны сохранялся низкий уровень жизни, росла безработица. Не удалось даже должным образом определить политическое устройство страны. Выборы в Учредительное собрание не дали преимущества ни одной </a:t>
            </a:r>
            <a:r>
              <a:rPr lang="ru-RU" dirty="0" smtClean="0"/>
              <a:t>партии, </a:t>
            </a:r>
            <a:r>
              <a:rPr lang="ru-RU" dirty="0"/>
              <a:t>проект Конституции неоднократно отклонялся. После одного из очередных конфликтов по поводу расширения военного бюджета де Голль </a:t>
            </a:r>
            <a:r>
              <a:rPr lang="ru-RU" dirty="0">
                <a:hlinkClick r:id="rId2" tooltip="20 января"/>
              </a:rPr>
              <a:t>20 января</a:t>
            </a:r>
            <a:r>
              <a:rPr lang="ru-RU" dirty="0"/>
              <a:t> </a:t>
            </a:r>
            <a:r>
              <a:rPr lang="ru-RU" dirty="0">
                <a:hlinkClick r:id="rId3" tooltip="1946 год"/>
              </a:rPr>
              <a:t>1946 </a:t>
            </a:r>
            <a:r>
              <a:rPr lang="ru-RU" dirty="0" err="1">
                <a:hlinkClick r:id="rId3" tooltip="1946 год"/>
              </a:rPr>
              <a:t>года</a:t>
            </a:r>
            <a:r>
              <a:rPr lang="ru-RU" dirty="0" err="1"/>
              <a:t>покидает</a:t>
            </a:r>
            <a:r>
              <a:rPr lang="ru-RU" dirty="0"/>
              <a:t> пост главы правительства и удаляется в </a:t>
            </a:r>
            <a:r>
              <a:rPr lang="ru-RU" dirty="0" err="1" smtClean="0"/>
              <a:t>Коломбэ-ле-Дез-Эглиз</a:t>
            </a:r>
            <a:r>
              <a:rPr lang="ru-RU" dirty="0" smtClean="0"/>
              <a:t>, </a:t>
            </a:r>
            <a:r>
              <a:rPr lang="ru-RU" dirty="0"/>
              <a:t>небольшое поместье в </a:t>
            </a:r>
            <a:r>
              <a:rPr lang="ru-RU" dirty="0">
                <a:hlinkClick r:id="rId4" tooltip="Шампань"/>
              </a:rPr>
              <a:t>Шампани</a:t>
            </a:r>
            <a:r>
              <a:rPr lang="ru-RU" dirty="0"/>
              <a:t> (департамент </a:t>
            </a:r>
            <a:r>
              <a:rPr lang="ru-RU" dirty="0">
                <a:hlinkClick r:id="rId5" tooltip="Верхняя Марна"/>
              </a:rPr>
              <a:t>Верхняя Марна</a:t>
            </a:r>
            <a:r>
              <a:rPr lang="ru-RU" dirty="0"/>
              <a:t>). Сам он сравнивает своё положение с изгнанием </a:t>
            </a:r>
            <a:r>
              <a:rPr lang="ru-RU" dirty="0">
                <a:hlinkClick r:id="rId6" tooltip="Наполеон I"/>
              </a:rPr>
              <a:t>Наполеона</a:t>
            </a:r>
            <a:r>
              <a:rPr lang="ru-RU" dirty="0"/>
              <a:t>. Но, в отличие от кумира своей юности, у де Голля есть возможность наблюдать за французской политикой со стороны — не без надежды вернуться в неё.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85708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81</TotalTime>
  <Words>506</Words>
  <Application>Microsoft Office PowerPoint</Application>
  <PresentationFormat>Экран (4:3)</PresentationFormat>
  <Paragraphs>26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Апекс</vt:lpstr>
      <vt:lpstr>Франция после Второй мировой войны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Деколонизация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Франция после Второй мировой войны </dc:title>
  <dc:creator>Леонид</dc:creator>
  <cp:lastModifiedBy>Леонид</cp:lastModifiedBy>
  <cp:revision>8</cp:revision>
  <dcterms:created xsi:type="dcterms:W3CDTF">2014-05-05T08:17:10Z</dcterms:created>
  <dcterms:modified xsi:type="dcterms:W3CDTF">2014-05-05T13:30:47Z</dcterms:modified>
</cp:coreProperties>
</file>