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2FEE-1D7B-49C3-BC8D-9A2DF87A1C89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0D0-32E7-4AFD-8343-D1A532C5C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2FEE-1D7B-49C3-BC8D-9A2DF87A1C89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0D0-32E7-4AFD-8343-D1A532C5C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2FEE-1D7B-49C3-BC8D-9A2DF87A1C89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0D0-32E7-4AFD-8343-D1A532C5C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2FEE-1D7B-49C3-BC8D-9A2DF87A1C89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0D0-32E7-4AFD-8343-D1A532C5C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2FEE-1D7B-49C3-BC8D-9A2DF87A1C89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0D0-32E7-4AFD-8343-D1A532C5C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2FEE-1D7B-49C3-BC8D-9A2DF87A1C89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0D0-32E7-4AFD-8343-D1A532C5C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2FEE-1D7B-49C3-BC8D-9A2DF87A1C89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0D0-32E7-4AFD-8343-D1A532C5C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2FEE-1D7B-49C3-BC8D-9A2DF87A1C89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0D0-32E7-4AFD-8343-D1A532C5C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2FEE-1D7B-49C3-BC8D-9A2DF87A1C89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0D0-32E7-4AFD-8343-D1A532C5C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2FEE-1D7B-49C3-BC8D-9A2DF87A1C89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0D0-32E7-4AFD-8343-D1A532C5C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2FEE-1D7B-49C3-BC8D-9A2DF87A1C89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0D0-32E7-4AFD-8343-D1A532C5C3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2FEE-1D7B-49C3-BC8D-9A2DF87A1C89}" type="datetimeFigureOut">
              <a:rPr lang="ru-RU" smtClean="0"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30D0-32E7-4AFD-8343-D1A532C5C3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irticket-ua.com/sites/default/files/184416-2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5000636"/>
            <a:ext cx="3500430" cy="150019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ученика 10 класса</a:t>
            </a:r>
          </a:p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Лагоды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Эдуарда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214290"/>
            <a:ext cx="52864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Белоруссия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ta-apriori.ru/files/9376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43422"/>
            <a:ext cx="2948402" cy="2214578"/>
          </a:xfrm>
          <a:prstGeom prst="rect">
            <a:avLst/>
          </a:prstGeom>
          <a:noFill/>
        </p:spPr>
      </p:pic>
      <p:pic>
        <p:nvPicPr>
          <p:cNvPr id="1030" name="Picture 6" descr="https://encrypted-tbn2.gstatic.com/images?q=tbn:ANd9GcSbF3hZdWG-Ujscmwe6lwivWpq6iG1daj3hZfMW2q_1Zw31xxO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643447"/>
            <a:ext cx="2681346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urismfoto.ru/albums/userpics/10001/Priroda_Beloru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blog.kernelix.ru/files/2009/05/img_1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3050"/>
            <a:ext cx="3108355" cy="11620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География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643050"/>
            <a:ext cx="3143272" cy="48577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>
                <a:latin typeface="Monotype Corsiva" pitchFamily="66" charset="0"/>
              </a:rPr>
              <a:t>Белоруссия расположена в Восточной Европе, граничит (начиная с северо-востока, по часовой стрелке) </a:t>
            </a:r>
            <a:r>
              <a:rPr lang="ru-RU" sz="3200" dirty="0">
                <a:solidFill>
                  <a:schemeClr val="tx1"/>
                </a:solidFill>
                <a:latin typeface="Monotype Corsiva" pitchFamily="66" charset="0"/>
              </a:rPr>
              <a:t>с Россией, Украиной, Польшей, Литвой и Латвией</a:t>
            </a:r>
          </a:p>
        </p:txBody>
      </p:sp>
      <p:pic>
        <p:nvPicPr>
          <p:cNvPr id="4098" name="Picture 2" descr="http://5klass.net/datas/geografija/Granitsy-Rossii/0013-013-Belorussija.jpg"/>
          <p:cNvPicPr>
            <a:picLocks noChangeAspect="1" noChangeArrowheads="1"/>
          </p:cNvPicPr>
          <p:nvPr/>
        </p:nvPicPr>
        <p:blipFill>
          <a:blip r:embed="rId3" cstate="print"/>
          <a:srcRect b="6063"/>
          <a:stretch>
            <a:fillRect/>
          </a:stretch>
        </p:blipFill>
        <p:spPr bwMode="auto">
          <a:xfrm>
            <a:off x="3786182" y="642918"/>
            <a:ext cx="5143504" cy="5786478"/>
          </a:xfrm>
          <a:prstGeom prst="foldedCorner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vokrugsveta.ru/encyclopedia/images/thumb/2/27/Polotsk_center_Zap_Dvina.jpg/400px-Polotsk_center_Zap_Dv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3214710" cy="1214446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Климат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6400800" cy="1752600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Климат Белоруссии умеренно-континентальный, переходный от морского к континентальному, формирующийся под влиянием воздушных масс Атлантики</a:t>
            </a:r>
          </a:p>
        </p:txBody>
      </p:sp>
      <p:pic>
        <p:nvPicPr>
          <p:cNvPr id="15364" name="Picture 4" descr="https://encrypted-tbn3.gstatic.com/images?q=tbn:ANd9GcQDbsOpGQquD3cSe-_Lgin5IqxYJjajVm7JW4L8YPGEIskSaz3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4357686" cy="2915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http://venividi.ru/files/img/7158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714356"/>
            <a:ext cx="3429024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minsk-digitals.narod.ru/nesv/castle_radziwill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357850" cy="1285884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Водные ресурсы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714884"/>
            <a:ext cx="6400800" cy="21431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Главными реками Белоруссии являются </a:t>
            </a:r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Днепр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его притоки — </a:t>
            </a:r>
            <a:r>
              <a:rPr lang="ru-RU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Припять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 </a:t>
            </a:r>
            <a:r>
              <a:rPr lang="ru-RU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Сож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и </a:t>
            </a:r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Березина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также </a:t>
            </a:r>
            <a:r>
              <a:rPr lang="ru-RU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Западная </a:t>
            </a:r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Двина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 </a:t>
            </a:r>
            <a:r>
              <a:rPr lang="ru-RU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Неман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и </a:t>
            </a:r>
            <a:r>
              <a:rPr lang="ru-RU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Западный Буг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Эти реки объединены рядом каналов, в том числе устаревшими </a:t>
            </a:r>
            <a:r>
              <a:rPr lang="ru-RU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Днепровско-Бугским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 </a:t>
            </a:r>
            <a:r>
              <a:rPr lang="ru-RU" b="1" u="sng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Днепровско-Нёманским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 </a:t>
            </a:r>
            <a:r>
              <a:rPr lang="ru-RU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Березинским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и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interfax.by/files/2009-09/20090923-202258-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7987"/>
            <a:ext cx="9144000" cy="1370013"/>
          </a:xfrm>
          <a:prstGeom prst="double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Флора и Фауна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643702" cy="2214554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Леса покрывают около третьей части территории страны. В них произрастают 28 пород деревьев и около 70 видов </a:t>
            </a:r>
            <a:r>
              <a:rPr lang="ru-RU" sz="21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кустарников.</a:t>
            </a:r>
            <a:r>
              <a:rPr lang="ru-RU" sz="21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17 видов млекопитающих, 72 вида птиц, 4 вида земноводных, 10 видов рыб, 72 вида насекомых — включены в красную книгу страны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fresher.ru/wp-content/images3/belorusskie-pejzazhi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5"/>
            <a:ext cx="9144000" cy="68648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0042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Административное деление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3614734" cy="482919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Белоруссия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делится на 6 областей, области делятся на районы и города областного подчинения. Общее число районов во всех областях составляет 118, а городов областного подчинения — 12</a:t>
            </a:r>
          </a:p>
        </p:txBody>
      </p:sp>
      <p:sp>
        <p:nvSpPr>
          <p:cNvPr id="18436" name="AutoShape 4" descr="data:image/jpeg;base64,/9j/4AAQSkZJRgABAQAAAQABAAD/2wCEAAkGBxQSEhUUEhQUFRUXGBkaFhcYGBwcGBwXGBgfFxgcGBgYHCggHh4lHBgaITEhJSkrLi4uHB8zODMsNygtLisBCgoKDg0OGxAQGy4mICYsLCw0NDQ0LCwsLCwsLCwsLCwsLCwvLCwsLCwsLCwsLCwsLCwsLCwsLCwsLCwsLCwsLP/AABEIAMEBBgMBIgACEQEDEQH/xAAbAAEAAgMBAQAAAAAAAAAAAAAABAUBAgMGB//EAEAQAAECAwYDBgQEBQIGAwAAAAECEQADIQQSMUFh8CJRcQUTgaHB4TKR0fEGFEKxFSMzUmJykhZTc4KywiRDov/EABoBAQACAwEAAAAAAAAAAAAAAAACAwEEBQb/xAAtEQACAgEDAgQFBAMAAAAAAAAAAQIRAwQSIQUxEyJBUTJhcZGhFEKB8CMz0f/aAAwDAQACEQMRAD8A+ulE0/qQkYEpSSoaJvU8SDGR2egf3vme8W7+CqxKffLTGHk3lpjAEQWZSTwzDd5LBWQdFXgWPIvGi0zUF3EwVdIARd5KSSS+bgnOjMXnHennA701xgCElM7F5RzusqnRbl/9vhGUzJoPEhKgQ7ILEHUrIfqG6ZxM374w374wBBT2rLZ6v+pLEqS1CV3QboHPA4ikO/VMJ7pSQkBispKrysSEhwGAz10MTQPOpbM0rjpGX8X8+lYAgWIlK1oKlLdlAqNVOLqhyACg7CgvDKJ++ukcbRZwsguQQ7EFjXEY6Ch5COf5df6ZyuXElJHSl0+cASt+3vHK0zghClkHhBLDGn6R1+kcJVqKTdmsKslY+A/4n+1WhPQnASJ0oKF04Uz5EFjWuEAQx2vLA43QReoxLXCQpikEH4T4RlXbEkO6rt3FwoXeEqzFaA0jc9mSrxVdqXBqW4nvOHZzeVXWML7KklV4ocu9SaFiHa82cAdrPakLKgkvdxoaOSHBIY1ScORjsRv1jhIsiEFRSlir4jnQkgmtfiOxEPtftBSSJcpu8ULxJqEJqL5AOJNEjNicjGG0lbB3szpmrQCSkgTK5KWoux5G6S2XQhpvn666R5eWiZJX3ktRmKUwmCYssvkXAZJTldDMSGwaRK7WmS1PPYy1UJSkgS1DAlySUnAmjFqAGlUNRjn2Ziz0Hm/n9IefrpFKrt9z/LlLmSxisEJvaoCyHT/k4ByeJNl7YlzFhH8wLU7BctSQWDsFEXSWrQ5GLFJN0mZLHftAb+kH36YwB36YxIDfTSHl6Rh98tMYz5ennADfSB3prDfTzhvprjADfvDfvDfvjDfvjADz9dYefr9Ib69Kw838+lYAb66Q37Q310xhv2xgDKd/SEE7+mMIAwN/Q1xhvp1rAb99Ybr66wA306w37muEN/eB8d89IAfPeeOEPnvPpB97yg+95QA+e+VcIbpn0g+/ppDdPSAG+vSsH39K4w3T01hv7awBqtIIYsQaEGoI5EPjESQru1BBJun+mScMzLUXxAqnRxlWaN75xytMkLTdL5VzBFQXyUCAQdIA6Ps5daxAtfbEuWoo41LGKUJKil68ZBYOKgEvyEQLbaZyZolImg8F4nuwVCoCQut2ovEMAeExiyWW65UbylEqUo4lSsSeVGAGQAGUamp1cMC57+xGUkicO3rOzmaE/wCKnSsdUqY+UVnZUsqT3q3vzOJb4uQ4TpdDJHQ8zE5KBy8zCdhSnSOZqeoLNDbHiyDnfBloNFEu02lMyiTMQSsNQXQFgIIUMXQ5r5Mx5J7UtIa9ZlYh7qrzBy5YY0y+obXWhyd4yX3I7GeiCRyEVtomoRPlmaRLlgrXeNBfCGSl+ZExZ1uRI7KmrXLCpibizil3Y8nziUQ+MYw5np8tz5EZbWRV9ozpz93/ACkVqQ80irFlcKPEKPMJNI5rsCncTp14EFKjMWqo/wACbjEUIbMxPAhFmTqWWUrjwjLyM42LtaYlSJc5N4qXdTMQwHFVN9BU4NGcPkaPF1vp1rFHNsomJZSQz4Fj0Pzro0a9jy7loUgKU3dAm8pRDhYyUS2JFNI6ul1fi8Nc/gsUky/3061hv3NcIHfvD5756RvEhv36Q+e88cI52icEJKi7UwxckAeDmI6O1JRD3wMKZuSAzdSKfWAJm+vTSG6Z9KxG/iEr/mJ+ebhPD4kDrHKV2rLIqoJOYcPgDRif7h8xAE7fXpXGG/bHGIyu0Jeaxg/UO3DzLnLmIkIW4BFQa+Gmv1gDZO/euMIJ376xmANRvyxpjDf3pjEeRagpV0ulWISoMSOYyPgaZxIffPrADf3pA7+hphA7160hvrpvSAK7tOwmaoFkskFnxvFaScqABGOsRh2fPZ1TCVsWZSgAe7YAADC/dLnXpF1v26Q37dIAqbDZJ6VpK1OkBQPEoli5AYjKldM4tt/akN9NN6w8m8ukAN/akN/amP1hvpqIb9+sAN++GMN/emMN+/WONqtKJab0xQSmlTzJYZYvlAHm7RbJcu1TrygAbh42Tx3bqikqZ03Uorg96vKfKmhZvJIKSKEehFCIzbu2gU3ZF8rUQAoyl3ADiolSQmgcgPUtHCwSO7F2uZc1JJUVFyAzuo01pSON1KMEt18v6Fc16kyBEIRwyk1MscoFAbCNoRndL3Fkew2RElFxCbqQSWcmqjeNTXExIhFF2h26ZU8SygtwVBBU8xSkjhxI4cufNgbcWGeaVR7mUm+xexgqaPOn8SsATLmMopA+D9SAvJWQUkNi7thEdfb3eIAVfSp0kmUUc710EqLpZJCl4DNsBsLp+Z8ktjPVxC7OUU2ohV094g925+HuyCpJGBKisqfHhZqPE0F/GK/tJCVmWkAFSpqLvMFKrxL40QldeTjOLOmycc1fwMfc9Lv70gd+9MIevn1gd66dI9GXke3hBQe8+F0vQ1N4EBgKh2pnFchNnmELClJOKalJSbocpSU0dKRiGZ2xi1nyQtJSqoLaVBcMRhXOK5fYUtmSVJ4QkqookAMKqSciQ4bygDkZVm4SZjhIUU8bhLqBVdpg6ceohJsFma6hVCgAgK+JLADEVyPjXGN0dhgOQtQUS95kuDevU4dSOWhjdHYiAq8FLB5uC2BLOnMpflU4PAHBdhsuKlhiMCul0EM1H/Qmj5al7iSgAADAAN0GBwxirR+H5YFbxLMoviGZ6DR2FKnmXtUJYNy2+GMAbjfvTGEEjfrhCAOM2QlYYgF2PIv/AHA4gjSI6LBzXNUTmZig9eSSAAMMImvvnhXGD759KwBAmlcmt4LluHKnvgGjlVXSDVyxAzLROSoEOCCDgRmOvr0jhbZxSmjElSUh8HUbowrR43ssq4hKHe6kJfndDUrQ0gDq/TeUPt7QffpjjB+m8sYAD5emkH8G8oPvloawffLrWAHp5Q37wfw9OtYb98cIAjW+2plJClOXUAlKQ6lKOF0c/JgSWAii7Vtc2Z3Z7q6hMxJIKnmEkFA4Ui7QqBa8TSJdvN60pB/+uWVDMXpirt5v9KCBooxlaAQQagxCT9DTz6rwpqNET8yAMC+qCnwqIz+ewDL6gA/NiVeUcJsq6oitDR+RANedXxrGrRZDpOGcL55MSz0+xNXbABQK8Ukfuw+cLPa7xOTYgiubFg9KGuh1iFGpBcFLXhg+BGYOh8ixinL0LEsb2dzEcybpouQfGMxBl2zBwpuhP7AxsbekYuOZKVAN1UB5tHnZ9Ozpvysu2+xNjRUsGrVjQLLU4jywjC5wSHUQKYUp1Ma6x5E6Q2s37ocodynkI4SbYkmqkjkxBJ+UadqzZiEgyxmxN0rYNThTUuWGjvlFng59yi+BTuibFfZrQhNpKp3CAkJlKIZBVMPHxYJNEJALE8TO8Vcr8QTiQDZV4qSSlyAUkgvw8xjgcicrOz/z5QK0EX0i8g4i8KhWoeNzTQnpZbp1T+ZNLbyz03r5wJ3z0jz/AGLPmGcuWqcZiZaEgpVcvlSvhqkA0SKk4lWkeg310xxjvJpq0Wj7e0Aem8oPv0xxg+/TGMgeXppDybyg++WhrB/D061gBvprDfvB98tTWG/fHCAMjf1hAHfrjhCAMb+2n1hv7REXKmlh3gSM7svi6AqKg3hGTZl/81dP8ZflwQBpayBNlqIccScMFKa6R/tuv/kOcTd/bX6RDn2IrBStailwSAkB2L0IDjDKMFBkqoFqlnEcSik5FLuWOBAwoczAE7ft1hv26xxkWhKw6CFc2y68lR1be84Ab++v1huuXWDb+usN19YAb6ddIb3pAjTesVE7twALVLlTJiEXnWCgJJR8TXlgkAuMMQYAirmGdOE0C6hAWgHOZVlFv0oCkUGJqaChkRCsV6UmXKmBnS0uYPhWwvF80rZyQXByJyzaLSXKU0yKuRdiE664DWrYUJTdI5GpjOeXlHPtCaEqJUQKIckhnJIA61TTUc44y1hQdJBDkOK1SSFCmYIIPSOdosyVpuKHC4LdFBVTqRXnFX/BZfeXO7XcYKvXgE3gokJDcTh3ByyqS/VxxlCNE0o13LpoNFN/w3KvpVeXwgAJ4QlgXYskOHKqYC8QGjpI7AlIUFJ7xwq9VZId3wU/11iy5ewqHuWkZhEa32gISxN0rNxBYnjUCE4Clc4y0q5IIkIDfCSGyDMOgIp0DQNWqS1RUY86Z1im/LWsXQmYgBs3U3CakrSVK4ta0a6AQrdci13aTZd+tbobShST5nLkQrWWLHe7ZybG6VVuLhAvLAJoOLxqB8mPiRyiwRakqcJKXGOjUqztFf2fZ1LUAo4I42zcgU5AlKjTkecX6uzpZZ0pIAATQUYNTlHnep7Hm8zZt4sSlBFNMSkTAoKVfukXEksXIrdataXso7zJU4gi6lL6lw+ZATXmwVo+cWdnsCUfDTnmT1JqfGO4Rr4Rz98I9lf1Lo4kjzPaUlctPe3QFyuMEHJPxgOHCSlwRrpHqULCgCkhQIoQaEZMXjmuSDXPnFX/AA8oKlSFGWbxvJZ5anqSUFmNfiQQesb+m1ka2y4JOHsXQO/THGG/Y6xW9n25ZWZU1KQoJvJUn4VJcBVDVKgSKVoQQcQLIb99Y6SaatFY3X1huuXWA2/rrBtn1jIG+nXSG96Qbf10g295QBkb2+EIJ37aQgDAGm+QphBtPl6UwgN6ab0hvpABt/SkCNj0pjGDvSMnemu9YAhWwXZktYFSq4QBVSVeFSkgK0AVziYOm+eGMVn4iS0sKSpSFJXLZSWvBKpiUKYqBFUmoI5REVZlVedaH/6jf+CRGG6KsmaGP4i+8N60xjhPtktCkIWtIVMLISosVeBijlWWYk3vzE0rPxEsUHl/LUClLf4tq8bixJZV95hW19S6qU1RgzAHABgMoxuRTLW4kuGcUS1zUlap05KlFQFxd0AXiGCQGNBipzrHWUqUQqSgpZKQlSEmqUqSwGlMI7SZQQkJTQDCpPma4xVzeyETlrMxCkEFkrCw5DAhQDEBjRiDhGPc0nnWST3N16E2TZuJKjNmTLiSlAVcISC1RdQC7Bqk0Jjla0svRQcdQwV/6nxMOyex5dncS79QlLKU7JS90AMAGvN4CFrnhTBNQkk3uZYpZOlXfQY1a7TuW/gKcpzfNr7HKEBGY7AMQjSc903cWLdWp5x5nsWTaBaVlbd2SLrJIWB+rvFFIvU1NWIpEJTp0ZSs9TGI88LDbUFBRPC+FQImAXUlRSQVXazLpvt8NABi6jvJ/PXuMy7tfgu3nvTLr3qEXe7c44tnEPFfsyzwvZovozEPsnvu7H5i6Zv6rnw6XffN8miWpTY7y9os3KrZBx5ondlHiOZvD5M1f/15xfRSdm2cpVeXQqAADZAln1r0i7jxfUJRlmbidrGmoJMiqtjEAtXAPWgc0z8Ir0fiaQVFN8AgqBvOlihdxQqPHVPFhWJyuz0lSVEAqS7FqhwxY5PEeb2DJU15IoVsQ4P8wutyC5vYHQkYRRj8L99k38gO3ZLP3svTiqaE0GJwOHKNR+IJBISJsolTAALFSagN4+mMbHsKU6TdDpCQDV2QCEh3wF40jnK/DclJBSkgpLp4lM7g4XmNQCRzrE/8HzMHBVtCbTeUiaEplXXEuYoErUlTJKUlyAjzETE9tBnVJnpSGcqQCBqoS1KI+VM2id3RYhz1FI5T6EOTnR6FvvGxj1u1KKRhwtkizzUrSFIKVpOCgQQdXEdG3z60jz3Yk4S1zEzTcXMmOlLBMpQwSUHNZSAVA1d6NWPQN4+vWOtF2rKmqMts+tMINv0wwhvroYb9oyDKRv0FMIQTv6QgDD75aQ8m8tIA75aY4w8vTrWAB+XpDfTWG+nWsN+5rhAFf2+gqs04Jx7tRHVIvA/MCIU2YorSUhJQpyoklwGdN0ZvF3MQFAg4EFxocTjhHnuy1EykhXxI4F/6pfAr5s40IjDdI0NcvKpfMr5lptCLoCTMUoLUUlIDMoBKQpLBIYvxOSzUjH8RtF8JTIvBsVBSAVX8XqEgyzeYuQXGUXkIhZpfqI+sEQOy7RNWD3qO7LJYMcS7ipLtQuP7myMT4RznkhJYsWoetM4x3Kv9k0kqs5W2ajhQtRSZhupZ3Ja8RTQZ0OEUE3tySgm+pQZF9zLUOFyk5MWKWcULpY1YejuKSWSqhwvAkjxBHnh0pEa32BJAKuNiGBAAq6WZIY0WoVf4jG3jU8dNHVxaOUItS7FQO2pJwUTR6IUaXgh8P7jd6vyjKu2JIIF4kqUUhkqLqAcjDk3zHOJM2yoUCClJBZw39rEf+KfkI1mWKWoupCFFyXKQS5IJLnmw+Q5R0fOa9w9hYraicm9LVeSCzsRUdREiMBIGAA8IyqJK65IOvQzdMdbNZis/EEgFqglyzn9QwceLxpZbgLLSDePxMCbxYAE8iWAOWGDNeyUBCGAAFWADY1ji6/qGTH5EqZ0NPp4Nbu5UzOz1PwkLB5OD8i4PzEdrHYUg3phF7IcsvEkZ+AzJr5djmTDM7ifcUFKSTcPxMWUpyyikqGDAgMcgOkzsS1hKrtsVeINSnA1YhqYEBgNcWjn5NXPJDY8i/JsxxQjK0j0C1MRSkdVGPNLsFpAP/wAxYJIum4lgASSCDjiKk5dItLMlQlpCl31BKQpfMgB1MMHNfGNCWJKvMn9y0midpG6ZmVH5R5mVICg6hxH4lfqvZsoVDENTBqRKRaZjNwuP1tU8uAMHyd2zbIQcYW1dUWeE6TLj8xVgknmfvHVUwDGKMWmYP1XuYUw+RSA3y+UbL7UPClCFFa1BKAo8IpeN5SXDBIUfBs4lHDv+Bp/35kZRce6Lm/RxWNMfiAFaRV2i1TZQCpyUCW4vKRMPCDQKIUgcLsCXo75RrO7Vs7AGcij/AK0k+RJ8MYnLSZIuqIpr3JHa60BkrTfvm6Jd28VFiaJNCwDucGjp+H5BRJYoKHVMKUHJJWopFCwZLUEc+ybKpRM+aCFqDIQcUS8Wx+JRAKvAfpc2o+fr0rSOtp8PhxplUpWZ8/XSG/aB3roKwffpjjGwRMjemmMIJO/THGMwBruvrrGEqGR8/wB4zuvrrFIeyZgu92UpNwJUxUl1AK4lFKasSCxxaALonZ9YPv66RUfkrQC6Zgq7hSlEOSXo2ADAM315zrDailgtILAP3i3cA1JuYO2ResAXj73lFHb5XdTwQxTPPEnMLRLe+k8iEAEc2POLze6YRTfiVYQJcwHjSu6lGawui0pDY3XUDldqWeBDJHdFozFfa505JWUIvlhcTS4cHKlOFBQN6mDAc3FgTlHGdMYsKnlkNVHL99Igou6OLhjPfSjZVTLfa/02ZBr/AMwDn+zCufIPSTYrRMmUmoTLIUHSF3iwSlQflxElswnWJiJzfE4OiSoHoUj9wI5SrM6zMCAk5lmUshJSCvoCQBr4CyEbdHQ0+KXiK4JE3vBzEQ7en4eT+bEj9iet2JITzDvFdaZhKiH4QaDo4c+g8c2G7XNI6GonWN7jSEIRuo4ghHC02kJKQxJU+DCgZySSBRxT6GIH8Tlld7vSEJQp5dw5K+NyHYMRyLxFzSJKLZaqLAtyyxj0FnmJmBxUO435R5qRaUzASkuAopP+pJYivI0i37JVdBOV4v8A7Un1jidZxKUFkRv6KTtw/ktynQRE7RWsJV3YClNwglgS+DiN7XbEoS9XOAHxE6DesVi7XMUP0pfP4iBo7B/mOsedjCvNJ0joRi2+EVdu7MP8xJmv3pUpUtKB8KqgLVeDpxTU4Esxw4CxWky7gnFAN9JJr/LIIlslzxDhoCEgPjnbolt41JzJzJOZ1jZotlr5LiKL46ZfuKSzSPy1wLtAuJF0JIug0ZLVYNkAOdDiLK0W1CE3lKAFBq5LAMKu5Zo4GwGaB+YCFFKyUXbwAALoJB/WBn1aNP4FJdRul1F1G8anM+NX6nwplPHk5yN38ki1KUeIosQoHMRwmTQibLmTP6aHLj9KykpCl80BKlAtg7mgcR+z+xpUlRWhLKIbE4U5nSLAiI4sscORShyvt/0Tg5wpnoaEZEHxDH/1jKA2FOn79Ipfw0pu9lisuWpNw5JKk3lS+gx5ALAGEXY37Uwj0sJbopo5bVOgNt6aQ3T0hunpTCG6f+tIkYG/trDe9Yb+1MYb+1MYAynfvrCA370xhAGN+5pjDfXrSG+uu9YefrrADfXrSB39DTCHr5xwtlqTLQpazwpBJYOS2QA+Q5wB3fbeWGEUvb0xBXJQSkrEy8Us5CO7WklmolyKmkcFy1TiVz8P0ygeFI/yI+NWuAwGZV1s1mQkcCQkEuQAA55lsfGLY4m+WTjBs5zbMcZbIJDKYCo5sGF4ZHq9MOsqSwYBtTU1x6nU1juFZRs8XqKTs2Y4o90c0S+dYyhDRvCJE1FI5zHyiKqxknE+BTyA/Uk8v3idEedbEJUlKlAFT3Qc2YHzIHiOcYdEJ44y+IrpsspLE0OBp8iwAfOmIflGkWNouEEEjWtaF/Av5xFmWenCpyMjdDjqkBvH3icczj3OZn0j3XEjrQDiAWLhwDUYEPnrHNdlQXBQkghiCkEM74GmMdETAReenux8wRGO9T/cn5iL90PdGjtkESwkMkADkAB+0SLLaVIF1KUqe8xJIZ8SqhvYgPQmnJ45qDY060/eNrLV1DCgB8yR8wP+2Ob1WeOGBv1NzQxlLJR2CKuo3lHEt5AZDQeZrG0ZhHjJScnbPRRioqkIw8YmBwQKEgsYp5XZ9oRRM8NczS/8znxlRu/91DzwiUIKS5kkYlJr0Lp4wBFN+WtgSR30squllXWZdG4bppRWeeFIs7PaAu9wqTdUU8QZ2zTzGsZnjUObT+gjK/SiuPbqUoQuYlr4SoXTeov4XoC5IIYAs2NRGP8AiKUylATCE48LYAqU14jAJLiLOZJDcISFAG6SHYtTwoPlGtnkMkXwgrugLKUsCWYsMWxprFqngrmP5I1O+47CtqVzkLlKcTUELBB/SlK0uDgRfborMMY9QN/TDCPKrT3ZQuWh+7U91DAlKgQsAEgF3FNBnHprLaEzEJWggpUAUnQsQI7ejyRniVehz88WpuzphvDpSM7pl0pEW2hzLDkArYsSC11RZxXECNRZFJ+CYpIzCmW3Qq4vMjSNspJE+cEB1U6CrmgCQ1STRoj/AJtWcqaNGQfHhUaxtLsjEKWpS1JdibrJfEgJADnWuPMxJYevvAEJdtUhjNQQk4XeMg8lBKaFuTihrg6JwA3+8IAA754Vxg/j664w37iuEN9elYAPvn5xT/iFRHdlTd2FutWTpBMu9ySFVfnd1i4O9elYHeugrjAHnLbbu6lX08fwgNV7y0oDFIL/ABZPFePxBLLE3q5hBUGBKVKcVuBQZyBFx2v2RLurWhKEEAqULoMqYBUpmozNPixB51BrezbDxLKpcm4pYXLup4g6cVkhisF2Iy+UbMJuRcpSk6O1l7RC1XAFg3QtyABdUSkYKx4T8omInpBuXwVYs9WpljmPnGirBLuKTdCUlKkm7ThU7gEYfEfnFf8AwaUzOtIuoTi/Cj4RxAxbzRN3D6lpZ7YhabyFBSXIcYOCxY59Y7hUeaP4ZklSi8xiE0dsCf1AOzEBsKOXJeLPsVEpCVJlTAsA14wsgsBUglqJwPhSkQTfqZjl5pllEDtDs9K8QSWKcciUk0z+EfKJhmDrEe297/L7q4kXx3l9Kv6bFwhsFOzE0xiXD7kpSi1TZWK/CtnUBeSp6YqP6QEg448IiPbewpKFpARNPerDlDkAoImArKnIS6E+LR1/4jCSkTUkX0JWi7eXwqJHEyQyg2Ad8iY7WHthE1SQlwSLwdLU6EuOhrmKViKUGypKD7G8uSbxvF7pDfIKBVqAQKUo+YaSqoY1GYNQRq8az8QoVvFiAPkdGz0bkBGwjy/U/Ejn5f0NnTKO2kjRMlIwSkdAI3jMI50pyl3ZspJdjBisV23LSsoVeF0qBUU8PC2Y58X+xTs0WhjkqQk4pSc6gbxrEsbgvjViSfoQj21JDutmJBF1TgpxJDOwrXCh5RMstoTMSFoUFJIcEGItn7PFe8lyS0wqRdQ1BVN6nxO5ibLlBIZICRyAAHyESyPFXkTswt3qbwhCKSRynzgkOXxAAAckk3QAMySQPGNJ81aE31yZqUVqAlZpzTLUojrhzaJHZdm72aZihwSiUoH90wjiUP8ASDdGpXpHod/auMdzTaCDgnkXJoZdRLd5exQSey56kgqmSkEgEp7tRYn9N4TQ5GDsIkdm2KdICgDLmAqJADy7hVVQDlTgqJVjRz0i3G/pjjDftjjHQhihj+FUa0pOXciy7OokKmKcpqlIohJZubqLE1PyESn8PTzhvp1rDdcutYsIh/Ly1xhv3xhvp1rhDfvjhAGQd+uMIJO9nCEAY39tINsemkAN/SmEG03pSAB23pA79tYNv6UgRpvSmMAV34jb8vMBpeAQOqyEgDWsc0EfMn946dvyFGSVIS65ZTMSOZQXIdqFSbyfGIC5E5BSW70KSf6SWY0KfiW10gqqSMBzpZjmo9yeOai7Hac0hNCxJSkGmK1BAoafqzeJMzsID+nNnIJxUVX3PNSVuAf9LZZUjHZ1gUpYmTk3bv8ATQWJBzWopcXqkAAlg+ZLXDbOfWkMkrfBiUrdlZL7DlfqC5jZTZi5gcZlK1FPi0drT2VLWzpKSmgUhSkKAORKCDd0wia2/rSDab1phFZErk9hyf1JVM/6i1zPkJiiG1jE3sOU3ADLUMFIJcHoSQU6EERZNv0wwg2m9KYQBST+zJyapWJnNCgEDqhSASNXBfSI65cxBaZLVoZQUtOoLJcEdGIj0bab0pAjTelIkpyXZmU2jy9ptDXRcmCtL8tSQWSSReUAApgW5sBHYGLu3WNM1JSsFqHhJBBGBSRV4rZfYSgGM+Yw5IlgsOZKDXo0aGt0r1DUk+S/Dn2XZHhFbYVz5iu7QEqVLSROCkkG+lQARfBCUqUkkgscAWAUIs5XYKpib01SkLxlpSqko8yRRa+bulqYOTzo9MyN8vg2Hq41wYg8cbRKmyQkzBLUgqSkrSVJIKiEpJQoGhUQPio7xvYbCuekr7y4hSiEhKeO6k3Sb5LAqIJFKAjOIR6dlcqZl6qFWbwjjaJQkzigFQQUJUgLJNQpQmBKlcRYd3Qk40jQTVkGYlF6UldwqDlbiilJQkG8lKuEtWimFKxlocqm4rklHUQatkmOc+aEJUo1CQVHoA5/aNrJJnTAVIQkJdgZl9KlcyEXHAelWdnwaNHUla5awkKSEnhJIKVOxDgZpUG01jH6TJjSnNcDx4y8q7lx2NZu7koSfia8sg4rW61FP/cTE479tfpFV+HZn8tUsue6VcB/wuhaG5kJUEn/AEmLVt+opjHootNJo5rVDe9Yzv76xhtN/LGOYnJe64d2bN2vV1asSMHTdfXWG6+sG03rTGDb59aQA399Ib3pBt/WmEG36YYQBlO/bSEEjf0phCAMNvlpvSDb5dIDemkPL0gA2+XSBG+Wu9YH5ekDvTWADb9cMYi9lp/lIDYBv9puv1pEr7+8QZQMpaUYoWVXeaVVW2oPERmGar0AnAb56wbx9esN9dYeb+cAG3z6wbfoYeb+ekN9dIANv06QbfoN8ofb2h9umkAG3y6Qbw9OkPTyh5ekAG3y16wKd+uGMN9NYff3gAB9ffDGDb5+UPv7w311gDSbJSoFKgFBWIIBCuoIhKkpSAlIASKAAABuTAUEb+b+cPP10gDlPsyVhlpSoPQKSDXoR5xvKlhIAAAAoAAABoABhG2/aA9vaADb5aDSK7tLssTWN5SFpcBSWLJLEpKSGUCQDoYsfL00h5ekYavuCH2fYBJCgFLUpRvKUo1dgkMAkAUSAwES236jWMn5ekDvTWMgNv16xXW7soTVKUVEOlIDCouqCirH4qMKBtYsfv7w37wBQH8PlQPEkPQMj4k3Ujjq4YpcAENXF47fwF3easveGDOCFhtP6ni3yud9dYeb+cAQOzezzKKyVXr5f4WwfGp540wie2/TpDfXSG/aAMp39MIQTv6QgDZOXT6QTlGYQBhOXX6w+p9YzCAMHDxiL2jjK/6qP2MIQBK59R6QOfSEIALz6fWMnPp9YQgAnLpGE5dPpGYQBgZQ5dT6xmEAYHqfWHPr6whAA+o9IHPw9IzCAMKwPSCs+n1jMIAHHw+sB6QhABGXT6RhGUIQA5dT6wV6n1hCAMn19Yxz6j0jMIAwc/D0grPpGYQBhWfT6xn6fWEIAyjLpG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data:image/jpeg;base64,/9j/4AAQSkZJRgABAQAAAQABAAD/2wCEAAkGBxQSEhUUEhQUFRUXGBkaFhcYGBwcGBwXGBgfFxgcGBgYHCggHh4lHBgaITEhJSkrLi4uHB8zODMsNygtLisBCgoKDg0OGxAQGy4mICYsLCw0NDQ0LCwsLCwsLCwsLCwsLCwvLCwsLCwsLCwsLCwsLCwsLCwsLCwsLCwsLCwsLP/AABEIAMEBBgMBIgACEQEDEQH/xAAbAAEAAgMBAQAAAAAAAAAAAAAABAUBAgMGB//EAEAQAAECAwYDBgQEBQIGAwAAAAECEQADIQQSMUFh8CJRcQUTgaHB4TKR0fEGFEKxFSMzUmJykhZTc4KywiRDov/EABoBAQACAwEAAAAAAAAAAAAAAAACAwEEBQb/xAAtEQACAgEDAgQFBAMAAAAAAAAAAQIRAwQSIQUxEyJBUTJhcZGhFEKB8CMz0f/aAAwDAQACEQMRAD8A+ulE0/qQkYEpSSoaJvU8SDGR2egf3vme8W7+CqxKffLTGHk3lpjAEQWZSTwzDd5LBWQdFXgWPIvGi0zUF3EwVdIARd5KSSS+bgnOjMXnHennA701xgCElM7F5RzusqnRbl/9vhGUzJoPEhKgQ7ILEHUrIfqG6ZxM374w374wBBT2rLZ6v+pLEqS1CV3QboHPA4ikO/VMJ7pSQkBispKrysSEhwGAz10MTQPOpbM0rjpGX8X8+lYAgWIlK1oKlLdlAqNVOLqhyACg7CgvDKJ++ukcbRZwsguQQ7EFjXEY6Ch5COf5df6ZyuXElJHSl0+cASt+3vHK0zghClkHhBLDGn6R1+kcJVqKTdmsKslY+A/4n+1WhPQnASJ0oKF04Uz5EFjWuEAQx2vLA43QReoxLXCQpikEH4T4RlXbEkO6rt3FwoXeEqzFaA0jc9mSrxVdqXBqW4nvOHZzeVXWML7KklV4ocu9SaFiHa82cAdrPakLKgkvdxoaOSHBIY1ScORjsRv1jhIsiEFRSlir4jnQkgmtfiOxEPtftBSSJcpu8ULxJqEJqL5AOJNEjNicjGG0lbB3szpmrQCSkgTK5KWoux5G6S2XQhpvn666R5eWiZJX3ktRmKUwmCYssvkXAZJTldDMSGwaRK7WmS1PPYy1UJSkgS1DAlySUnAmjFqAGlUNRjn2Ziz0Hm/n9IefrpFKrt9z/LlLmSxisEJvaoCyHT/k4ByeJNl7YlzFhH8wLU7BctSQWDsFEXSWrQ5GLFJN0mZLHftAb+kH36YwB36YxIDfTSHl6Rh98tMYz5ennADfSB3prDfTzhvprjADfvDfvDfvjDfvjADz9dYefr9Ib69Kw838+lYAb66Q37Q310xhv2xgDKd/SEE7+mMIAwN/Q1xhvp1rAb99Ybr66wA306w37muEN/eB8d89IAfPeeOEPnvPpB97yg+95QA+e+VcIbpn0g+/ppDdPSAG+vSsH39K4w3T01hv7awBqtIIYsQaEGoI5EPjESQru1BBJun+mScMzLUXxAqnRxlWaN75xytMkLTdL5VzBFQXyUCAQdIA6Ps5daxAtfbEuWoo41LGKUJKil68ZBYOKgEvyEQLbaZyZolImg8F4nuwVCoCQut2ovEMAeExiyWW65UbylEqUo4lSsSeVGAGQAGUamp1cMC57+xGUkicO3rOzmaE/wCKnSsdUqY+UVnZUsqT3q3vzOJb4uQ4TpdDJHQ8zE5KBy8zCdhSnSOZqeoLNDbHiyDnfBloNFEu02lMyiTMQSsNQXQFgIIUMXQ5r5Mx5J7UtIa9ZlYh7qrzBy5YY0y+obXWhyd4yX3I7GeiCRyEVtomoRPlmaRLlgrXeNBfCGSl+ZExZ1uRI7KmrXLCpibizil3Y8nziUQ+MYw5np8tz5EZbWRV9ozpz93/ACkVqQ80irFlcKPEKPMJNI5rsCncTp14EFKjMWqo/wACbjEUIbMxPAhFmTqWWUrjwjLyM42LtaYlSJc5N4qXdTMQwHFVN9BU4NGcPkaPF1vp1rFHNsomJZSQz4Fj0Pzro0a9jy7loUgKU3dAm8pRDhYyUS2JFNI6ul1fi8Nc/gsUky/3061hv3NcIHfvD5756RvEhv36Q+e88cI52icEJKi7UwxckAeDmI6O1JRD3wMKZuSAzdSKfWAJm+vTSG6Z9KxG/iEr/mJ+ebhPD4kDrHKV2rLIqoJOYcPgDRif7h8xAE7fXpXGG/bHGIyu0Jeaxg/UO3DzLnLmIkIW4BFQa+Gmv1gDZO/euMIJ376xmANRvyxpjDf3pjEeRagpV0ulWISoMSOYyPgaZxIffPrADf3pA7+hphA7160hvrpvSAK7tOwmaoFkskFnxvFaScqABGOsRh2fPZ1TCVsWZSgAe7YAADC/dLnXpF1v26Q37dIAqbDZJ6VpK1OkBQPEoli5AYjKldM4tt/akN9NN6w8m8ukAN/akN/amP1hvpqIb9+sAN++GMN/emMN+/WONqtKJab0xQSmlTzJYZYvlAHm7RbJcu1TrygAbh42Tx3bqikqZ03Uorg96vKfKmhZvJIKSKEehFCIzbu2gU3ZF8rUQAoyl3ADiolSQmgcgPUtHCwSO7F2uZc1JJUVFyAzuo01pSON1KMEt18v6Fc16kyBEIRwyk1MscoFAbCNoRndL3Fkew2RElFxCbqQSWcmqjeNTXExIhFF2h26ZU8SygtwVBBU8xSkjhxI4cufNgbcWGeaVR7mUm+xexgqaPOn8SsATLmMopA+D9SAvJWQUkNi7thEdfb3eIAVfSp0kmUUc710EqLpZJCl4DNsBsLp+Z8ktjPVxC7OUU2ohV094g925+HuyCpJGBKisqfHhZqPE0F/GK/tJCVmWkAFSpqLvMFKrxL40QldeTjOLOmycc1fwMfc9Lv70gd+9MIevn1gd66dI9GXke3hBQe8+F0vQ1N4EBgKh2pnFchNnmELClJOKalJSbocpSU0dKRiGZ2xi1nyQtJSqoLaVBcMRhXOK5fYUtmSVJ4QkqookAMKqSciQ4bygDkZVm4SZjhIUU8bhLqBVdpg6ceohJsFma6hVCgAgK+JLADEVyPjXGN0dhgOQtQUS95kuDevU4dSOWhjdHYiAq8FLB5uC2BLOnMpflU4PAHBdhsuKlhiMCul0EM1H/Qmj5al7iSgAADAAN0GBwxirR+H5YFbxLMoviGZ6DR2FKnmXtUJYNy2+GMAbjfvTGEEjfrhCAOM2QlYYgF2PIv/AHA4gjSI6LBzXNUTmZig9eSSAAMMImvvnhXGD759KwBAmlcmt4LluHKnvgGjlVXSDVyxAzLROSoEOCCDgRmOvr0jhbZxSmjElSUh8HUbowrR43ssq4hKHe6kJfndDUrQ0gDq/TeUPt7QffpjjB+m8sYAD5emkH8G8oPvloawffLrWAHp5Q37wfw9OtYb98cIAjW+2plJClOXUAlKQ6lKOF0c/JgSWAii7Vtc2Z3Z7q6hMxJIKnmEkFA4Ui7QqBa8TSJdvN60pB/+uWVDMXpirt5v9KCBooxlaAQQagxCT9DTz6rwpqNET8yAMC+qCnwqIz+ewDL6gA/NiVeUcJsq6oitDR+RANedXxrGrRZDpOGcL55MSz0+xNXbABQK8Ukfuw+cLPa7xOTYgiubFg9KGuh1iFGpBcFLXhg+BGYOh8ixinL0LEsb2dzEcybpouQfGMxBl2zBwpuhP7AxsbekYuOZKVAN1UB5tHnZ9Ozpvysu2+xNjRUsGrVjQLLU4jywjC5wSHUQKYUp1Ma6x5E6Q2s37ocodynkI4SbYkmqkjkxBJ+UadqzZiEgyxmxN0rYNThTUuWGjvlFng59yi+BTuibFfZrQhNpKp3CAkJlKIZBVMPHxYJNEJALE8TO8Vcr8QTiQDZV4qSSlyAUkgvw8xjgcicrOz/z5QK0EX0i8g4i8KhWoeNzTQnpZbp1T+ZNLbyz03r5wJ3z0jz/AGLPmGcuWqcZiZaEgpVcvlSvhqkA0SKk4lWkeg310xxjvJpq0Wj7e0Aem8oPv0xxg+/TGMgeXppDybyg++WhrB/D061gBvprDfvB98tTWG/fHCAMjf1hAHfrjhCAMb+2n1hv7REXKmlh3gSM7svi6AqKg3hGTZl/81dP8ZflwQBpayBNlqIccScMFKa6R/tuv/kOcTd/bX6RDn2IrBStailwSAkB2L0IDjDKMFBkqoFqlnEcSik5FLuWOBAwoczAE7ft1hv26xxkWhKw6CFc2y68lR1be84Ab++v1huuXWDb+usN19YAb6ddIb3pAjTesVE7twALVLlTJiEXnWCgJJR8TXlgkAuMMQYAirmGdOE0C6hAWgHOZVlFv0oCkUGJqaChkRCsV6UmXKmBnS0uYPhWwvF80rZyQXByJyzaLSXKU0yKuRdiE664DWrYUJTdI5GpjOeXlHPtCaEqJUQKIckhnJIA61TTUc44y1hQdJBDkOK1SSFCmYIIPSOdosyVpuKHC4LdFBVTqRXnFX/BZfeXO7XcYKvXgE3gokJDcTh3ByyqS/VxxlCNE0o13LpoNFN/w3KvpVeXwgAJ4QlgXYskOHKqYC8QGjpI7AlIUFJ7xwq9VZId3wU/11iy5ewqHuWkZhEa32gISxN0rNxBYnjUCE4Clc4y0q5IIkIDfCSGyDMOgIp0DQNWqS1RUY86Z1im/LWsXQmYgBs3U3CakrSVK4ta0a6AQrdci13aTZd+tbobShST5nLkQrWWLHe7ZybG6VVuLhAvLAJoOLxqB8mPiRyiwRakqcJKXGOjUqztFf2fZ1LUAo4I42zcgU5AlKjTkecX6uzpZZ0pIAATQUYNTlHnep7Hm8zZt4sSlBFNMSkTAoKVfukXEksXIrdataXso7zJU4gi6lL6lw+ZATXmwVo+cWdnsCUfDTnmT1JqfGO4Rr4Rz98I9lf1Lo4kjzPaUlctPe3QFyuMEHJPxgOHCSlwRrpHqULCgCkhQIoQaEZMXjmuSDXPnFX/AA8oKlSFGWbxvJZ5anqSUFmNfiQQesb+m1ka2y4JOHsXQO/THGG/Y6xW9n25ZWZU1KQoJvJUn4VJcBVDVKgSKVoQQcQLIb99Y6SaatFY3X1huuXWA2/rrBtn1jIG+nXSG96Qbf10g295QBkb2+EIJ37aQgDAGm+QphBtPl6UwgN6ab0hvpABt/SkCNj0pjGDvSMnemu9YAhWwXZktYFSq4QBVSVeFSkgK0AVziYOm+eGMVn4iS0sKSpSFJXLZSWvBKpiUKYqBFUmoI5REVZlVedaH/6jf+CRGG6KsmaGP4i+8N60xjhPtktCkIWtIVMLISosVeBijlWWYk3vzE0rPxEsUHl/LUClLf4tq8bixJZV95hW19S6qU1RgzAHABgMoxuRTLW4kuGcUS1zUlap05KlFQFxd0AXiGCQGNBipzrHWUqUQqSgpZKQlSEmqUqSwGlMI7SZQQkJTQDCpPma4xVzeyETlrMxCkEFkrCw5DAhQDEBjRiDhGPc0nnWST3N16E2TZuJKjNmTLiSlAVcISC1RdQC7Bqk0Jjla0svRQcdQwV/6nxMOyex5dncS79QlLKU7JS90AMAGvN4CFrnhTBNQkk3uZYpZOlXfQY1a7TuW/gKcpzfNr7HKEBGY7AMQjSc903cWLdWp5x5nsWTaBaVlbd2SLrJIWB+rvFFIvU1NWIpEJTp0ZSs9TGI88LDbUFBRPC+FQImAXUlRSQVXazLpvt8NABi6jvJ/PXuMy7tfgu3nvTLr3qEXe7c44tnEPFfsyzwvZovozEPsnvu7H5i6Zv6rnw6XffN8miWpTY7y9os3KrZBx5ondlHiOZvD5M1f/15xfRSdm2cpVeXQqAADZAln1r0i7jxfUJRlmbidrGmoJMiqtjEAtXAPWgc0z8Ir0fiaQVFN8AgqBvOlihdxQqPHVPFhWJyuz0lSVEAqS7FqhwxY5PEeb2DJU15IoVsQ4P8wutyC5vYHQkYRRj8L99k38gO3ZLP3svTiqaE0GJwOHKNR+IJBISJsolTAALFSagN4+mMbHsKU6TdDpCQDV2QCEh3wF40jnK/DclJBSkgpLp4lM7g4XmNQCRzrE/8HzMHBVtCbTeUiaEplXXEuYoErUlTJKUlyAjzETE9tBnVJnpSGcqQCBqoS1KI+VM2id3RYhz1FI5T6EOTnR6FvvGxj1u1KKRhwtkizzUrSFIKVpOCgQQdXEdG3z60jz3Yk4S1zEzTcXMmOlLBMpQwSUHNZSAVA1d6NWPQN4+vWOtF2rKmqMts+tMINv0wwhvroYb9oyDKRv0FMIQTv6QgDD75aQ8m8tIA75aY4w8vTrWAB+XpDfTWG+nWsN+5rhAFf2+gqs04Jx7tRHVIvA/MCIU2YorSUhJQpyoklwGdN0ZvF3MQFAg4EFxocTjhHnuy1EykhXxI4F/6pfAr5s40IjDdI0NcvKpfMr5lptCLoCTMUoLUUlIDMoBKQpLBIYvxOSzUjH8RtF8JTIvBsVBSAVX8XqEgyzeYuQXGUXkIhZpfqI+sEQOy7RNWD3qO7LJYMcS7ipLtQuP7myMT4RznkhJYsWoetM4x3Kv9k0kqs5W2ajhQtRSZhupZ3Ja8RTQZ0OEUE3tySgm+pQZF9zLUOFyk5MWKWcULpY1YejuKSWSqhwvAkjxBHnh0pEa32BJAKuNiGBAAq6WZIY0WoVf4jG3jU8dNHVxaOUItS7FQO2pJwUTR6IUaXgh8P7jd6vyjKu2JIIF4kqUUhkqLqAcjDk3zHOJM2yoUCClJBZw39rEf+KfkI1mWKWoupCFFyXKQS5IJLnmw+Q5R0fOa9w9hYraicm9LVeSCzsRUdREiMBIGAA8IyqJK65IOvQzdMdbNZis/EEgFqglyzn9QwceLxpZbgLLSDePxMCbxYAE8iWAOWGDNeyUBCGAAFWADY1ji6/qGTH5EqZ0NPp4Nbu5UzOz1PwkLB5OD8i4PzEdrHYUg3phF7IcsvEkZ+AzJr5djmTDM7ifcUFKSTcPxMWUpyyikqGDAgMcgOkzsS1hKrtsVeINSnA1YhqYEBgNcWjn5NXPJDY8i/JsxxQjK0j0C1MRSkdVGPNLsFpAP/wAxYJIum4lgASSCDjiKk5dItLMlQlpCl31BKQpfMgB1MMHNfGNCWJKvMn9y0midpG6ZmVH5R5mVICg6hxH4lfqvZsoVDENTBqRKRaZjNwuP1tU8uAMHyd2zbIQcYW1dUWeE6TLj8xVgknmfvHVUwDGKMWmYP1XuYUw+RSA3y+UbL7UPClCFFa1BKAo8IpeN5SXDBIUfBs4lHDv+Bp/35kZRce6Lm/RxWNMfiAFaRV2i1TZQCpyUCW4vKRMPCDQKIUgcLsCXo75RrO7Vs7AGcij/AK0k+RJ8MYnLSZIuqIpr3JHa60BkrTfvm6Jd28VFiaJNCwDucGjp+H5BRJYoKHVMKUHJJWopFCwZLUEc+ybKpRM+aCFqDIQcUS8Wx+JRAKvAfpc2o+fr0rSOtp8PhxplUpWZ8/XSG/aB3roKwffpjjGwRMjemmMIJO/THGMwBruvrrGEqGR8/wB4zuvrrFIeyZgu92UpNwJUxUl1AK4lFKasSCxxaALonZ9YPv66RUfkrQC6Zgq7hSlEOSXo2ADAM315zrDailgtILAP3i3cA1JuYO2ResAXj73lFHb5XdTwQxTPPEnMLRLe+k8iEAEc2POLze6YRTfiVYQJcwHjSu6lGawui0pDY3XUDldqWeBDJHdFozFfa505JWUIvlhcTS4cHKlOFBQN6mDAc3FgTlHGdMYsKnlkNVHL99Igou6OLhjPfSjZVTLfa/02ZBr/AMwDn+zCufIPSTYrRMmUmoTLIUHSF3iwSlQflxElswnWJiJzfE4OiSoHoUj9wI5SrM6zMCAk5lmUshJSCvoCQBr4CyEbdHQ0+KXiK4JE3vBzEQ7en4eT+bEj9iet2JITzDvFdaZhKiH4QaDo4c+g8c2G7XNI6GonWN7jSEIRuo4ghHC02kJKQxJU+DCgZySSBRxT6GIH8Tlld7vSEJQp5dw5K+NyHYMRyLxFzSJKLZaqLAtyyxj0FnmJmBxUO435R5qRaUzASkuAopP+pJYivI0i37JVdBOV4v8A7Un1jidZxKUFkRv6KTtw/ktynQRE7RWsJV3YClNwglgS+DiN7XbEoS9XOAHxE6DesVi7XMUP0pfP4iBo7B/mOsedjCvNJ0joRi2+EVdu7MP8xJmv3pUpUtKB8KqgLVeDpxTU4Esxw4CxWky7gnFAN9JJr/LIIlslzxDhoCEgPjnbolt41JzJzJOZ1jZotlr5LiKL46ZfuKSzSPy1wLtAuJF0JIug0ZLVYNkAOdDiLK0W1CE3lKAFBq5LAMKu5Zo4GwGaB+YCFFKyUXbwAALoJB/WBn1aNP4FJdRul1F1G8anM+NX6nwplPHk5yN38ki1KUeIosQoHMRwmTQibLmTP6aHLj9KykpCl80BKlAtg7mgcR+z+xpUlRWhLKIbE4U5nSLAiI4sscORShyvt/0Tg5wpnoaEZEHxDH/1jKA2FOn79Ipfw0pu9lisuWpNw5JKk3lS+gx5ALAGEXY37Uwj0sJbopo5bVOgNt6aQ3T0hunpTCG6f+tIkYG/trDe9Yb+1MYb+1MYAynfvrCA370xhAGN+5pjDfXrSG+uu9YefrrADfXrSB39DTCHr5xwtlqTLQpazwpBJYOS2QA+Q5wB3fbeWGEUvb0xBXJQSkrEy8Us5CO7WklmolyKmkcFy1TiVz8P0ygeFI/yI+NWuAwGZV1s1mQkcCQkEuQAA55lsfGLY4m+WTjBs5zbMcZbIJDKYCo5sGF4ZHq9MOsqSwYBtTU1x6nU1juFZRs8XqKTs2Y4o90c0S+dYyhDRvCJE1FI5zHyiKqxknE+BTyA/Uk8v3idEedbEJUlKlAFT3Qc2YHzIHiOcYdEJ44y+IrpsspLE0OBp8iwAfOmIflGkWNouEEEjWtaF/Av5xFmWenCpyMjdDjqkBvH3icczj3OZn0j3XEjrQDiAWLhwDUYEPnrHNdlQXBQkghiCkEM74GmMdETAReenux8wRGO9T/cn5iL90PdGjtkESwkMkADkAB+0SLLaVIF1KUqe8xJIZ8SqhvYgPQmnJ45qDY060/eNrLV1DCgB8yR8wP+2Ob1WeOGBv1NzQxlLJR2CKuo3lHEt5AZDQeZrG0ZhHjJScnbPRRioqkIw8YmBwQKEgsYp5XZ9oRRM8NczS/8znxlRu/91DzwiUIKS5kkYlJr0Lp4wBFN+WtgSR30squllXWZdG4bppRWeeFIs7PaAu9wqTdUU8QZ2zTzGsZnjUObT+gjK/SiuPbqUoQuYlr4SoXTeov4XoC5IIYAs2NRGP8AiKUylATCE48LYAqU14jAJLiLOZJDcISFAG6SHYtTwoPlGtnkMkXwgrugLKUsCWYsMWxprFqngrmP5I1O+47CtqVzkLlKcTUELBB/SlK0uDgRfborMMY9QN/TDCPKrT3ZQuWh+7U91DAlKgQsAEgF3FNBnHprLaEzEJWggpUAUnQsQI7ejyRniVehz88WpuzphvDpSM7pl0pEW2hzLDkArYsSC11RZxXECNRZFJ+CYpIzCmW3Qq4vMjSNspJE+cEB1U6CrmgCQ1STRoj/AJtWcqaNGQfHhUaxtLsjEKWpS1JdibrJfEgJADnWuPMxJYevvAEJdtUhjNQQk4XeMg8lBKaFuTihrg6JwA3+8IAA754Vxg/j664w37iuEN9elYAPvn5xT/iFRHdlTd2FutWTpBMu9ySFVfnd1i4O9elYHeugrjAHnLbbu6lX08fwgNV7y0oDFIL/ABZPFePxBLLE3q5hBUGBKVKcVuBQZyBFx2v2RLurWhKEEAqULoMqYBUpmozNPixB51BrezbDxLKpcm4pYXLup4g6cVkhisF2Iy+UbMJuRcpSk6O1l7RC1XAFg3QtyABdUSkYKx4T8omInpBuXwVYs9WpljmPnGirBLuKTdCUlKkm7ThU7gEYfEfnFf8AwaUzOtIuoTi/Cj4RxAxbzRN3D6lpZ7YhabyFBSXIcYOCxY59Y7hUeaP4ZklSi8xiE0dsCf1AOzEBsKOXJeLPsVEpCVJlTAsA14wsgsBUglqJwPhSkQTfqZjl5pllEDtDs9K8QSWKcciUk0z+EfKJhmDrEe297/L7q4kXx3l9Kv6bFwhsFOzE0xiXD7kpSi1TZWK/CtnUBeSp6YqP6QEg448IiPbewpKFpARNPerDlDkAoImArKnIS6E+LR1/4jCSkTUkX0JWi7eXwqJHEyQyg2Ad8iY7WHthE1SQlwSLwdLU6EuOhrmKViKUGypKD7G8uSbxvF7pDfIKBVqAQKUo+YaSqoY1GYNQRq8az8QoVvFiAPkdGz0bkBGwjy/U/Ejn5f0NnTKO2kjRMlIwSkdAI3jMI50pyl3ZspJdjBisV23LSsoVeF0qBUU8PC2Y58X+xTs0WhjkqQk4pSc6gbxrEsbgvjViSfoQj21JDutmJBF1TgpxJDOwrXCh5RMstoTMSFoUFJIcEGItn7PFe8lyS0wqRdQ1BVN6nxO5ibLlBIZICRyAAHyESyPFXkTswt3qbwhCKSRynzgkOXxAAAckk3QAMySQPGNJ81aE31yZqUVqAlZpzTLUojrhzaJHZdm72aZihwSiUoH90wjiUP8ASDdGpXpHod/auMdzTaCDgnkXJoZdRLd5exQSey56kgqmSkEgEp7tRYn9N4TQ5GDsIkdm2KdICgDLmAqJADy7hVVQDlTgqJVjRz0i3G/pjjDftjjHQhihj+FUa0pOXciy7OokKmKcpqlIohJZubqLE1PyESn8PTzhvp1rDdcutYsIh/Ly1xhv3xhvp1rhDfvjhAGQd+uMIJO9nCEAY39tINsemkAN/SmEG03pSAB23pA79tYNv6UgRpvSmMAV34jb8vMBpeAQOqyEgDWsc0EfMn946dvyFGSVIS65ZTMSOZQXIdqFSbyfGIC5E5BSW70KSf6SWY0KfiW10gqqSMBzpZjmo9yeOai7Hac0hNCxJSkGmK1BAoafqzeJMzsID+nNnIJxUVX3PNSVuAf9LZZUjHZ1gUpYmTk3bv8ATQWJBzWopcXqkAAlg+ZLXDbOfWkMkrfBiUrdlZL7DlfqC5jZTZi5gcZlK1FPi0drT2VLWzpKSmgUhSkKAORKCDd0wia2/rSDab1phFZErk9hyf1JVM/6i1zPkJiiG1jE3sOU3ADLUMFIJcHoSQU6EERZNv0wwg2m9KYQBST+zJyapWJnNCgEDqhSASNXBfSI65cxBaZLVoZQUtOoLJcEdGIj0bab0pAjTelIkpyXZmU2jy9ptDXRcmCtL8tSQWSSReUAApgW5sBHYGLu3WNM1JSsFqHhJBBGBSRV4rZfYSgGM+Yw5IlgsOZKDXo0aGt0r1DUk+S/Dn2XZHhFbYVz5iu7QEqVLSROCkkG+lQARfBCUqUkkgscAWAUIs5XYKpib01SkLxlpSqko8yRRa+bulqYOTzo9MyN8vg2Hq41wYg8cbRKmyQkzBLUgqSkrSVJIKiEpJQoGhUQPio7xvYbCuekr7y4hSiEhKeO6k3Sb5LAqIJFKAjOIR6dlcqZl6qFWbwjjaJQkzigFQQUJUgLJNQpQmBKlcRYd3Qk40jQTVkGYlF6UldwqDlbiilJQkG8lKuEtWimFKxlocqm4rklHUQatkmOc+aEJUo1CQVHoA5/aNrJJnTAVIQkJdgZl9KlcyEXHAelWdnwaNHUla5awkKSEnhJIKVOxDgZpUG01jH6TJjSnNcDx4y8q7lx2NZu7koSfia8sg4rW61FP/cTE479tfpFV+HZn8tUsue6VcB/wuhaG5kJUEn/AEmLVt+opjHootNJo5rVDe9Yzv76xhtN/LGOYnJe64d2bN2vV1asSMHTdfXWG6+sG03rTGDb59aQA399Ib3pBt/WmEG36YYQBlO/bSEEjf0phCAMNvlpvSDb5dIDemkPL0gA2+XSBG+Wu9YH5ekDvTWADb9cMYi9lp/lIDYBv9puv1pEr7+8QZQMpaUYoWVXeaVVW2oPERmGar0AnAb56wbx9esN9dYeb+cAG3z6wbfoYeb+ekN9dIANv06QbfoN8ofb2h9umkAG3y6Qbw9OkPTyh5ekAG3y16wKd+uGMN9NYff3gAB9ffDGDb5+UPv7w311gDSbJSoFKgFBWIIBCuoIhKkpSAlIASKAAABuTAUEb+b+cPP10gDlPsyVhlpSoPQKSDXoR5xvKlhIAAAAoAAABoABhG2/aA9vaADb5aDSK7tLssTWN5SFpcBSWLJLEpKSGUCQDoYsfL00h5ekYavuCH2fYBJCgFLUpRvKUo1dgkMAkAUSAwES236jWMn5ekDvTWMgNv16xXW7soTVKUVEOlIDCouqCirH4qMKBtYsfv7w37wBQH8PlQPEkPQMj4k3Ujjq4YpcAENXF47fwF3easveGDOCFhtP6ni3yud9dYeb+cAQOzezzKKyVXr5f4WwfGp540wie2/TpDfXSG/aAMp39MIQTv6QgDZOXT6QTlGYQBhOXX6w+p9YzCAMHDxiL2jjK/6qP2MIQBK59R6QOfSEIALz6fWMnPp9YQgAnLpGE5dPpGYQBgZQ5dT6xmEAYHqfWHPr6whAA+o9IHPw9IzCAMKwPSCs+n1jMIAHHw+sB6QhABGXT6RhGUIQA5dT6wV6n1hCAMn19Yxz6j0jMIAwc/D0grPpGYQBhWfT6xn6fWEIAyjLpGIQ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0" name="Picture 8" descr="http://www.turist.by/images/belarus/maps/belarus_map_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785794"/>
            <a:ext cx="4727897" cy="5474407"/>
          </a:xfrm>
          <a:prstGeom prst="plaque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an-tat.ru/i/upl/news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949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86238" cy="1142984"/>
          </a:xfrm>
          <a:prstGeom prst="horizontalScroll">
            <a:avLst>
              <a:gd name="adj" fmla="val 2500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0110" y="4600572"/>
            <a:ext cx="8043890" cy="2257428"/>
          </a:xfrm>
          <a:prstGeom prst="flowChartPunchedCar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t"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Численность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населения достигла исторического максимума (10 миллионов 243,5 тысячи человек) в 1994 году и с этого времени непрерывно снижается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www.belarus.by/dadvimages/000410_290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2" y="0"/>
            <a:ext cx="913831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387975"/>
            <a:ext cx="7772400" cy="1470025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Экономика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400800" cy="1752600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Экономика в Белоруссии строится на принципах социально-ориентированной, рыночной модели</a:t>
            </a:r>
          </a:p>
        </p:txBody>
      </p:sp>
      <p:pic>
        <p:nvPicPr>
          <p:cNvPr id="20482" name="Picture 2" descr="http://www.zhodinovel.com/uploads/posts/2009-11/1258374561_belaz.jpg"/>
          <p:cNvPicPr>
            <a:picLocks noChangeAspect="1" noChangeArrowheads="1"/>
          </p:cNvPicPr>
          <p:nvPr/>
        </p:nvPicPr>
        <p:blipFill>
          <a:blip r:embed="rId3" cstate="print"/>
          <a:srcRect t="16622"/>
          <a:stretch>
            <a:fillRect/>
          </a:stretch>
        </p:blipFill>
        <p:spPr bwMode="auto">
          <a:xfrm>
            <a:off x="4500562" y="2000240"/>
            <a:ext cx="4176149" cy="3143272"/>
          </a:xfrm>
          <a:prstGeom prst="rect">
            <a:avLst/>
          </a:prstGeom>
          <a:noFill/>
        </p:spPr>
      </p:pic>
      <p:pic>
        <p:nvPicPr>
          <p:cNvPr id="20484" name="Picture 4" descr="http://static.newsland.com/news_galleries/1185/1185136_9.jpg"/>
          <p:cNvPicPr>
            <a:picLocks noChangeAspect="1" noChangeArrowheads="1"/>
          </p:cNvPicPr>
          <p:nvPr/>
        </p:nvPicPr>
        <p:blipFill>
          <a:blip r:embed="rId4" cstate="print"/>
          <a:srcRect r="30001"/>
          <a:stretch>
            <a:fillRect/>
          </a:stretch>
        </p:blipFill>
        <p:spPr bwMode="auto">
          <a:xfrm>
            <a:off x="571472" y="2000240"/>
            <a:ext cx="3500400" cy="320992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belarus-travel.by/wp-content/uploads/2013/06/a784625b8536889df27b737b27966b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Транспортная система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172076"/>
            <a:ext cx="8115328" cy="1685924"/>
          </a:xfrm>
          <a:prstGeom prst="flowChartPredefinedProcess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Железные дороги и автомобильный транспорт — главные виды транспортного сообщения в стране</a:t>
            </a:r>
          </a:p>
        </p:txBody>
      </p:sp>
      <p:pic>
        <p:nvPicPr>
          <p:cNvPr id="21508" name="Picture 4" descr="http://www.ej.by/files/115/137/transpor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8501090" cy="35308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97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География</vt:lpstr>
      <vt:lpstr>Климат</vt:lpstr>
      <vt:lpstr>Водные ресурсы</vt:lpstr>
      <vt:lpstr>Флора и Фауна</vt:lpstr>
      <vt:lpstr>Административное деление</vt:lpstr>
      <vt:lpstr>Население</vt:lpstr>
      <vt:lpstr>Экономика</vt:lpstr>
      <vt:lpstr>Транспортная система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2014-01-10T15:36:47Z</dcterms:created>
  <dcterms:modified xsi:type="dcterms:W3CDTF">2014-01-10T16:32:16Z</dcterms:modified>
</cp:coreProperties>
</file>