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2014-03-03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evseoboi.com.ua/uploads/posts/2011-02/1297790911_33626-1920x1080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87216" y="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Екотуристичні </a:t>
            </a:r>
            <a:endParaRPr lang="en-US" sz="7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єкти світу</a:t>
            </a:r>
            <a:endParaRPr lang="ru-RU" sz="7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445224"/>
            <a:ext cx="3563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Виконав:</a:t>
            </a:r>
          </a:p>
          <a:p>
            <a:r>
              <a:rPr lang="uk-UA" sz="2800" b="1" i="1" dirty="0" smtClean="0">
                <a:solidFill>
                  <a:schemeClr val="bg1"/>
                </a:solidFill>
              </a:rPr>
              <a:t>ст. групи ГТБ – 52</a:t>
            </a:r>
          </a:p>
          <a:p>
            <a:r>
              <a:rPr lang="uk-UA" sz="2800" b="1" i="1" dirty="0" smtClean="0">
                <a:solidFill>
                  <a:schemeClr val="bg1"/>
                </a:solidFill>
              </a:rPr>
              <a:t>Сеньків Мар</a:t>
            </a:r>
            <a:r>
              <a:rPr lang="en-US" sz="2800" b="1" i="1" dirty="0" smtClean="0">
                <a:solidFill>
                  <a:schemeClr val="bg1"/>
                </a:solidFill>
              </a:rPr>
              <a:t>’</a:t>
            </a:r>
            <a:r>
              <a:rPr lang="uk-UA" sz="2800" b="1" i="1" dirty="0" smtClean="0">
                <a:solidFill>
                  <a:schemeClr val="bg1"/>
                </a:solidFill>
              </a:rPr>
              <a:t>ян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ostarbeiter.vn.ua/img/2011/03/zamok-nedz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два замки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Недзіца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Чорштин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навпроти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одного по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обидва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боки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Дунаєць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ostarbeiter.vn.ua/img/2011/11/pieninski-park-narodowy-sos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Реліктова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сосна 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Sokolicy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Пенінський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парк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8367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момент 70%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покриті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констатовано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6500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припускається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13000 – 15000,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половиною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польської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фауни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8529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парку 34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маршрути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панорамні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вершинах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Sokolice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Trzy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Korony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Головна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туристична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пам’ятка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парку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спуск на плотах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Дунаєць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спуску 2-3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спуску – 18км.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valletiberina.it/MenuHomePage/ParchiNaturali/MonteSoratte/immagini/montesorat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572000" cy="5805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0"/>
            <a:ext cx="8244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парк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Чиленто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Валло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Діано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(Лавандовий рай в Італії)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2474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парк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Чиленто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Валло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Діано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другим за величиною парком 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півдня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Кампанія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яка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простягнулася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узбережжя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Тірренського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моря до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схилів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Апеннін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кордоні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Базіліката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Терріторія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зоною,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охороняється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яка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1810 км2. 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Alburni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Альбурні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Cervati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Черваті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1899 м ),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найвищою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вершиною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Кампанії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прибережні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відроги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Гора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Стелла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(Стела )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гору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Булгер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Булгер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) 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http://eco-turizm.net/wp-content/uploads/2013/12/Parco-Nazionale-del-Cilento-e-Vallo-di-Di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важкодоступних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долинами ,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заселені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людьми ,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право парку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пишатися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унікальністю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екосистем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незайманих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пам'яток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Тут 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первозданній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красі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, практично ,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не ступала нога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розташовуватися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буквально в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сотнях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0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3019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Черваті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, 1899 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6612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Район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звучить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як «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кольорові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гори»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Лавандовий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рай». Свою другу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гарним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полям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лаванди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позакривали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вільну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ділянку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береговими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скелями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лісовими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областями.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4" name="Picture 6" descr="http://photo.qip.ru/photo/karliner/96610234/xlarge/125814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477125" cy="56102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eco-turizm.net/wp-content/uploads/2013/12/natspark-CHilento-i-Vallo-di-Diano-Ital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364088" cy="4023066"/>
          </a:xfrm>
          <a:prstGeom prst="rect">
            <a:avLst/>
          </a:prstGeom>
          <a:noFill/>
        </p:spPr>
      </p:pic>
      <p:pic>
        <p:nvPicPr>
          <p:cNvPr id="40964" name="Picture 4" descr="http://eco-turizm.net/wp-content/uploads/2013/07/Natsionalnyiy-park-Gran-Sasso-i-Monti-Delya-Ital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20486"/>
            <a:ext cx="6372200" cy="42375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869160"/>
            <a:ext cx="25922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 Гора </a:t>
            </a:r>
            <a:r>
              <a:rPr lang="ru-RU" sz="2800" b="1" i="1" dirty="0" err="1" smtClean="0"/>
              <a:t>Стелла</a:t>
            </a:r>
            <a:r>
              <a:rPr lang="ru-RU" sz="2800" b="1" i="1" dirty="0" smtClean="0"/>
              <a:t> </a:t>
            </a:r>
          </a:p>
          <a:p>
            <a:r>
              <a:rPr lang="ru-RU" sz="2800" b="1" i="1" dirty="0" smtClean="0"/>
              <a:t> </a:t>
            </a:r>
            <a:r>
              <a:rPr lang="ru-RU" sz="2800" b="1" i="1" dirty="0" err="1" smtClean="0"/>
              <a:t>і</a:t>
            </a:r>
            <a:r>
              <a:rPr lang="ru-RU" sz="2800" b="1" i="1" dirty="0" smtClean="0"/>
              <a:t> гору </a:t>
            </a:r>
            <a:r>
              <a:rPr lang="ru-RU" sz="2800" b="1" i="1" dirty="0" err="1" smtClean="0"/>
              <a:t>Булгер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eco-turizm.net/wp-content/uploads/2013/07/Natsionalnyiy-park-Gran-Sasso-i-Monti-De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ПозКарта Болга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229100" cy="2667000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827584" y="2492896"/>
            <a:ext cx="288032" cy="288032"/>
          </a:xfrm>
          <a:prstGeom prst="star5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22768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Національний парк </a:t>
            </a:r>
            <a:r>
              <a:rPr lang="uk-UA" b="1" i="1" err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Ріла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967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Національний парк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“Ріла”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в Болгарії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://bulgariatravel.org/data/media/053_003_Nacionalen_park_Rila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65975"/>
            <a:ext cx="5364088" cy="3592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39952" y="836712"/>
            <a:ext cx="5004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       </a:t>
            </a:r>
            <a:r>
              <a:rPr lang="vi-VN" sz="2000" b="1" i="1" dirty="0" smtClean="0"/>
              <a:t>Ріла</a:t>
            </a:r>
            <a:r>
              <a:rPr lang="uk-UA" sz="2000" i="1" dirty="0" smtClean="0"/>
              <a:t> - </a:t>
            </a:r>
            <a:r>
              <a:rPr lang="vi-VN" sz="2000" i="1" dirty="0" smtClean="0"/>
              <a:t>гірський масив на південному заході Болгарії, найвищий на Балканському п</a:t>
            </a:r>
            <a:r>
              <a:rPr lang="uk-UA" sz="2000" i="1" dirty="0" smtClean="0"/>
              <a:t>-</a:t>
            </a:r>
            <a:r>
              <a:rPr lang="vi-VN" sz="2000" i="1" dirty="0" smtClean="0"/>
              <a:t>ві. Висота до 2925 м (гора</a:t>
            </a:r>
            <a:r>
              <a:rPr lang="uk-UA" sz="2000" i="1" dirty="0" smtClean="0"/>
              <a:t> </a:t>
            </a:r>
            <a:r>
              <a:rPr lang="vi-VN" sz="2000" i="1" dirty="0" smtClean="0"/>
              <a:t>Мусала).</a:t>
            </a:r>
            <a:r>
              <a:rPr lang="uk-UA" sz="2000" i="1" dirty="0" smtClean="0"/>
              <a:t> </a:t>
            </a:r>
            <a:r>
              <a:rPr lang="vi-VN" sz="2000" i="1" dirty="0" smtClean="0"/>
              <a:t>Більша частина гір зайнято під Національний Парк Ріла.</a:t>
            </a:r>
          </a:p>
          <a:p>
            <a:r>
              <a:rPr lang="uk-UA" sz="2000" i="1" dirty="0" smtClean="0"/>
              <a:t>       </a:t>
            </a:r>
            <a:r>
              <a:rPr lang="vi-VN" sz="2000" i="1" dirty="0" smtClean="0"/>
              <a:t>Ім'я Ріла є нібито фракійського походження і має на увазі «гора з доброю водою», унаслідок великої кількості льодовикових озер (близько 200)</a:t>
            </a:r>
            <a:endParaRPr lang="vi-VN" sz="20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861048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парку становить -  2 400 км².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альпійський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2 000 мм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опадів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Мусалі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80 %,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Файл:Selo Kostenets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4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93296"/>
            <a:ext cx="5200078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sz="3200" b="1" i="1" dirty="0" err="1" smtClean="0"/>
              <a:t>Ріла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вигляд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з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Костениці</a:t>
            </a:r>
            <a:endParaRPr lang="ru-RU" sz="3200" b="1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hotelela.com/sites/default/files/field/image/The_Rila_Lakes_by_Zel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3061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24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	У  НП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Ріла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200 озер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мінеральні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унікальної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утворень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унікальних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екосистем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рідкісними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оголошена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парком.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визнаний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всесвітньо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природною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спадщиною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одною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охоронюваних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Askania-Nowa-Ukraine-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437112"/>
            <a:ext cx="3779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Біосферний заповідник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"Асканія-Нова" </a:t>
            </a:r>
          </a:p>
          <a:p>
            <a:pPr algn="ctr"/>
            <a:r>
              <a:rPr lang="ru-RU" sz="2400" b="1" i="1" dirty="0" smtClean="0"/>
              <a:t>ім. Ф. Е. </a:t>
            </a:r>
            <a:r>
              <a:rPr lang="ru-RU" sz="2400" b="1" i="1" dirty="0" err="1" smtClean="0"/>
              <a:t>Фальц-Фейна</a:t>
            </a:r>
            <a:endParaRPr lang="ru-RU" sz="24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88640"/>
          <a:ext cx="4032448" cy="3869270"/>
        </p:xfrm>
        <a:graphic>
          <a:graphicData uri="http://schemas.openxmlformats.org/drawingml/2006/table">
            <a:tbl>
              <a:tblPr/>
              <a:tblGrid>
                <a:gridCol w="2010807"/>
                <a:gridCol w="2021641"/>
              </a:tblGrid>
              <a:tr h="677333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 err="1"/>
                        <a:t>Розташування</a:t>
                      </a:r>
                      <a:r>
                        <a:rPr lang="ru-RU" sz="2000" b="1" dirty="0"/>
                        <a:t>:</a:t>
                      </a:r>
                      <a:endParaRPr lang="ru-RU" sz="2000" dirty="0"/>
                    </a:p>
                  </a:txBody>
                  <a:tcPr marL="42333" marR="42333" marT="21167" marB="211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Херсонська</a:t>
                      </a:r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обл.,</a:t>
                      </a:r>
                    </a:p>
                    <a:p>
                      <a:pPr fontAlgn="t"/>
                      <a:r>
                        <a:rPr lang="uk-UA" sz="2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Україна.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21167" marB="211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3333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 err="1"/>
                        <a:t>Найближче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місто</a:t>
                      </a:r>
                      <a:r>
                        <a:rPr lang="ru-RU" sz="2000" b="1" dirty="0"/>
                        <a:t>:</a:t>
                      </a:r>
                      <a:endParaRPr lang="ru-RU" sz="2000" dirty="0"/>
                    </a:p>
                  </a:txBody>
                  <a:tcPr marL="42333" marR="42333" marT="21167" marB="211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смт.Асканія</a:t>
                      </a:r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Нова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21167" marB="211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 err="1"/>
                        <a:t>Площа</a:t>
                      </a:r>
                      <a:r>
                        <a:rPr lang="ru-RU" sz="2000" b="1" dirty="0"/>
                        <a:t>:</a:t>
                      </a:r>
                      <a:endParaRPr lang="ru-RU" sz="2000" dirty="0"/>
                    </a:p>
                  </a:txBody>
                  <a:tcPr marL="42333" marR="42333" marT="21167" marB="211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33307,6 </a:t>
                      </a:r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21167" marB="211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fontAlgn="t"/>
                      <a:r>
                        <a:rPr lang="ru-RU" sz="2000" b="1"/>
                        <a:t>Заснований:</a:t>
                      </a:r>
                      <a:endParaRPr lang="ru-RU" sz="2000"/>
                    </a:p>
                  </a:txBody>
                  <a:tcPr marL="42333" marR="42333" marT="21167" marB="211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1898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року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21167" marB="211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31333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 err="1"/>
                        <a:t>Керуюча</a:t>
                      </a:r>
                      <a:r>
                        <a:rPr lang="ru-RU" sz="2000" b="1" dirty="0"/>
                        <a:t/>
                      </a:r>
                      <a:br>
                        <a:rPr lang="ru-RU" sz="2000" b="1" dirty="0"/>
                      </a:br>
                      <a:r>
                        <a:rPr lang="ru-RU" sz="2000" b="1" dirty="0" err="1"/>
                        <a:t>організація</a:t>
                      </a:r>
                      <a:r>
                        <a:rPr lang="ru-RU" sz="2000" b="1" dirty="0"/>
                        <a:t>:</a:t>
                      </a:r>
                      <a:endParaRPr lang="ru-RU" sz="2000" dirty="0"/>
                    </a:p>
                  </a:txBody>
                  <a:tcPr marL="42333" marR="42333" marT="21167" marB="211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Українська</a:t>
                      </a:r>
                      <a:r>
                        <a:rPr lang="ru-RU" sz="24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академія</a:t>
                      </a:r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аграрних</a:t>
                      </a:r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21167" marB="2116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6629" name="Picture 5" descr="http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hotelela.com/sites/default/files/field/image/ELA%20-%20R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1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Національний парк “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Куршская коса»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File:Curonian Lag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105275" cy="5705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62068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        </a:t>
            </a:r>
            <a:r>
              <a:rPr lang="ru-RU" sz="2000" i="1" dirty="0" err="1" smtClean="0"/>
              <a:t>Піщана</a:t>
            </a:r>
            <a:r>
              <a:rPr lang="ru-RU" sz="2000" i="1" dirty="0" smtClean="0"/>
              <a:t> коса , </a:t>
            </a:r>
            <a:r>
              <a:rPr lang="ru-RU" sz="2000" i="1" dirty="0" err="1" smtClean="0"/>
              <a:t>розташована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узбережжі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Балтійського</a:t>
            </a:r>
            <a:r>
              <a:rPr lang="ru-RU" sz="2000" i="1" dirty="0" smtClean="0"/>
              <a:t> моря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Куршського</a:t>
            </a:r>
            <a:r>
              <a:rPr lang="ru-RU" sz="2000" i="1" dirty="0" smtClean="0"/>
              <a:t> затоки. Коса </a:t>
            </a:r>
            <a:r>
              <a:rPr lang="ru-RU" sz="2000" i="1" dirty="0" err="1" smtClean="0"/>
              <a:t>являє</a:t>
            </a:r>
            <a:r>
              <a:rPr lang="ru-RU" sz="2000" i="1" dirty="0" smtClean="0"/>
              <a:t> собою </a:t>
            </a:r>
            <a:r>
              <a:rPr lang="ru-RU" sz="2000" i="1" dirty="0" err="1" smtClean="0"/>
              <a:t>вузьку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довгу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шаблевидну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форми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відокремлює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Курську</a:t>
            </a:r>
            <a:r>
              <a:rPr lang="ru-RU" sz="2000" i="1" dirty="0" smtClean="0"/>
              <a:t> затоку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Балтійського</a:t>
            </a:r>
            <a:r>
              <a:rPr lang="ru-RU" sz="2000" i="1" dirty="0" smtClean="0"/>
              <a:t> моря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простирається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міста</a:t>
            </a:r>
            <a:r>
              <a:rPr lang="ru-RU" sz="2000" i="1" dirty="0" smtClean="0"/>
              <a:t> Зеленоградск  до </a:t>
            </a:r>
            <a:r>
              <a:rPr lang="ru-RU" sz="2000" i="1" dirty="0" err="1" smtClean="0"/>
              <a:t>міста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Смільтіне</a:t>
            </a:r>
            <a:r>
              <a:rPr lang="ru-RU" sz="2000" i="1" dirty="0" smtClean="0"/>
              <a:t>  (Литва). </a:t>
            </a:r>
            <a:r>
              <a:rPr lang="ru-RU" sz="2000" i="1" dirty="0" err="1" smtClean="0"/>
              <a:t>Назва</a:t>
            </a:r>
            <a:r>
              <a:rPr lang="ru-RU" sz="2000" i="1" dirty="0" smtClean="0"/>
              <a:t> коси походить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назви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стародавніх</a:t>
            </a:r>
            <a:r>
              <a:rPr lang="ru-RU" sz="2000" i="1" dirty="0" smtClean="0"/>
              <a:t> племен </a:t>
            </a:r>
            <a:r>
              <a:rPr lang="ru-RU" sz="2000" i="1" dirty="0" err="1" smtClean="0"/>
              <a:t>куршей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жили тут до </a:t>
            </a:r>
            <a:r>
              <a:rPr lang="ru-RU" sz="2000" i="1" dirty="0" err="1" smtClean="0"/>
              <a:t>колонізації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Пруссії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німцями</a:t>
            </a:r>
            <a:r>
              <a:rPr lang="ru-RU" sz="2000" i="1" dirty="0" smtClean="0"/>
              <a:t>.</a:t>
            </a:r>
          </a:p>
          <a:p>
            <a:r>
              <a:rPr lang="ru-RU" sz="2000" i="1" dirty="0" smtClean="0"/>
              <a:t>       </a:t>
            </a:r>
            <a:r>
              <a:rPr lang="ru-RU" sz="2000" i="1" dirty="0" err="1" smtClean="0"/>
              <a:t>Довжина</a:t>
            </a:r>
            <a:r>
              <a:rPr lang="ru-RU" sz="2000" i="1" dirty="0" smtClean="0"/>
              <a:t> - 98 </a:t>
            </a:r>
            <a:r>
              <a:rPr lang="ru-RU" sz="2000" i="1" dirty="0" err="1" smtClean="0"/>
              <a:t>кілометрів</a:t>
            </a:r>
            <a:r>
              <a:rPr lang="ru-RU" sz="2000" i="1" dirty="0" smtClean="0"/>
              <a:t> , ширина </a:t>
            </a:r>
            <a:r>
              <a:rPr lang="ru-RU" sz="2000" i="1" dirty="0" err="1" smtClean="0"/>
              <a:t>коливається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400 </a:t>
            </a:r>
            <a:r>
              <a:rPr lang="ru-RU" sz="2000" i="1" dirty="0" err="1" smtClean="0"/>
              <a:t>метрів</a:t>
            </a:r>
            <a:r>
              <a:rPr lang="ru-RU" sz="2000" i="1" dirty="0" smtClean="0"/>
              <a:t>  до 3,8 </a:t>
            </a:r>
            <a:r>
              <a:rPr lang="ru-RU" sz="2000" i="1" dirty="0" err="1" smtClean="0"/>
              <a:t>км.Куршськая</a:t>
            </a:r>
            <a:r>
              <a:rPr lang="ru-RU" sz="2000" i="1" dirty="0" smtClean="0"/>
              <a:t> коса - </a:t>
            </a:r>
            <a:r>
              <a:rPr lang="ru-RU" sz="2000" i="1" dirty="0" err="1" smtClean="0"/>
              <a:t>унікальний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природно</a:t>
            </a:r>
            <a:r>
              <a:rPr lang="ru-RU" sz="2000" i="1" dirty="0" smtClean="0"/>
              <a:t>- </a:t>
            </a:r>
            <a:r>
              <a:rPr lang="ru-RU" sz="2000" i="1" dirty="0" err="1" smtClean="0"/>
              <a:t>антропогенний</a:t>
            </a:r>
            <a:r>
              <a:rPr lang="ru-RU" sz="2000" i="1" dirty="0" smtClean="0"/>
              <a:t> ландшафт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територія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виключного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естетичного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значення</a:t>
            </a:r>
            <a:r>
              <a:rPr lang="ru-RU" sz="2000" i="1" dirty="0" smtClean="0"/>
              <a:t> :</a:t>
            </a:r>
            <a:endParaRPr lang="ru-RU" sz="2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le:Kranta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6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414908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План </a:t>
            </a:r>
            <a:r>
              <a:rPr lang="uk-UA" sz="2000" b="1" i="1" dirty="0" err="1" smtClean="0"/>
              <a:t>Куршскої</a:t>
            </a:r>
            <a:r>
              <a:rPr lang="uk-UA" sz="2000" b="1" i="1" dirty="0" smtClean="0"/>
              <a:t> коси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58112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/>
              <a:t>Розташування</a:t>
            </a:r>
            <a:r>
              <a:rPr lang="ru-RU" sz="2000" i="1" dirty="0" smtClean="0"/>
              <a:t> коси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її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рельєф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унікальні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Найбільш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значним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елементом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рельєфу</a:t>
            </a:r>
            <a:r>
              <a:rPr lang="ru-RU" sz="2000" i="1" dirty="0" smtClean="0"/>
              <a:t> коси </a:t>
            </a:r>
            <a:r>
              <a:rPr lang="ru-RU" sz="2000" i="1" dirty="0" err="1" smtClean="0"/>
              <a:t>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суцільна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смуга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піщаних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білих</a:t>
            </a:r>
            <a:r>
              <a:rPr lang="ru-RU" sz="2000" i="1" dirty="0" smtClean="0"/>
              <a:t> дюн шириною 0,3 - 1 км , </a:t>
            </a:r>
            <a:r>
              <a:rPr lang="ru-RU" sz="2000" i="1" dirty="0" err="1" smtClean="0"/>
              <a:t>частиною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наближаються</a:t>
            </a:r>
            <a:r>
              <a:rPr lang="ru-RU" sz="2000" i="1" dirty="0" smtClean="0"/>
              <a:t> до </a:t>
            </a:r>
            <a:r>
              <a:rPr lang="ru-RU" sz="2000" i="1" dirty="0" err="1" smtClean="0"/>
              <a:t>найвищим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світі</a:t>
            </a:r>
            <a:r>
              <a:rPr lang="ru-RU" sz="2000" i="1" dirty="0" smtClean="0"/>
              <a:t> (до 68 м). </a:t>
            </a:r>
            <a:r>
              <a:rPr lang="ru-RU" sz="2000" i="1" dirty="0" err="1" smtClean="0"/>
              <a:t>Куршськая</a:t>
            </a:r>
            <a:r>
              <a:rPr lang="ru-RU" sz="2000" i="1" dirty="0" smtClean="0"/>
              <a:t> коса </a:t>
            </a:r>
            <a:r>
              <a:rPr lang="ru-RU" sz="2000" i="1" dirty="0" err="1" smtClean="0"/>
              <a:t>містить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природні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ареали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найбільш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представницькі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важливі</a:t>
            </a:r>
            <a:r>
              <a:rPr lang="ru-RU" sz="2000" i="1" dirty="0" smtClean="0"/>
              <a:t> для </a:t>
            </a:r>
            <a:r>
              <a:rPr lang="ru-RU" sz="2000" i="1" dirty="0" err="1" smtClean="0"/>
              <a:t>збереження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біологічного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різноманіття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включаючи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них , де </a:t>
            </a:r>
            <a:r>
              <a:rPr lang="ru-RU" sz="2000" i="1" dirty="0" err="1" smtClean="0"/>
              <a:t>зберігаються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зникаючі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види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видатне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світове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значення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точки </a:t>
            </a:r>
            <a:r>
              <a:rPr lang="ru-RU" sz="2000" i="1" dirty="0" err="1" smtClean="0"/>
              <a:t>зору</a:t>
            </a:r>
            <a:r>
              <a:rPr lang="ru-RU" sz="2000" i="1" dirty="0" smtClean="0"/>
              <a:t> науки та </a:t>
            </a:r>
            <a:r>
              <a:rPr lang="ru-RU" sz="2000" i="1" dirty="0" err="1" smtClean="0"/>
              <a:t>збереження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природи</a:t>
            </a:r>
            <a:endParaRPr lang="ru-RU" sz="2000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rusplaces.ru/wp-content/uploads/2011/06/kurshskaya-k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9156" name="Picture 4" descr="http://www.greenpeace.org/russia/Global/russia/image/2009/12/copy-of-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.travel.ru/images2/2011/11/object195170/dancefore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ro-tanec.ru/wp-content/gallery/kurshskaya-kosa-p-ry-bachij/avandy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9105900" cy="6848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pro-tanec.ru/wp-content/gallery/kurshskaya-kosa-p-ry-bachij/kurshskaya-kosa-pod-obla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799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4149080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FFFF00"/>
                </a:solidFill>
              </a:rPr>
              <a:t>Дякую </a:t>
            </a:r>
          </a:p>
          <a:p>
            <a:pPr algn="ctr"/>
            <a:r>
              <a:rPr lang="uk-UA" sz="6600" b="1" i="1" dirty="0" smtClean="0">
                <a:solidFill>
                  <a:srgbClr val="FFFF00"/>
                </a:solidFill>
              </a:rPr>
              <a:t>за увагу!!!</a:t>
            </a:r>
            <a:endParaRPr lang="ru-RU" sz="6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айл:Przewalski's Horse Askania 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32265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0"/>
            <a:ext cx="91440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Цілинний степ „Асканія-Нова” – єдина в Європі ділянка типчаково-ковилового степу, якого ніколи не торкався плуг, - має велику наукову, культурно-пізнавальну та практичну цінність...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uk-UA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C4144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Особливість:</a:t>
            </a:r>
            <a:r>
              <a:rPr kumimoji="0" lang="uk-UA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Це музей під відкритим небом. Побувавши там ти попадеш в часи кам'яних скіфських баб та стародавніх курганів.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Фрідріх Фальц-Фейн у 1898 році в своєму родовому маєтку за власною ініциативою першим у світі вилучив з господарського використання ділянку своїх угідь, яка стала праядром теперішнього найбільшого в Європі (11054 га) заповідного типчаково-ковилового степу.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70291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Краєвиди заповідника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kava.ua/images/askaniya_nova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600400" cy="2781300"/>
          </a:xfrm>
          <a:prstGeom prst="rect">
            <a:avLst/>
          </a:prstGeom>
          <a:noFill/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572000" y="692696"/>
            <a:ext cx="4572000" cy="488600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Суха мова статистики відмічає зростання тут 478 видів вищих рослин.. Загляньте сюди наприкінці квітня і побачите, як на сірому фоні минулорічної трави яскравими різнобарвними вогниками горять квіти тюльпанів, ніжною блакиттю манять півники. Розстелить ковила українська свої перисті остюки – і степ вже хвилюється наче море. Зацвіте льон австрійський – і земля ніби вкриється легким серпанком. Пройде ще трохи часу – і степ вже нагадує килим.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proxy11.media.online.ua/uol/r3-f3ed6912ad/50848753c7f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4575306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81328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764704"/>
            <a:ext cx="4355976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Переважають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багаторічні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трави (51 %). До “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Червоної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книги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занесено 13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видів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вищих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рослин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карагана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скіфська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зіркоплідник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частуховидний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ковили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Лессінга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волосиста,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тюльпани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Шренка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скіфський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волошка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Талієва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цибулі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Регеля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скіфська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рябчик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шаховий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зозулинець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рідкоквітковий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дворядник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крейдяний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3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види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грибів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4 -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лишайників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Шість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видів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квіткових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асканійської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автохтонної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флори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занесені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 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міжнародних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 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Червоних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списків.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http://askania-nova-zapovidnik.gov.ua/articles/group/20/id/images/content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2649570"/>
          </a:xfrm>
          <a:prstGeom prst="rect">
            <a:avLst/>
          </a:prstGeom>
          <a:noFill/>
        </p:spPr>
      </p:pic>
      <p:pic>
        <p:nvPicPr>
          <p:cNvPr id="30724" name="Picture 4" descr="http://fitokarta.ru/wp-content/uploads/2011/08/vasilek_tali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96952"/>
            <a:ext cx="2520280" cy="3360373"/>
          </a:xfrm>
          <a:prstGeom prst="rect">
            <a:avLst/>
          </a:prstGeom>
          <a:noFill/>
        </p:spPr>
      </p:pic>
      <p:pic>
        <p:nvPicPr>
          <p:cNvPr id="30726" name="Picture 6" descr="http://hokm.ks.ua/images/stories/chas/vesna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80928"/>
            <a:ext cx="2651118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-171400"/>
            <a:ext cx="1954560" cy="774923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Фауна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Файл:Bison Cow and Ca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3761611" cy="2520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140968"/>
            <a:ext cx="3038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бізон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теля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Файл:Zebra Opo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354" y="0"/>
            <a:ext cx="4297646" cy="2712889"/>
          </a:xfrm>
          <a:prstGeom prst="rect">
            <a:avLst/>
          </a:prstGeom>
          <a:noFill/>
        </p:spPr>
      </p:pic>
      <p:pic>
        <p:nvPicPr>
          <p:cNvPr id="29702" name="Picture 6" descr="Файл:Otis tarda (Kiev zoo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132856"/>
            <a:ext cx="3803576" cy="28336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092280" y="2780928"/>
            <a:ext cx="2051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Дрохва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найкрупніший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4" name="Picture 8" descr="Файл:Lightmatter flamin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3780420" cy="25202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6309320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Карибський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фламінго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6" name="Picture 10" descr="Файл:Phasianus colchicus 2 tom (Lukasz Lukasik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131078"/>
            <a:ext cx="3635896" cy="272692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99992" y="54452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Фазан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starbeiter.vn.ua/img/2011/11/pieninski-park-narodowy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8492" y="0"/>
            <a:ext cx="67636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Пенінський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парк</a:t>
            </a:r>
          </a:p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    у Польщі</a:t>
            </a:r>
            <a:r>
              <a:rPr lang="ru-RU" sz="3600" dirty="0" smtClean="0"/>
              <a:t> </a:t>
            </a:r>
            <a:r>
              <a:rPr lang="ru-RU" sz="3600" dirty="0" smtClean="0"/>
              <a:t>(2346 </a:t>
            </a:r>
            <a:r>
              <a:rPr lang="uk-UA" sz="3600" dirty="0" smtClean="0"/>
              <a:t>г</a:t>
            </a:r>
            <a:r>
              <a:rPr lang="en-US" sz="3600" dirty="0" smtClean="0"/>
              <a:t>a</a:t>
            </a:r>
            <a:r>
              <a:rPr lang="uk-UA" sz="3600" dirty="0" smtClean="0"/>
              <a:t>) 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92696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тереторія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парку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6165304"/>
            <a:ext cx="936104" cy="216024"/>
          </a:xfrm>
          <a:prstGeom prst="lin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323528" y="836712"/>
            <a:ext cx="720080" cy="360040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starbeiter.vn.ua/img/2011/11/pieninski-park-narodowy-trzy-kor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53175" cy="5229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72200" y="0"/>
            <a:ext cx="277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</a:t>
            </a:r>
            <a:r>
              <a:rPr lang="ru-RU" b="1" i="1" dirty="0" err="1" smtClean="0"/>
              <a:t>Пенінський</a:t>
            </a:r>
            <a:r>
              <a:rPr lang="ru-RU" b="1" i="1" dirty="0" smtClean="0"/>
              <a:t>     </a:t>
            </a:r>
          </a:p>
          <a:p>
            <a:r>
              <a:rPr lang="ru-RU" b="1" i="1" dirty="0" smtClean="0"/>
              <a:t>    </a:t>
            </a:r>
            <a:r>
              <a:rPr lang="ru-RU" b="1" i="1" dirty="0" err="1" smtClean="0"/>
              <a:t>національний</a:t>
            </a:r>
            <a:r>
              <a:rPr lang="ru-RU" b="1" i="1" dirty="0" smtClean="0"/>
              <a:t> парк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Пенінського</a:t>
            </a:r>
            <a:r>
              <a:rPr lang="ru-RU" dirty="0" smtClean="0"/>
              <a:t> </a:t>
            </a:r>
            <a:r>
              <a:rPr lang="ru-RU" dirty="0" err="1" smtClean="0"/>
              <a:t>гірського</a:t>
            </a:r>
            <a:r>
              <a:rPr lang="ru-RU" dirty="0" smtClean="0"/>
              <a:t> </a:t>
            </a:r>
            <a:r>
              <a:rPr lang="ru-RU" dirty="0" err="1" smtClean="0"/>
              <a:t>масиву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Малопольському</a:t>
            </a:r>
            <a:r>
              <a:rPr lang="ru-RU" dirty="0" smtClean="0"/>
              <a:t> </a:t>
            </a:r>
            <a:r>
              <a:rPr lang="ru-RU" dirty="0" err="1" smtClean="0"/>
              <a:t>воєводстві</a:t>
            </a:r>
            <a:r>
              <a:rPr lang="ru-RU" dirty="0" smtClean="0"/>
              <a:t>, недалеко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Польсько-Словацького</a:t>
            </a:r>
            <a:r>
              <a:rPr lang="ru-RU" dirty="0" smtClean="0"/>
              <a:t> кордону.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564904"/>
            <a:ext cx="277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Парк </a:t>
            </a:r>
            <a:r>
              <a:rPr lang="ru-RU" dirty="0" err="1" smtClean="0"/>
              <a:t>займає</a:t>
            </a:r>
            <a:r>
              <a:rPr lang="ru-RU" dirty="0" smtClean="0"/>
              <a:t>  - 2346 </a:t>
            </a:r>
            <a:r>
              <a:rPr lang="uk-UA" dirty="0" smtClean="0"/>
              <a:t>г</a:t>
            </a:r>
            <a:r>
              <a:rPr lang="en-US" dirty="0" smtClean="0"/>
              <a:t>a,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1311 </a:t>
            </a:r>
            <a:r>
              <a:rPr lang="uk-UA" dirty="0" smtClean="0"/>
              <a:t>г</a:t>
            </a:r>
            <a:r>
              <a:rPr lang="en-US" dirty="0" smtClean="0"/>
              <a:t>a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. </a:t>
            </a:r>
            <a:r>
              <a:rPr lang="ru-RU" dirty="0" err="1" smtClean="0"/>
              <a:t>Ліси</a:t>
            </a:r>
            <a:r>
              <a:rPr lang="ru-RU" dirty="0" smtClean="0"/>
              <a:t> в парку </a:t>
            </a:r>
            <a:r>
              <a:rPr lang="ru-RU" dirty="0" err="1" smtClean="0"/>
              <a:t>займають</a:t>
            </a:r>
            <a:r>
              <a:rPr lang="ru-RU" dirty="0" smtClean="0"/>
              <a:t> 1665 </a:t>
            </a:r>
            <a:r>
              <a:rPr lang="uk-UA" dirty="0" smtClean="0"/>
              <a:t>г</a:t>
            </a:r>
            <a:r>
              <a:rPr lang="en-US" dirty="0" smtClean="0"/>
              <a:t>a. </a:t>
            </a:r>
            <a:r>
              <a:rPr lang="ru-RU" dirty="0" err="1" smtClean="0"/>
              <a:t>Територія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строго </a:t>
            </a:r>
            <a:r>
              <a:rPr lang="ru-RU" dirty="0" err="1" smtClean="0"/>
              <a:t>охороняється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750 </a:t>
            </a:r>
            <a:r>
              <a:rPr lang="uk-UA" dirty="0" smtClean="0"/>
              <a:t>г</a:t>
            </a:r>
            <a:r>
              <a:rPr lang="en-US" dirty="0" smtClean="0"/>
              <a:t>a.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2267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Найпопулярніша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пенінських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Три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становить 982 м над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моря. Сама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вершина,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парку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Pieniny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становить 1050 м над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моря. Характерна риса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стрімкі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виділяються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ostarbeiter.vn.ua/img/2011/11/pieninski-park-narodowy-ostra-sk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3623" cy="4358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332656"/>
            <a:ext cx="262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Гостра - скала </a:t>
            </a:r>
          </a:p>
          <a:p>
            <a:pPr algn="ctr"/>
            <a:r>
              <a:rPr lang="uk-UA" sz="2800" b="1" i="1" dirty="0" smtClean="0"/>
              <a:t> </a:t>
            </a:r>
            <a:r>
              <a:rPr lang="uk-UA" sz="2800" b="1" i="1" dirty="0" err="1" smtClean="0"/>
              <a:t>Грабзичі</a:t>
            </a:r>
            <a:endParaRPr lang="ru-RU" sz="2800" b="1" i="1" dirty="0"/>
          </a:p>
        </p:txBody>
      </p:sp>
      <p:pic>
        <p:nvPicPr>
          <p:cNvPr id="32772" name="Picture 4" descr="http://ostarbeiter.vn.ua/img/2011/11/pieninski-park-narodow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585" y="3645024"/>
            <a:ext cx="6342415" cy="32129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941168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Територія </a:t>
            </a:r>
            <a:r>
              <a:rPr lang="uk-UA" sz="2400" b="1" i="1" dirty="0" err="1" smtClean="0"/>
              <a:t>Пенінського</a:t>
            </a:r>
            <a:r>
              <a:rPr lang="uk-UA" sz="2400" b="1" i="1" dirty="0" smtClean="0"/>
              <a:t> національного парку</a:t>
            </a:r>
            <a:endParaRPr lang="ru-RU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848</Words>
  <Application>Microsoft Office PowerPoint</Application>
  <PresentationFormat>Экран (4:3)</PresentationFormat>
  <Paragraphs>75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Краєвиди заповідника</vt:lpstr>
      <vt:lpstr>Флора</vt:lpstr>
      <vt:lpstr>Фауна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MARYAN</dc:creator>
  <cp:lastModifiedBy>MARYAN</cp:lastModifiedBy>
  <cp:revision>22</cp:revision>
  <dcterms:created xsi:type="dcterms:W3CDTF">2014-02-28T15:07:38Z</dcterms:created>
  <dcterms:modified xsi:type="dcterms:W3CDTF">2014-03-03T08:37:47Z</dcterms:modified>
</cp:coreProperties>
</file>