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sldIdLst>
    <p:sldId id="256" r:id="rId2"/>
    <p:sldId id="257" r:id="rId3"/>
    <p:sldId id="258" r:id="rId4"/>
    <p:sldId id="259" r:id="rId5"/>
    <p:sldId id="276" r:id="rId6"/>
    <p:sldId id="263" r:id="rId7"/>
    <p:sldId id="264" r:id="rId8"/>
    <p:sldId id="260" r:id="rId9"/>
    <p:sldId id="261" r:id="rId10"/>
    <p:sldId id="266" r:id="rId11"/>
    <p:sldId id="278" r:id="rId12"/>
    <p:sldId id="262" r:id="rId13"/>
    <p:sldId id="265" r:id="rId14"/>
    <p:sldId id="277" r:id="rId15"/>
    <p:sldId id="267" r:id="rId16"/>
    <p:sldId id="279" r:id="rId17"/>
    <p:sldId id="268" r:id="rId18"/>
    <p:sldId id="269" r:id="rId19"/>
    <p:sldId id="280" r:id="rId20"/>
    <p:sldId id="270" r:id="rId21"/>
    <p:sldId id="271" r:id="rId22"/>
    <p:sldId id="275" r:id="rId23"/>
    <p:sldId id="274" r:id="rId24"/>
  </p:sldIdLst>
  <p:sldSz cx="12192000" cy="6858000"/>
  <p:notesSz cx="6858000" cy="9144000"/>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176" autoAdjust="0"/>
    <p:restoredTop sz="94660"/>
  </p:normalViewPr>
  <p:slideViewPr>
    <p:cSldViewPr snapToGrid="0">
      <p:cViewPr varScale="1">
        <p:scale>
          <a:sx n="74" d="100"/>
          <a:sy n="74" d="100"/>
        </p:scale>
        <p:origin x="52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ru-RU" smtClean="0"/>
              <a:t>Образец заголовка</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A72E8D08-CF46-44AC-A965-D1004AA21E7D}" type="datetimeFigureOut">
              <a:rPr lang="uk-UA" smtClean="0"/>
              <a:t>07.04.2014</a:t>
            </a:fld>
            <a:endParaRPr lang="uk-UA"/>
          </a:p>
        </p:txBody>
      </p:sp>
      <p:sp>
        <p:nvSpPr>
          <p:cNvPr id="5" name="Footer Placeholder 4"/>
          <p:cNvSpPr>
            <a:spLocks noGrp="1"/>
          </p:cNvSpPr>
          <p:nvPr>
            <p:ph type="ftr" sz="quarter" idx="11"/>
          </p:nvPr>
        </p:nvSpPr>
        <p:spPr>
          <a:xfrm>
            <a:off x="1371600" y="4323845"/>
            <a:ext cx="6400800" cy="365125"/>
          </a:xfrm>
        </p:spPr>
        <p:txBody>
          <a:bodyPr/>
          <a:lstStyle/>
          <a:p>
            <a:endParaRPr lang="uk-UA"/>
          </a:p>
        </p:txBody>
      </p:sp>
      <p:sp>
        <p:nvSpPr>
          <p:cNvPr id="6" name="Slide Number Placeholder 5"/>
          <p:cNvSpPr>
            <a:spLocks noGrp="1"/>
          </p:cNvSpPr>
          <p:nvPr>
            <p:ph type="sldNum" sz="quarter" idx="12"/>
          </p:nvPr>
        </p:nvSpPr>
        <p:spPr>
          <a:xfrm>
            <a:off x="8077200" y="1430866"/>
            <a:ext cx="2743200" cy="365125"/>
          </a:xfrm>
        </p:spPr>
        <p:txBody>
          <a:bodyPr/>
          <a:lstStyle/>
          <a:p>
            <a:fld id="{64379AF1-DC3E-43E5-9E43-ACD324FB0B5C}" type="slidenum">
              <a:rPr lang="uk-UA" smtClean="0"/>
              <a:t>‹#›</a:t>
            </a:fld>
            <a:endParaRPr lang="uk-UA"/>
          </a:p>
        </p:txBody>
      </p:sp>
    </p:spTree>
    <p:extLst>
      <p:ext uri="{BB962C8B-B14F-4D97-AF65-F5344CB8AC3E}">
        <p14:creationId xmlns:p14="http://schemas.microsoft.com/office/powerpoint/2010/main" val="467063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A72E8D08-CF46-44AC-A965-D1004AA21E7D}" type="datetimeFigureOut">
              <a:rPr lang="uk-UA" smtClean="0"/>
              <a:t>07.04.2014</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p:txBody>
          <a:bodyPr/>
          <a:lstStyle/>
          <a:p>
            <a:fld id="{64379AF1-DC3E-43E5-9E43-ACD324FB0B5C}" type="slidenum">
              <a:rPr lang="uk-UA" smtClean="0"/>
              <a:t>‹#›</a:t>
            </a:fld>
            <a:endParaRPr lang="uk-UA"/>
          </a:p>
        </p:txBody>
      </p:sp>
    </p:spTree>
    <p:extLst>
      <p:ext uri="{BB962C8B-B14F-4D97-AF65-F5344CB8AC3E}">
        <p14:creationId xmlns:p14="http://schemas.microsoft.com/office/powerpoint/2010/main" val="11110321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Заголовок и подпись">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ru-RU" smtClean="0"/>
              <a:t>Образец заголовка</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A72E8D08-CF46-44AC-A965-D1004AA21E7D}" type="datetimeFigureOut">
              <a:rPr lang="uk-UA" smtClean="0"/>
              <a:t>07.04.2014</a:t>
            </a:fld>
            <a:endParaRPr lang="uk-UA"/>
          </a:p>
        </p:txBody>
      </p:sp>
      <p:sp>
        <p:nvSpPr>
          <p:cNvPr id="6" name="Footer Placeholder 5"/>
          <p:cNvSpPr>
            <a:spLocks noGrp="1"/>
          </p:cNvSpPr>
          <p:nvPr>
            <p:ph type="ftr" sz="quarter" idx="11"/>
          </p:nvPr>
        </p:nvSpPr>
        <p:spPr>
          <a:xfrm>
            <a:off x="685800" y="379941"/>
            <a:ext cx="6991492" cy="365125"/>
          </a:xfrm>
        </p:spPr>
        <p:txBody>
          <a:bodyPr/>
          <a:lstStyle/>
          <a:p>
            <a:endParaRPr lang="uk-UA"/>
          </a:p>
        </p:txBody>
      </p:sp>
      <p:sp>
        <p:nvSpPr>
          <p:cNvPr id="7" name="Slide Number Placeholder 6"/>
          <p:cNvSpPr>
            <a:spLocks noGrp="1"/>
          </p:cNvSpPr>
          <p:nvPr>
            <p:ph type="sldNum" sz="quarter" idx="12"/>
          </p:nvPr>
        </p:nvSpPr>
        <p:spPr>
          <a:xfrm>
            <a:off x="10862452" y="381000"/>
            <a:ext cx="643748" cy="365125"/>
          </a:xfrm>
        </p:spPr>
        <p:txBody>
          <a:bodyPr/>
          <a:lstStyle/>
          <a:p>
            <a:fld id="{64379AF1-DC3E-43E5-9E43-ACD324FB0B5C}" type="slidenum">
              <a:rPr lang="uk-UA" smtClean="0"/>
              <a:t>‹#›</a:t>
            </a:fld>
            <a:endParaRPr lang="uk-UA"/>
          </a:p>
        </p:txBody>
      </p:sp>
    </p:spTree>
    <p:extLst>
      <p:ext uri="{BB962C8B-B14F-4D97-AF65-F5344CB8AC3E}">
        <p14:creationId xmlns:p14="http://schemas.microsoft.com/office/powerpoint/2010/main" val="12228773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Цитата с подписью">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ru-RU" smtClean="0"/>
              <a:t>Образец заголовка</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A72E8D08-CF46-44AC-A965-D1004AA21E7D}" type="datetimeFigureOut">
              <a:rPr lang="uk-UA" smtClean="0"/>
              <a:t>07.04.2014</a:t>
            </a:fld>
            <a:endParaRPr lang="uk-UA"/>
          </a:p>
        </p:txBody>
      </p:sp>
      <p:sp>
        <p:nvSpPr>
          <p:cNvPr id="6" name="Footer Placeholder 5"/>
          <p:cNvSpPr>
            <a:spLocks noGrp="1"/>
          </p:cNvSpPr>
          <p:nvPr>
            <p:ph type="ftr" sz="quarter" idx="11"/>
          </p:nvPr>
        </p:nvSpPr>
        <p:spPr>
          <a:xfrm>
            <a:off x="685800" y="379941"/>
            <a:ext cx="6991492" cy="365125"/>
          </a:xfrm>
        </p:spPr>
        <p:txBody>
          <a:bodyPr/>
          <a:lstStyle/>
          <a:p>
            <a:endParaRPr lang="uk-UA"/>
          </a:p>
        </p:txBody>
      </p:sp>
      <p:sp>
        <p:nvSpPr>
          <p:cNvPr id="7" name="Slide Number Placeholder 6"/>
          <p:cNvSpPr>
            <a:spLocks noGrp="1"/>
          </p:cNvSpPr>
          <p:nvPr>
            <p:ph type="sldNum" sz="quarter" idx="12"/>
          </p:nvPr>
        </p:nvSpPr>
        <p:spPr>
          <a:xfrm>
            <a:off x="10862452" y="381000"/>
            <a:ext cx="643748" cy="365125"/>
          </a:xfrm>
        </p:spPr>
        <p:txBody>
          <a:bodyPr/>
          <a:lstStyle/>
          <a:p>
            <a:fld id="{64379AF1-DC3E-43E5-9E43-ACD324FB0B5C}" type="slidenum">
              <a:rPr lang="uk-UA" smtClean="0"/>
              <a:t>‹#›</a:t>
            </a:fld>
            <a:endParaRPr lang="uk-UA"/>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5064207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Карточка имени">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ru-RU" smtClean="0"/>
              <a:t>Образец заголовка</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A72E8D08-CF46-44AC-A965-D1004AA21E7D}" type="datetimeFigureOut">
              <a:rPr lang="uk-UA" smtClean="0"/>
              <a:t>07.04.2014</a:t>
            </a:fld>
            <a:endParaRPr lang="uk-UA"/>
          </a:p>
        </p:txBody>
      </p:sp>
      <p:sp>
        <p:nvSpPr>
          <p:cNvPr id="6" name="Footer Placeholder 5"/>
          <p:cNvSpPr>
            <a:spLocks noGrp="1"/>
          </p:cNvSpPr>
          <p:nvPr>
            <p:ph type="ftr" sz="quarter" idx="11"/>
          </p:nvPr>
        </p:nvSpPr>
        <p:spPr>
          <a:xfrm>
            <a:off x="685800" y="378883"/>
            <a:ext cx="6991492" cy="365125"/>
          </a:xfrm>
        </p:spPr>
        <p:txBody>
          <a:bodyPr/>
          <a:lstStyle/>
          <a:p>
            <a:endParaRPr lang="uk-UA"/>
          </a:p>
        </p:txBody>
      </p:sp>
      <p:sp>
        <p:nvSpPr>
          <p:cNvPr id="7" name="Slide Number Placeholder 6"/>
          <p:cNvSpPr>
            <a:spLocks noGrp="1"/>
          </p:cNvSpPr>
          <p:nvPr>
            <p:ph type="sldNum" sz="quarter" idx="12"/>
          </p:nvPr>
        </p:nvSpPr>
        <p:spPr>
          <a:xfrm>
            <a:off x="10862452" y="381000"/>
            <a:ext cx="643748" cy="365125"/>
          </a:xfrm>
        </p:spPr>
        <p:txBody>
          <a:bodyPr/>
          <a:lstStyle/>
          <a:p>
            <a:fld id="{64379AF1-DC3E-43E5-9E43-ACD324FB0B5C}" type="slidenum">
              <a:rPr lang="uk-UA" smtClean="0"/>
              <a:t>‹#›</a:t>
            </a:fld>
            <a:endParaRPr lang="uk-UA"/>
          </a:p>
        </p:txBody>
      </p:sp>
    </p:spTree>
    <p:extLst>
      <p:ext uri="{BB962C8B-B14F-4D97-AF65-F5344CB8AC3E}">
        <p14:creationId xmlns:p14="http://schemas.microsoft.com/office/powerpoint/2010/main" val="32471564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ru-RU" smtClean="0"/>
              <a:t>Образец заголовка</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Date Placeholder 2"/>
          <p:cNvSpPr>
            <a:spLocks noGrp="1"/>
          </p:cNvSpPr>
          <p:nvPr>
            <p:ph type="dt" sz="half" idx="10"/>
          </p:nvPr>
        </p:nvSpPr>
        <p:spPr/>
        <p:txBody>
          <a:bodyPr/>
          <a:lstStyle/>
          <a:p>
            <a:fld id="{A72E8D08-CF46-44AC-A965-D1004AA21E7D}" type="datetimeFigureOut">
              <a:rPr lang="uk-UA" smtClean="0"/>
              <a:t>07.04.2014</a:t>
            </a:fld>
            <a:endParaRPr lang="uk-UA"/>
          </a:p>
        </p:txBody>
      </p:sp>
      <p:sp>
        <p:nvSpPr>
          <p:cNvPr id="4" name="Footer Placeholder 3"/>
          <p:cNvSpPr>
            <a:spLocks noGrp="1"/>
          </p:cNvSpPr>
          <p:nvPr>
            <p:ph type="ftr" sz="quarter" idx="11"/>
          </p:nvPr>
        </p:nvSpPr>
        <p:spPr/>
        <p:txBody>
          <a:bodyPr/>
          <a:lstStyle/>
          <a:p>
            <a:endParaRPr lang="uk-UA"/>
          </a:p>
        </p:txBody>
      </p:sp>
      <p:sp>
        <p:nvSpPr>
          <p:cNvPr id="5" name="Slide Number Placeholder 4"/>
          <p:cNvSpPr>
            <a:spLocks noGrp="1"/>
          </p:cNvSpPr>
          <p:nvPr>
            <p:ph type="sldNum" sz="quarter" idx="12"/>
          </p:nvPr>
        </p:nvSpPr>
        <p:spPr/>
        <p:txBody>
          <a:bodyPr/>
          <a:lstStyle/>
          <a:p>
            <a:fld id="{64379AF1-DC3E-43E5-9E43-ACD324FB0B5C}" type="slidenum">
              <a:rPr lang="uk-UA" smtClean="0"/>
              <a:t>‹#›</a:t>
            </a:fld>
            <a:endParaRPr lang="uk-UA"/>
          </a:p>
        </p:txBody>
      </p:sp>
    </p:spTree>
    <p:extLst>
      <p:ext uri="{BB962C8B-B14F-4D97-AF65-F5344CB8AC3E}">
        <p14:creationId xmlns:p14="http://schemas.microsoft.com/office/powerpoint/2010/main" val="6282870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ru-RU" smtClean="0"/>
              <a:t>Образец заголовка</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Date Placeholder 2"/>
          <p:cNvSpPr>
            <a:spLocks noGrp="1"/>
          </p:cNvSpPr>
          <p:nvPr>
            <p:ph type="dt" sz="half" idx="10"/>
          </p:nvPr>
        </p:nvSpPr>
        <p:spPr/>
        <p:txBody>
          <a:bodyPr/>
          <a:lstStyle/>
          <a:p>
            <a:fld id="{A72E8D08-CF46-44AC-A965-D1004AA21E7D}" type="datetimeFigureOut">
              <a:rPr lang="uk-UA" smtClean="0"/>
              <a:t>07.04.2014</a:t>
            </a:fld>
            <a:endParaRPr lang="uk-UA"/>
          </a:p>
        </p:txBody>
      </p:sp>
      <p:sp>
        <p:nvSpPr>
          <p:cNvPr id="4" name="Footer Placeholder 3"/>
          <p:cNvSpPr>
            <a:spLocks noGrp="1"/>
          </p:cNvSpPr>
          <p:nvPr>
            <p:ph type="ftr" sz="quarter" idx="11"/>
          </p:nvPr>
        </p:nvSpPr>
        <p:spPr/>
        <p:txBody>
          <a:bodyPr/>
          <a:lstStyle/>
          <a:p>
            <a:endParaRPr lang="uk-UA"/>
          </a:p>
        </p:txBody>
      </p:sp>
      <p:sp>
        <p:nvSpPr>
          <p:cNvPr id="5" name="Slide Number Placeholder 4"/>
          <p:cNvSpPr>
            <a:spLocks noGrp="1"/>
          </p:cNvSpPr>
          <p:nvPr>
            <p:ph type="sldNum" sz="quarter" idx="12"/>
          </p:nvPr>
        </p:nvSpPr>
        <p:spPr/>
        <p:txBody>
          <a:bodyPr/>
          <a:lstStyle/>
          <a:p>
            <a:fld id="{64379AF1-DC3E-43E5-9E43-ACD324FB0B5C}" type="slidenum">
              <a:rPr lang="uk-UA" smtClean="0"/>
              <a:t>‹#›</a:t>
            </a:fld>
            <a:endParaRPr lang="uk-UA"/>
          </a:p>
        </p:txBody>
      </p:sp>
    </p:spTree>
    <p:extLst>
      <p:ext uri="{BB962C8B-B14F-4D97-AF65-F5344CB8AC3E}">
        <p14:creationId xmlns:p14="http://schemas.microsoft.com/office/powerpoint/2010/main" val="33154204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A72E8D08-CF46-44AC-A965-D1004AA21E7D}" type="datetimeFigureOut">
              <a:rPr lang="uk-UA" smtClean="0"/>
              <a:t>07.04.2014</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64379AF1-DC3E-43E5-9E43-ACD324FB0B5C}" type="slidenum">
              <a:rPr lang="uk-UA" smtClean="0"/>
              <a:t>‹#›</a:t>
            </a:fld>
            <a:endParaRPr lang="uk-UA"/>
          </a:p>
        </p:txBody>
      </p:sp>
    </p:spTree>
    <p:extLst>
      <p:ext uri="{BB962C8B-B14F-4D97-AF65-F5344CB8AC3E}">
        <p14:creationId xmlns:p14="http://schemas.microsoft.com/office/powerpoint/2010/main" val="4287755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A72E8D08-CF46-44AC-A965-D1004AA21E7D}" type="datetimeFigureOut">
              <a:rPr lang="uk-UA" smtClean="0"/>
              <a:t>07.04.2014</a:t>
            </a:fld>
            <a:endParaRPr lang="uk-UA"/>
          </a:p>
        </p:txBody>
      </p:sp>
      <p:sp>
        <p:nvSpPr>
          <p:cNvPr id="5" name="Footer Placeholder 4"/>
          <p:cNvSpPr>
            <a:spLocks noGrp="1"/>
          </p:cNvSpPr>
          <p:nvPr>
            <p:ph type="ftr" sz="quarter" idx="11"/>
          </p:nvPr>
        </p:nvSpPr>
        <p:spPr>
          <a:xfrm>
            <a:off x="685800" y="381000"/>
            <a:ext cx="6991492" cy="365125"/>
          </a:xfrm>
        </p:spPr>
        <p:txBody>
          <a:bodyPr/>
          <a:lstStyle/>
          <a:p>
            <a:endParaRPr lang="uk-UA"/>
          </a:p>
        </p:txBody>
      </p:sp>
      <p:sp>
        <p:nvSpPr>
          <p:cNvPr id="6" name="Slide Number Placeholder 5"/>
          <p:cNvSpPr>
            <a:spLocks noGrp="1"/>
          </p:cNvSpPr>
          <p:nvPr>
            <p:ph type="sldNum" sz="quarter" idx="12"/>
          </p:nvPr>
        </p:nvSpPr>
        <p:spPr>
          <a:xfrm>
            <a:off x="10862452" y="381000"/>
            <a:ext cx="643748" cy="365125"/>
          </a:xfrm>
        </p:spPr>
        <p:txBody>
          <a:bodyPr/>
          <a:lstStyle/>
          <a:p>
            <a:fld id="{64379AF1-DC3E-43E5-9E43-ACD324FB0B5C}" type="slidenum">
              <a:rPr lang="uk-UA" smtClean="0"/>
              <a:t>‹#›</a:t>
            </a:fld>
            <a:endParaRPr lang="uk-UA"/>
          </a:p>
        </p:txBody>
      </p:sp>
    </p:spTree>
    <p:extLst>
      <p:ext uri="{BB962C8B-B14F-4D97-AF65-F5344CB8AC3E}">
        <p14:creationId xmlns:p14="http://schemas.microsoft.com/office/powerpoint/2010/main" val="6955272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A72E8D08-CF46-44AC-A965-D1004AA21E7D}" type="datetimeFigureOut">
              <a:rPr lang="uk-UA" smtClean="0"/>
              <a:t>07.04.2014</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64379AF1-DC3E-43E5-9E43-ACD324FB0B5C}" type="slidenum">
              <a:rPr lang="uk-UA" smtClean="0"/>
              <a:t>‹#›</a:t>
            </a:fld>
            <a:endParaRPr lang="uk-UA"/>
          </a:p>
        </p:txBody>
      </p:sp>
    </p:spTree>
    <p:extLst>
      <p:ext uri="{BB962C8B-B14F-4D97-AF65-F5344CB8AC3E}">
        <p14:creationId xmlns:p14="http://schemas.microsoft.com/office/powerpoint/2010/main" val="37722936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ru-RU" smtClean="0"/>
              <a:t>Образец заголовка</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A72E8D08-CF46-44AC-A965-D1004AA21E7D}" type="datetimeFigureOut">
              <a:rPr lang="uk-UA" smtClean="0"/>
              <a:t>07.04.2014</a:t>
            </a:fld>
            <a:endParaRPr lang="uk-UA"/>
          </a:p>
        </p:txBody>
      </p:sp>
      <p:sp>
        <p:nvSpPr>
          <p:cNvPr id="5" name="Footer Placeholder 4"/>
          <p:cNvSpPr>
            <a:spLocks noGrp="1"/>
          </p:cNvSpPr>
          <p:nvPr>
            <p:ph type="ftr" sz="quarter" idx="11"/>
          </p:nvPr>
        </p:nvSpPr>
        <p:spPr>
          <a:xfrm>
            <a:off x="685800" y="381001"/>
            <a:ext cx="6991492" cy="364065"/>
          </a:xfrm>
        </p:spPr>
        <p:txBody>
          <a:bodyPr/>
          <a:lstStyle/>
          <a:p>
            <a:endParaRPr lang="uk-UA"/>
          </a:p>
        </p:txBody>
      </p:sp>
      <p:sp>
        <p:nvSpPr>
          <p:cNvPr id="6" name="Slide Number Placeholder 5"/>
          <p:cNvSpPr>
            <a:spLocks noGrp="1"/>
          </p:cNvSpPr>
          <p:nvPr>
            <p:ph type="sldNum" sz="quarter" idx="12"/>
          </p:nvPr>
        </p:nvSpPr>
        <p:spPr>
          <a:xfrm>
            <a:off x="10862452" y="381000"/>
            <a:ext cx="643748" cy="365125"/>
          </a:xfrm>
        </p:spPr>
        <p:txBody>
          <a:bodyPr/>
          <a:lstStyle/>
          <a:p>
            <a:fld id="{64379AF1-DC3E-43E5-9E43-ACD324FB0B5C}" type="slidenum">
              <a:rPr lang="uk-UA" smtClean="0"/>
              <a:t>‹#›</a:t>
            </a:fld>
            <a:endParaRPr lang="uk-UA"/>
          </a:p>
        </p:txBody>
      </p:sp>
    </p:spTree>
    <p:extLst>
      <p:ext uri="{BB962C8B-B14F-4D97-AF65-F5344CB8AC3E}">
        <p14:creationId xmlns:p14="http://schemas.microsoft.com/office/powerpoint/2010/main" val="34226729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A72E8D08-CF46-44AC-A965-D1004AA21E7D}" type="datetimeFigureOut">
              <a:rPr lang="uk-UA" smtClean="0"/>
              <a:t>07.04.2014</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p:txBody>
          <a:bodyPr/>
          <a:lstStyle/>
          <a:p>
            <a:fld id="{64379AF1-DC3E-43E5-9E43-ACD324FB0B5C}" type="slidenum">
              <a:rPr lang="uk-UA" smtClean="0"/>
              <a:t>‹#›</a:t>
            </a:fld>
            <a:endParaRPr lang="uk-UA"/>
          </a:p>
        </p:txBody>
      </p:sp>
    </p:spTree>
    <p:extLst>
      <p:ext uri="{BB962C8B-B14F-4D97-AF65-F5344CB8AC3E}">
        <p14:creationId xmlns:p14="http://schemas.microsoft.com/office/powerpoint/2010/main" val="40751851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85800" y="3132666"/>
            <a:ext cx="5311775" cy="308601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172200" y="3132666"/>
            <a:ext cx="5334000" cy="308601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A72E8D08-CF46-44AC-A965-D1004AA21E7D}" type="datetimeFigureOut">
              <a:rPr lang="uk-UA" smtClean="0"/>
              <a:t>07.04.2014</a:t>
            </a:fld>
            <a:endParaRPr lang="uk-UA"/>
          </a:p>
        </p:txBody>
      </p:sp>
      <p:sp>
        <p:nvSpPr>
          <p:cNvPr id="8" name="Footer Placeholder 7"/>
          <p:cNvSpPr>
            <a:spLocks noGrp="1"/>
          </p:cNvSpPr>
          <p:nvPr>
            <p:ph type="ftr" sz="quarter" idx="11"/>
          </p:nvPr>
        </p:nvSpPr>
        <p:spPr/>
        <p:txBody>
          <a:bodyPr/>
          <a:lstStyle/>
          <a:p>
            <a:endParaRPr lang="uk-UA"/>
          </a:p>
        </p:txBody>
      </p:sp>
      <p:sp>
        <p:nvSpPr>
          <p:cNvPr id="9" name="Slide Number Placeholder 8"/>
          <p:cNvSpPr>
            <a:spLocks noGrp="1"/>
          </p:cNvSpPr>
          <p:nvPr>
            <p:ph type="sldNum" sz="quarter" idx="12"/>
          </p:nvPr>
        </p:nvSpPr>
        <p:spPr/>
        <p:txBody>
          <a:bodyPr/>
          <a:lstStyle/>
          <a:p>
            <a:fld id="{64379AF1-DC3E-43E5-9E43-ACD324FB0B5C}" type="slidenum">
              <a:rPr lang="uk-UA" smtClean="0"/>
              <a:t>‹#›</a:t>
            </a:fld>
            <a:endParaRPr lang="uk-UA"/>
          </a:p>
        </p:txBody>
      </p:sp>
    </p:spTree>
    <p:extLst>
      <p:ext uri="{BB962C8B-B14F-4D97-AF65-F5344CB8AC3E}">
        <p14:creationId xmlns:p14="http://schemas.microsoft.com/office/powerpoint/2010/main" val="17543065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A72E8D08-CF46-44AC-A965-D1004AA21E7D}" type="datetimeFigureOut">
              <a:rPr lang="uk-UA" smtClean="0"/>
              <a:t>07.04.2014</a:t>
            </a:fld>
            <a:endParaRPr lang="uk-UA"/>
          </a:p>
        </p:txBody>
      </p:sp>
      <p:sp>
        <p:nvSpPr>
          <p:cNvPr id="4" name="Footer Placeholder 3"/>
          <p:cNvSpPr>
            <a:spLocks noGrp="1"/>
          </p:cNvSpPr>
          <p:nvPr>
            <p:ph type="ftr" sz="quarter" idx="11"/>
          </p:nvPr>
        </p:nvSpPr>
        <p:spPr/>
        <p:txBody>
          <a:bodyPr/>
          <a:lstStyle/>
          <a:p>
            <a:endParaRPr lang="uk-UA"/>
          </a:p>
        </p:txBody>
      </p:sp>
      <p:sp>
        <p:nvSpPr>
          <p:cNvPr id="5" name="Slide Number Placeholder 4"/>
          <p:cNvSpPr>
            <a:spLocks noGrp="1"/>
          </p:cNvSpPr>
          <p:nvPr>
            <p:ph type="sldNum" sz="quarter" idx="12"/>
          </p:nvPr>
        </p:nvSpPr>
        <p:spPr/>
        <p:txBody>
          <a:bodyPr/>
          <a:lstStyle/>
          <a:p>
            <a:fld id="{64379AF1-DC3E-43E5-9E43-ACD324FB0B5C}" type="slidenum">
              <a:rPr lang="uk-UA" smtClean="0"/>
              <a:t>‹#›</a:t>
            </a:fld>
            <a:endParaRPr lang="uk-UA"/>
          </a:p>
        </p:txBody>
      </p:sp>
    </p:spTree>
    <p:extLst>
      <p:ext uri="{BB962C8B-B14F-4D97-AF65-F5344CB8AC3E}">
        <p14:creationId xmlns:p14="http://schemas.microsoft.com/office/powerpoint/2010/main" val="27036356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2E8D08-CF46-44AC-A965-D1004AA21E7D}" type="datetimeFigureOut">
              <a:rPr lang="uk-UA" smtClean="0"/>
              <a:t>07.04.2014</a:t>
            </a:fld>
            <a:endParaRPr lang="uk-UA"/>
          </a:p>
        </p:txBody>
      </p:sp>
      <p:sp>
        <p:nvSpPr>
          <p:cNvPr id="3" name="Footer Placeholder 2"/>
          <p:cNvSpPr>
            <a:spLocks noGrp="1"/>
          </p:cNvSpPr>
          <p:nvPr>
            <p:ph type="ftr" sz="quarter" idx="11"/>
          </p:nvPr>
        </p:nvSpPr>
        <p:spPr/>
        <p:txBody>
          <a:bodyPr/>
          <a:lstStyle/>
          <a:p>
            <a:endParaRPr lang="uk-UA"/>
          </a:p>
        </p:txBody>
      </p:sp>
      <p:sp>
        <p:nvSpPr>
          <p:cNvPr id="4" name="Slide Number Placeholder 3"/>
          <p:cNvSpPr>
            <a:spLocks noGrp="1"/>
          </p:cNvSpPr>
          <p:nvPr>
            <p:ph type="sldNum" sz="quarter" idx="12"/>
          </p:nvPr>
        </p:nvSpPr>
        <p:spPr/>
        <p:txBody>
          <a:bodyPr/>
          <a:lstStyle/>
          <a:p>
            <a:fld id="{64379AF1-DC3E-43E5-9E43-ACD324FB0B5C}" type="slidenum">
              <a:rPr lang="uk-UA" smtClean="0"/>
              <a:t>‹#›</a:t>
            </a:fld>
            <a:endParaRPr lang="uk-UA"/>
          </a:p>
        </p:txBody>
      </p:sp>
    </p:spTree>
    <p:extLst>
      <p:ext uri="{BB962C8B-B14F-4D97-AF65-F5344CB8AC3E}">
        <p14:creationId xmlns:p14="http://schemas.microsoft.com/office/powerpoint/2010/main" val="31784398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ru-RU" smtClean="0"/>
              <a:t>Образец заголовка</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A72E8D08-CF46-44AC-A965-D1004AA21E7D}" type="datetimeFigureOut">
              <a:rPr lang="uk-UA" smtClean="0"/>
              <a:t>07.04.2014</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p:txBody>
          <a:bodyPr/>
          <a:lstStyle/>
          <a:p>
            <a:fld id="{64379AF1-DC3E-43E5-9E43-ACD324FB0B5C}" type="slidenum">
              <a:rPr lang="uk-UA" smtClean="0"/>
              <a:t>‹#›</a:t>
            </a:fld>
            <a:endParaRPr lang="uk-UA"/>
          </a:p>
        </p:txBody>
      </p:sp>
    </p:spTree>
    <p:extLst>
      <p:ext uri="{BB962C8B-B14F-4D97-AF65-F5344CB8AC3E}">
        <p14:creationId xmlns:p14="http://schemas.microsoft.com/office/powerpoint/2010/main" val="6314820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A72E8D08-CF46-44AC-A965-D1004AA21E7D}" type="datetimeFigureOut">
              <a:rPr lang="uk-UA" smtClean="0"/>
              <a:t>07.04.2014</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p:txBody>
          <a:bodyPr/>
          <a:lstStyle/>
          <a:p>
            <a:fld id="{64379AF1-DC3E-43E5-9E43-ACD324FB0B5C}" type="slidenum">
              <a:rPr lang="uk-UA" smtClean="0"/>
              <a:t>‹#›</a:t>
            </a:fld>
            <a:endParaRPr lang="uk-UA"/>
          </a:p>
        </p:txBody>
      </p:sp>
    </p:spTree>
    <p:extLst>
      <p:ext uri="{BB962C8B-B14F-4D97-AF65-F5344CB8AC3E}">
        <p14:creationId xmlns:p14="http://schemas.microsoft.com/office/powerpoint/2010/main" val="33003346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A72E8D08-CF46-44AC-A965-D1004AA21E7D}" type="datetimeFigureOut">
              <a:rPr lang="uk-UA" smtClean="0"/>
              <a:t>07.04.2014</a:t>
            </a:fld>
            <a:endParaRPr lang="uk-UA"/>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uk-UA"/>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4379AF1-DC3E-43E5-9E43-ACD324FB0B5C}" type="slidenum">
              <a:rPr lang="uk-UA" smtClean="0"/>
              <a:t>‹#›</a:t>
            </a:fld>
            <a:endParaRPr lang="uk-UA"/>
          </a:p>
        </p:txBody>
      </p:sp>
    </p:spTree>
    <p:extLst>
      <p:ext uri="{BB962C8B-B14F-4D97-AF65-F5344CB8AC3E}">
        <p14:creationId xmlns:p14="http://schemas.microsoft.com/office/powerpoint/2010/main" val="1701482485"/>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904185" y="451123"/>
            <a:ext cx="9794383" cy="3245113"/>
          </a:xfrm>
        </p:spPr>
        <p:txBody>
          <a:bodyPr>
            <a:normAutofit/>
          </a:bodyPr>
          <a:lstStyle/>
          <a:p>
            <a:r>
              <a:rPr lang="uk-UA" sz="9600" dirty="0" smtClean="0"/>
              <a:t>Африка</a:t>
            </a:r>
            <a:endParaRPr lang="uk-UA" sz="9600" dirty="0"/>
          </a:p>
        </p:txBody>
      </p:sp>
    </p:spTree>
    <p:extLst>
      <p:ext uri="{BB962C8B-B14F-4D97-AF65-F5344CB8AC3E}">
        <p14:creationId xmlns:p14="http://schemas.microsoft.com/office/powerpoint/2010/main" val="31728437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779690" y="137369"/>
            <a:ext cx="8610600" cy="1293028"/>
          </a:xfrm>
        </p:spPr>
        <p:txBody>
          <a:bodyPr/>
          <a:lstStyle/>
          <a:p>
            <a:r>
              <a:rPr lang="uk-UA" dirty="0" err="1"/>
              <a:t>Ара́бська</a:t>
            </a:r>
            <a:r>
              <a:rPr lang="uk-UA" dirty="0"/>
              <a:t> весна́ </a:t>
            </a:r>
          </a:p>
        </p:txBody>
      </p:sp>
      <p:sp>
        <p:nvSpPr>
          <p:cNvPr id="3" name="Объект 2"/>
          <p:cNvSpPr>
            <a:spLocks noGrp="1"/>
          </p:cNvSpPr>
          <p:nvPr>
            <p:ph idx="1"/>
          </p:nvPr>
        </p:nvSpPr>
        <p:spPr>
          <a:xfrm>
            <a:off x="814589" y="1475986"/>
            <a:ext cx="10820400" cy="4024125"/>
          </a:xfrm>
        </p:spPr>
        <p:txBody>
          <a:bodyPr/>
          <a:lstStyle/>
          <a:p>
            <a:r>
              <a:rPr lang="uk-UA" dirty="0" smtClean="0"/>
              <a:t>Арабська весна</a:t>
            </a:r>
            <a:r>
              <a:rPr lang="en-US" dirty="0" smtClean="0"/>
              <a:t>— </a:t>
            </a:r>
            <a:r>
              <a:rPr lang="uk-UA" dirty="0"/>
              <a:t>серія масових вуличних протестів, революцій та внутрішніх військових конфліктів у низці арабських країн, що почалися наприкінці 2010 року в Тунісі й тривають у деяких країнах по нині</a:t>
            </a:r>
            <a:r>
              <a:rPr lang="uk-UA" dirty="0" smtClean="0"/>
              <a:t>.</a:t>
            </a:r>
          </a:p>
          <a:p>
            <a:r>
              <a:rPr lang="uk-UA" dirty="0" smtClean="0"/>
              <a:t>Загальна </a:t>
            </a:r>
            <a:r>
              <a:rPr lang="uk-UA" dirty="0"/>
              <a:t>кількість загиблих : 32 000 — 37 800</a:t>
            </a:r>
            <a:r>
              <a:rPr lang="uk-UA" dirty="0" smtClean="0"/>
              <a:t>+ осіб.</a:t>
            </a:r>
            <a:endParaRPr lang="uk-UA" dirty="0"/>
          </a:p>
        </p:txBody>
      </p:sp>
      <p:pic>
        <p:nvPicPr>
          <p:cNvPr id="4" name="Рисунок 3"/>
          <p:cNvPicPr>
            <a:picLocks noChangeAspect="1"/>
          </p:cNvPicPr>
          <p:nvPr/>
        </p:nvPicPr>
        <p:blipFill>
          <a:blip r:embed="rId2"/>
          <a:stretch>
            <a:fillRect/>
          </a:stretch>
        </p:blipFill>
        <p:spPr>
          <a:xfrm>
            <a:off x="533400" y="3154589"/>
            <a:ext cx="6667500" cy="3638550"/>
          </a:xfrm>
          <a:prstGeom prst="rect">
            <a:avLst/>
          </a:prstGeom>
        </p:spPr>
      </p:pic>
      <p:pic>
        <p:nvPicPr>
          <p:cNvPr id="7" name="Рисунок 6"/>
          <p:cNvPicPr>
            <a:picLocks noChangeAspect="1"/>
          </p:cNvPicPr>
          <p:nvPr/>
        </p:nvPicPr>
        <p:blipFill>
          <a:blip r:embed="rId3"/>
          <a:stretch>
            <a:fillRect/>
          </a:stretch>
        </p:blipFill>
        <p:spPr>
          <a:xfrm>
            <a:off x="8686561" y="2498502"/>
            <a:ext cx="7010878" cy="4577597"/>
          </a:xfrm>
          <a:prstGeom prst="rect">
            <a:avLst/>
          </a:prstGeom>
        </p:spPr>
      </p:pic>
    </p:spTree>
    <p:extLst>
      <p:ext uri="{BB962C8B-B14F-4D97-AF65-F5344CB8AC3E}">
        <p14:creationId xmlns:p14="http://schemas.microsoft.com/office/powerpoint/2010/main" val="18951804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stretch>
            <a:fillRect/>
          </a:stretch>
        </p:blipFill>
        <p:spPr>
          <a:xfrm>
            <a:off x="731949" y="2939037"/>
            <a:ext cx="4921876" cy="3279200"/>
          </a:xfrm>
          <a:prstGeom prst="rect">
            <a:avLst/>
          </a:prstGeom>
        </p:spPr>
      </p:pic>
      <p:pic>
        <p:nvPicPr>
          <p:cNvPr id="5" name="Рисунок 4"/>
          <p:cNvPicPr>
            <a:picLocks noChangeAspect="1"/>
          </p:cNvPicPr>
          <p:nvPr/>
        </p:nvPicPr>
        <p:blipFill>
          <a:blip r:embed="rId3"/>
          <a:stretch>
            <a:fillRect/>
          </a:stretch>
        </p:blipFill>
        <p:spPr>
          <a:xfrm>
            <a:off x="7596121" y="503237"/>
            <a:ext cx="3619500" cy="5715000"/>
          </a:xfrm>
          <a:prstGeom prst="rect">
            <a:avLst/>
          </a:prstGeom>
        </p:spPr>
      </p:pic>
      <p:sp>
        <p:nvSpPr>
          <p:cNvPr id="6" name="Прямоугольник 5"/>
          <p:cNvSpPr/>
          <p:nvPr/>
        </p:nvSpPr>
        <p:spPr>
          <a:xfrm>
            <a:off x="1528494" y="1331718"/>
            <a:ext cx="5941050" cy="923330"/>
          </a:xfrm>
          <a:prstGeom prst="rect">
            <a:avLst/>
          </a:prstGeom>
          <a:noFill/>
        </p:spPr>
        <p:txBody>
          <a:bodyPr wrap="none" lIns="91440" tIns="45720" rIns="91440" bIns="45720">
            <a:spAutoFit/>
          </a:bodyPr>
          <a:lstStyle/>
          <a:p>
            <a:pPr algn="ctr"/>
            <a:r>
              <a:rPr lang="ru-RU" sz="5400" dirty="0" err="1">
                <a:ln w="0"/>
                <a:solidFill>
                  <a:schemeClr val="accent1"/>
                </a:solidFill>
                <a:effectLst>
                  <a:outerShdw blurRad="38100" dist="25400" dir="5400000" algn="ctr" rotWithShape="0">
                    <a:srgbClr val="6E747A">
                      <a:alpha val="43000"/>
                    </a:srgbClr>
                  </a:outerShdw>
                </a:effectLst>
              </a:rPr>
              <a:t>Республіка</a:t>
            </a:r>
            <a:r>
              <a:rPr lang="ru-RU" sz="5400" dirty="0">
                <a:ln w="0"/>
                <a:solidFill>
                  <a:schemeClr val="accent1"/>
                </a:solidFill>
                <a:effectLst>
                  <a:outerShdw blurRad="38100" dist="25400" dir="5400000" algn="ctr" rotWithShape="0">
                    <a:srgbClr val="6E747A">
                      <a:alpha val="43000"/>
                    </a:srgbClr>
                  </a:outerShdw>
                </a:effectLst>
              </a:rPr>
              <a:t> </a:t>
            </a:r>
            <a:r>
              <a:rPr lang="ru-RU" sz="5400" dirty="0" err="1">
                <a:ln w="0"/>
                <a:solidFill>
                  <a:schemeClr val="accent1"/>
                </a:solidFill>
                <a:effectLst>
                  <a:outerShdw blurRad="38100" dist="25400" dir="5400000" algn="ctr" rotWithShape="0">
                    <a:srgbClr val="6E747A">
                      <a:alpha val="43000"/>
                    </a:srgbClr>
                  </a:outerShdw>
                </a:effectLst>
              </a:rPr>
              <a:t>Туніс</a:t>
            </a:r>
            <a:endParaRPr lang="ru-RU" sz="5400" b="0" cap="none"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394635464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81400" y="326491"/>
            <a:ext cx="8610600" cy="1293028"/>
          </a:xfrm>
        </p:spPr>
        <p:txBody>
          <a:bodyPr/>
          <a:lstStyle/>
          <a:p>
            <a:r>
              <a:rPr lang="uk-UA" dirty="0"/>
              <a:t>Революція в Тунісі 2010—2011</a:t>
            </a:r>
          </a:p>
        </p:txBody>
      </p:sp>
      <p:sp>
        <p:nvSpPr>
          <p:cNvPr id="3" name="Объект 2"/>
          <p:cNvSpPr>
            <a:spLocks noGrp="1"/>
          </p:cNvSpPr>
          <p:nvPr>
            <p:ph idx="1"/>
          </p:nvPr>
        </p:nvSpPr>
        <p:spPr>
          <a:xfrm>
            <a:off x="734096" y="1519707"/>
            <a:ext cx="9903853" cy="4776251"/>
          </a:xfrm>
        </p:spPr>
        <p:txBody>
          <a:bodyPr>
            <a:normAutofit/>
          </a:bodyPr>
          <a:lstStyle/>
          <a:p>
            <a:r>
              <a:rPr lang="uk-UA" dirty="0" err="1"/>
              <a:t>Револю́ція</a:t>
            </a:r>
            <a:r>
              <a:rPr lang="uk-UA" dirty="0"/>
              <a:t> в </a:t>
            </a:r>
            <a:r>
              <a:rPr lang="uk-UA" dirty="0" err="1"/>
              <a:t>Туні́сі</a:t>
            </a:r>
            <a:r>
              <a:rPr lang="uk-UA" dirty="0"/>
              <a:t> (2010—2011) або </a:t>
            </a:r>
            <a:r>
              <a:rPr lang="uk-UA" dirty="0" err="1"/>
              <a:t>Жасми́нова</a:t>
            </a:r>
            <a:r>
              <a:rPr lang="uk-UA" dirty="0"/>
              <a:t> </a:t>
            </a:r>
            <a:r>
              <a:rPr lang="uk-UA" dirty="0" err="1"/>
              <a:t>револю́ція</a:t>
            </a:r>
            <a:r>
              <a:rPr lang="uk-UA" dirty="0"/>
              <a:t> </a:t>
            </a:r>
            <a:r>
              <a:rPr lang="en-US" dirty="0" smtClean="0"/>
              <a:t>— </a:t>
            </a:r>
            <a:r>
              <a:rPr lang="uk-UA" dirty="0"/>
              <a:t>хвиля загальнонаціональних протестів, викликаних незадоволенням політикою президента Тунісу </a:t>
            </a:r>
            <a:r>
              <a:rPr lang="uk-UA" dirty="0" err="1"/>
              <a:t>бен</a:t>
            </a:r>
            <a:r>
              <a:rPr lang="uk-UA" dirty="0"/>
              <a:t> Алі, що призвела до його відставки 14 січня 2011 </a:t>
            </a:r>
            <a:r>
              <a:rPr lang="uk-UA" dirty="0" err="1"/>
              <a:t>роПоштовхом</a:t>
            </a:r>
            <a:r>
              <a:rPr lang="uk-UA" dirty="0"/>
              <a:t> до масових виступів стало публічне самоспалення 17 грудня 2010 року вуличного торговця фруктами й овочами в місті </a:t>
            </a:r>
            <a:r>
              <a:rPr lang="uk-UA" dirty="0" err="1"/>
              <a:t>Сіді-Бузіді</a:t>
            </a:r>
            <a:r>
              <a:rPr lang="uk-UA" dirty="0"/>
              <a:t> </a:t>
            </a:r>
            <a:r>
              <a:rPr lang="uk-UA" dirty="0" err="1"/>
              <a:t>Мухаммеда</a:t>
            </a:r>
            <a:r>
              <a:rPr lang="uk-UA" dirty="0"/>
              <a:t> </a:t>
            </a:r>
            <a:r>
              <a:rPr lang="uk-UA" dirty="0" err="1"/>
              <a:t>Буазізі</a:t>
            </a:r>
            <a:r>
              <a:rPr lang="uk-UA" dirty="0"/>
              <a:t>, чиї товари конфіскувала влада. Цей інцидент висвітлив проблему </a:t>
            </a:r>
            <a:r>
              <a:rPr lang="uk-UA" dirty="0" smtClean="0"/>
              <a:t>безробіття, </a:t>
            </a:r>
            <a:r>
              <a:rPr lang="uk-UA" dirty="0"/>
              <a:t>подорожчання життя </a:t>
            </a:r>
            <a:r>
              <a:rPr lang="uk-UA" dirty="0" smtClean="0"/>
              <a:t>та </a:t>
            </a:r>
            <a:r>
              <a:rPr lang="uk-UA" dirty="0"/>
              <a:t>корупції </a:t>
            </a:r>
            <a:r>
              <a:rPr lang="uk-UA" dirty="0" smtClean="0"/>
              <a:t>Публічне </a:t>
            </a:r>
            <a:r>
              <a:rPr lang="uk-UA" dirty="0"/>
              <a:t>самоспалення спровокувало низку схожих інцидентів серед людей, що опинилися у схожій ситуації, при чому похорони часто перетворювалися в демонстрації протесту. Успішна відставка президента країни спричинила хвилю аналогічних акцій протесту в інших арабських </a:t>
            </a:r>
            <a:r>
              <a:rPr lang="uk-UA" dirty="0" err="1"/>
              <a:t>країнах.ку</a:t>
            </a:r>
            <a:r>
              <a:rPr lang="uk-UA" dirty="0"/>
              <a:t> та призначення нового уряду зі значними змінами 27 січня 2011 року</a:t>
            </a:r>
            <a:r>
              <a:rPr lang="uk-UA" dirty="0" smtClean="0"/>
              <a:t>.</a:t>
            </a:r>
          </a:p>
          <a:p>
            <a:r>
              <a:rPr lang="ru-RU" dirty="0" err="1"/>
              <a:t>Внаслідок</a:t>
            </a:r>
            <a:r>
              <a:rPr lang="ru-RU" dirty="0"/>
              <a:t> </a:t>
            </a:r>
            <a:r>
              <a:rPr lang="ru-RU" dirty="0" err="1"/>
              <a:t>революції</a:t>
            </a:r>
            <a:r>
              <a:rPr lang="ru-RU" dirty="0"/>
              <a:t> в </a:t>
            </a:r>
            <a:r>
              <a:rPr lang="ru-RU" dirty="0" err="1"/>
              <a:t>Тунісі</a:t>
            </a:r>
            <a:r>
              <a:rPr lang="ru-RU" dirty="0"/>
              <a:t> </a:t>
            </a:r>
            <a:r>
              <a:rPr lang="ru-RU" dirty="0" err="1"/>
              <a:t>загинули</a:t>
            </a:r>
            <a:r>
              <a:rPr lang="ru-RU" dirty="0"/>
              <a:t> 219 </a:t>
            </a:r>
            <a:r>
              <a:rPr lang="ru-RU" dirty="0" err="1"/>
              <a:t>осіб</a:t>
            </a:r>
            <a:r>
              <a:rPr lang="ru-RU" dirty="0"/>
              <a:t>.</a:t>
            </a:r>
            <a:endParaRPr lang="uk-UA" dirty="0"/>
          </a:p>
        </p:txBody>
      </p:sp>
    </p:spTree>
    <p:extLst>
      <p:ext uri="{BB962C8B-B14F-4D97-AF65-F5344CB8AC3E}">
        <p14:creationId xmlns:p14="http://schemas.microsoft.com/office/powerpoint/2010/main" val="38793389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stretch>
            <a:fillRect/>
          </a:stretch>
        </p:blipFill>
        <p:spPr>
          <a:xfrm>
            <a:off x="2163651" y="219232"/>
            <a:ext cx="8638639" cy="6475525"/>
          </a:xfrm>
          <a:prstGeom prst="rect">
            <a:avLst/>
          </a:prstGeom>
        </p:spPr>
      </p:pic>
    </p:spTree>
    <p:extLst>
      <p:ext uri="{BB962C8B-B14F-4D97-AF65-F5344CB8AC3E}">
        <p14:creationId xmlns:p14="http://schemas.microsoft.com/office/powerpoint/2010/main" val="22235689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stretch>
            <a:fillRect/>
          </a:stretch>
        </p:blipFill>
        <p:spPr>
          <a:xfrm>
            <a:off x="5145111" y="956312"/>
            <a:ext cx="5956478" cy="2978239"/>
          </a:xfrm>
          <a:prstGeom prst="rect">
            <a:avLst/>
          </a:prstGeom>
        </p:spPr>
      </p:pic>
      <p:sp>
        <p:nvSpPr>
          <p:cNvPr id="5" name="Прямоугольник 4"/>
          <p:cNvSpPr/>
          <p:nvPr/>
        </p:nvSpPr>
        <p:spPr>
          <a:xfrm>
            <a:off x="1313646" y="4441655"/>
            <a:ext cx="3330269" cy="1569660"/>
          </a:xfrm>
          <a:prstGeom prst="rect">
            <a:avLst/>
          </a:prstGeom>
          <a:noFill/>
        </p:spPr>
        <p:txBody>
          <a:bodyPr wrap="square" lIns="91440" tIns="45720" rIns="91440" bIns="45720">
            <a:spAutoFit/>
          </a:bodyPr>
          <a:lstStyle/>
          <a:p>
            <a:pPr algn="ctr"/>
            <a:r>
              <a:rPr lang="ru-RU" sz="9600" b="0" cap="none" spc="0" dirty="0" err="1" smtClean="0">
                <a:ln w="0"/>
                <a:solidFill>
                  <a:schemeClr val="accent1"/>
                </a:solidFill>
                <a:effectLst>
                  <a:outerShdw blurRad="38100" dist="25400" dir="5400000" algn="ctr" rotWithShape="0">
                    <a:srgbClr val="6E747A">
                      <a:alpha val="43000"/>
                    </a:srgbClr>
                  </a:outerShdw>
                </a:effectLst>
              </a:rPr>
              <a:t>Лівія</a:t>
            </a:r>
            <a:endParaRPr lang="ru-RU" sz="9600" b="0" cap="none"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294786337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03173" y="193194"/>
            <a:ext cx="8610600" cy="1293028"/>
          </a:xfrm>
        </p:spPr>
        <p:txBody>
          <a:bodyPr/>
          <a:lstStyle/>
          <a:p>
            <a:r>
              <a:rPr lang="uk-UA" dirty="0" smtClean="0"/>
              <a:t>Громадянська</a:t>
            </a:r>
            <a:br>
              <a:rPr lang="uk-UA" dirty="0" smtClean="0"/>
            </a:br>
            <a:r>
              <a:rPr lang="uk-UA" dirty="0" smtClean="0"/>
              <a:t> </a:t>
            </a:r>
            <a:r>
              <a:rPr lang="uk-UA" dirty="0"/>
              <a:t>війна у Лівії</a:t>
            </a:r>
          </a:p>
        </p:txBody>
      </p:sp>
      <p:sp>
        <p:nvSpPr>
          <p:cNvPr id="3" name="Объект 2"/>
          <p:cNvSpPr>
            <a:spLocks noGrp="1"/>
          </p:cNvSpPr>
          <p:nvPr>
            <p:ph idx="1"/>
          </p:nvPr>
        </p:nvSpPr>
        <p:spPr>
          <a:xfrm>
            <a:off x="5138670" y="1486222"/>
            <a:ext cx="6367530" cy="5371778"/>
          </a:xfrm>
        </p:spPr>
        <p:txBody>
          <a:bodyPr>
            <a:normAutofit/>
          </a:bodyPr>
          <a:lstStyle/>
          <a:p>
            <a:r>
              <a:rPr lang="uk-UA" dirty="0"/>
              <a:t>Громадянська війна у Лівії 2011 року — збройний виступ племен[Джерело?] провінції </a:t>
            </a:r>
            <a:r>
              <a:rPr lang="uk-UA" dirty="0" err="1" smtClean="0"/>
              <a:t>Кіренаїката</a:t>
            </a:r>
            <a:r>
              <a:rPr lang="uk-UA" dirty="0" smtClean="0"/>
              <a:t> </a:t>
            </a:r>
            <a:r>
              <a:rPr lang="uk-UA" dirty="0"/>
              <a:t>деяких частин лівійської армії проти лідера країни </a:t>
            </a:r>
            <a:r>
              <a:rPr lang="uk-UA" dirty="0" err="1"/>
              <a:t>Муамара</a:t>
            </a:r>
            <a:r>
              <a:rPr lang="uk-UA" dirty="0"/>
              <a:t> </a:t>
            </a:r>
            <a:r>
              <a:rPr lang="uk-UA" dirty="0" err="1"/>
              <a:t>Каддафі</a:t>
            </a:r>
            <a:r>
              <a:rPr lang="uk-UA" dirty="0"/>
              <a:t>, що займає керівну посаду з 1969 року, і проти державного уряду на чолі з прем'єр-міністром Багдаді Махмуді. Розпочалося повстання з масових протестів 16—17 лютого 2011 під впливом революцій в сусідніх Тунісі та Єгипті</a:t>
            </a:r>
            <a:r>
              <a:rPr lang="uk-UA" dirty="0" smtClean="0"/>
              <a:t>. </a:t>
            </a:r>
            <a:r>
              <a:rPr lang="uk-UA" dirty="0"/>
              <a:t>Криваве придушення протестів поліцією та армією спричинило повстання і початок громадянської війни із застосуванням важкого озброєння та авіації</a:t>
            </a:r>
          </a:p>
        </p:txBody>
      </p:sp>
      <p:pic>
        <p:nvPicPr>
          <p:cNvPr id="4" name="Рисунок 3"/>
          <p:cNvPicPr>
            <a:picLocks noChangeAspect="1"/>
          </p:cNvPicPr>
          <p:nvPr/>
        </p:nvPicPr>
        <p:blipFill>
          <a:blip r:embed="rId2"/>
          <a:stretch>
            <a:fillRect/>
          </a:stretch>
        </p:blipFill>
        <p:spPr>
          <a:xfrm>
            <a:off x="147570" y="700289"/>
            <a:ext cx="4991100" cy="5715000"/>
          </a:xfrm>
          <a:prstGeom prst="rect">
            <a:avLst/>
          </a:prstGeom>
        </p:spPr>
      </p:pic>
    </p:spTree>
    <p:extLst>
      <p:ext uri="{BB962C8B-B14F-4D97-AF65-F5344CB8AC3E}">
        <p14:creationId xmlns:p14="http://schemas.microsoft.com/office/powerpoint/2010/main" val="7990241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idx="1"/>
          </p:nvPr>
        </p:nvPicPr>
        <p:blipFill>
          <a:blip r:embed="rId2"/>
          <a:stretch>
            <a:fillRect/>
          </a:stretch>
        </p:blipFill>
        <p:spPr>
          <a:xfrm>
            <a:off x="474346" y="2142409"/>
            <a:ext cx="6040244" cy="4024313"/>
          </a:xfrm>
          <a:prstGeom prst="rect">
            <a:avLst/>
          </a:prstGeom>
        </p:spPr>
      </p:pic>
      <p:sp>
        <p:nvSpPr>
          <p:cNvPr id="4" name="Прямоугольник 3"/>
          <p:cNvSpPr/>
          <p:nvPr/>
        </p:nvSpPr>
        <p:spPr>
          <a:xfrm>
            <a:off x="3985358" y="932473"/>
            <a:ext cx="1903085" cy="923330"/>
          </a:xfrm>
          <a:prstGeom prst="rect">
            <a:avLst/>
          </a:prstGeom>
          <a:noFill/>
        </p:spPr>
        <p:txBody>
          <a:bodyPr wrap="none" lIns="91440" tIns="45720" rIns="91440" bIns="45720">
            <a:spAutoFit/>
          </a:bodyPr>
          <a:lstStyle/>
          <a:p>
            <a:pPr algn="ctr"/>
            <a:r>
              <a:rPr lang="ru-RU" sz="5400" dirty="0" err="1">
                <a:ln w="0"/>
                <a:solidFill>
                  <a:schemeClr val="accent1"/>
                </a:solidFill>
                <a:effectLst>
                  <a:outerShdw blurRad="38100" dist="25400" dir="5400000" algn="ctr" rotWithShape="0">
                    <a:srgbClr val="6E747A">
                      <a:alpha val="43000"/>
                    </a:srgbClr>
                  </a:outerShdw>
                </a:effectLst>
              </a:rPr>
              <a:t>Кенія</a:t>
            </a:r>
            <a:endParaRPr lang="ru-RU" sz="5400" b="0" cap="none" spc="0" dirty="0">
              <a:ln w="0"/>
              <a:solidFill>
                <a:schemeClr val="accent1"/>
              </a:solidFill>
              <a:effectLst>
                <a:outerShdw blurRad="38100" dist="25400" dir="5400000" algn="ctr" rotWithShape="0">
                  <a:srgbClr val="6E747A">
                    <a:alpha val="43000"/>
                  </a:srgbClr>
                </a:outerShdw>
              </a:effectLst>
            </a:endParaRPr>
          </a:p>
        </p:txBody>
      </p:sp>
      <p:pic>
        <p:nvPicPr>
          <p:cNvPr id="6" name="Рисунок 5"/>
          <p:cNvPicPr>
            <a:picLocks noChangeAspect="1"/>
          </p:cNvPicPr>
          <p:nvPr/>
        </p:nvPicPr>
        <p:blipFill>
          <a:blip r:embed="rId3"/>
          <a:stretch>
            <a:fillRect/>
          </a:stretch>
        </p:blipFill>
        <p:spPr>
          <a:xfrm>
            <a:off x="6888077" y="1270595"/>
            <a:ext cx="4969569" cy="4896127"/>
          </a:xfrm>
          <a:prstGeom prst="rect">
            <a:avLst/>
          </a:prstGeom>
        </p:spPr>
      </p:pic>
    </p:spTree>
    <p:extLst>
      <p:ext uri="{BB962C8B-B14F-4D97-AF65-F5344CB8AC3E}">
        <p14:creationId xmlns:p14="http://schemas.microsoft.com/office/powerpoint/2010/main" val="392648258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Кенія, захоплення заручників</a:t>
            </a:r>
            <a:br>
              <a:rPr lang="uk-UA" dirty="0"/>
            </a:br>
            <a:endParaRPr lang="uk-UA" dirty="0"/>
          </a:p>
        </p:txBody>
      </p:sp>
      <p:sp>
        <p:nvSpPr>
          <p:cNvPr id="3" name="Объект 2"/>
          <p:cNvSpPr>
            <a:spLocks noGrp="1"/>
          </p:cNvSpPr>
          <p:nvPr>
            <p:ph idx="1"/>
          </p:nvPr>
        </p:nvSpPr>
        <p:spPr/>
        <p:txBody>
          <a:bodyPr>
            <a:normAutofit fontScale="92500" lnSpcReduction="20000"/>
          </a:bodyPr>
          <a:lstStyle/>
          <a:p>
            <a:r>
              <a:rPr lang="uk-UA" dirty="0" smtClean="0"/>
              <a:t>Торговий </a:t>
            </a:r>
            <a:r>
              <a:rPr lang="uk-UA" dirty="0"/>
              <a:t>центр “</a:t>
            </a:r>
            <a:r>
              <a:rPr lang="uk-UA" dirty="0" err="1"/>
              <a:t>Вестґейт</a:t>
            </a:r>
            <a:r>
              <a:rPr lang="uk-UA" dirty="0"/>
              <a:t>” у Найробі — людне місце. Цього вихідного дня, 21 </a:t>
            </a:r>
            <a:r>
              <a:rPr lang="uk-UA" dirty="0" smtClean="0"/>
              <a:t>вересня 2013, </a:t>
            </a:r>
            <a:r>
              <a:rPr lang="uk-UA" dirty="0"/>
              <a:t>всередині перебувало чимало людей, як місцевих, так і іноземців.</a:t>
            </a:r>
          </a:p>
          <a:p>
            <a:r>
              <a:rPr lang="uk-UA" dirty="0"/>
              <a:t>Раптом людський гомін перервали постріли і вибухи. Група озброєних бойовиків стріляла без розбору: в жінок, дітей, чоловіків. Потім ісламісти захопили заручників і утримували в облозі приміщення центру.</a:t>
            </a:r>
          </a:p>
          <a:p>
            <a:r>
              <a:rPr lang="uk-UA" dirty="0"/>
              <a:t>Аматорські відеокадри свідчать про жахливість злочину і паніку, яка охопила людей, що перебували всередині “</a:t>
            </a:r>
            <a:r>
              <a:rPr lang="uk-UA" dirty="0" err="1"/>
              <a:t>Вестґейту</a:t>
            </a:r>
            <a:r>
              <a:rPr lang="uk-UA" dirty="0"/>
              <a:t>”.</a:t>
            </a:r>
          </a:p>
          <a:p>
            <a:r>
              <a:rPr lang="uk-UA" dirty="0"/>
              <a:t>Деяких бранців звільнили раніше, інші чекали завершення операції, що тривала 4 дні.</a:t>
            </a:r>
          </a:p>
          <a:p>
            <a:r>
              <a:rPr lang="uk-UA" dirty="0"/>
              <a:t>За офіційними даними, загинуло 67 людей, 200 отримали поранення. Ще майже чотири десятки досі вважаються зниклими безвісти.</a:t>
            </a:r>
          </a:p>
          <a:p>
            <a:r>
              <a:rPr lang="uk-UA" dirty="0"/>
              <a:t>Більшість терористів — членів сомалійського ісламістського угруповання “</a:t>
            </a:r>
            <a:r>
              <a:rPr lang="uk-UA" dirty="0" err="1"/>
              <a:t>Аш-Шабаб</a:t>
            </a:r>
            <a:r>
              <a:rPr lang="uk-UA" dirty="0"/>
              <a:t>” — вбито під час операції зі звільнення заручників. У такий спосіб вони прагнули покарати Кенію за дії її армії на території Сомалі, спрямовані на витіснення звідти “</a:t>
            </a:r>
            <a:r>
              <a:rPr lang="uk-UA" dirty="0" err="1"/>
              <a:t>Аш-Шабаба</a:t>
            </a:r>
            <a:r>
              <a:rPr lang="uk-UA" dirty="0"/>
              <a:t>”.</a:t>
            </a:r>
          </a:p>
          <a:p>
            <a:endParaRPr lang="uk-UA" dirty="0"/>
          </a:p>
        </p:txBody>
      </p:sp>
    </p:spTree>
    <p:extLst>
      <p:ext uri="{BB962C8B-B14F-4D97-AF65-F5344CB8AC3E}">
        <p14:creationId xmlns:p14="http://schemas.microsoft.com/office/powerpoint/2010/main" val="30028009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Сомалійські пірати</a:t>
            </a:r>
          </a:p>
        </p:txBody>
      </p:sp>
      <p:sp>
        <p:nvSpPr>
          <p:cNvPr id="3" name="Объект 2"/>
          <p:cNvSpPr>
            <a:spLocks noGrp="1"/>
          </p:cNvSpPr>
          <p:nvPr>
            <p:ph idx="1"/>
          </p:nvPr>
        </p:nvSpPr>
        <p:spPr>
          <a:xfrm>
            <a:off x="453981" y="2057401"/>
            <a:ext cx="5908183" cy="4562340"/>
          </a:xfrm>
        </p:spPr>
        <p:txBody>
          <a:bodyPr>
            <a:normAutofit fontScale="92500" lnSpcReduction="20000"/>
          </a:bodyPr>
          <a:lstStyle/>
          <a:p>
            <a:r>
              <a:rPr lang="uk-UA" dirty="0"/>
              <a:t>Прибережні води Сомалі — одні з найнебезпечніших у світі. З 1991 року ніким не контрольована внаслідок громадянської війни країна стала гніздом морських піратів, жертвами яких стають, зокрема, й українські моряки.</a:t>
            </a:r>
          </a:p>
          <a:p>
            <a:r>
              <a:rPr lang="uk-UA" dirty="0"/>
              <a:t>Влада Сомалі критикує західні країни та компанії за те, що ті погоджуються платити викрадачам, тим самим заохочуючи їх</a:t>
            </a:r>
            <a:r>
              <a:rPr lang="uk-UA" dirty="0" smtClean="0"/>
              <a:t>.</a:t>
            </a:r>
          </a:p>
          <a:p>
            <a:r>
              <a:rPr lang="uk-UA" dirty="0" err="1"/>
              <a:t>енеральний</a:t>
            </a:r>
            <a:r>
              <a:rPr lang="uk-UA" dirty="0"/>
              <a:t> секретар Північноатлантичного альянсу </a:t>
            </a:r>
            <a:r>
              <a:rPr lang="uk-UA" dirty="0" err="1"/>
              <a:t>Андерс</a:t>
            </a:r>
            <a:r>
              <a:rPr lang="uk-UA" dirty="0"/>
              <a:t> </a:t>
            </a:r>
            <a:r>
              <a:rPr lang="uk-UA" dirty="0" err="1"/>
              <a:t>Фог</a:t>
            </a:r>
            <a:r>
              <a:rPr lang="uk-UA" dirty="0"/>
              <a:t> </a:t>
            </a:r>
            <a:r>
              <a:rPr lang="uk-UA" dirty="0" err="1"/>
              <a:t>Расмуссен</a:t>
            </a:r>
            <a:r>
              <a:rPr lang="uk-UA" dirty="0"/>
              <a:t>, виступаючи у жовтні 2013 на 59-й щорічній сесії Парламентської асамблеї НАТО у хорватському місті </a:t>
            </a:r>
            <a:r>
              <a:rPr lang="uk-UA" dirty="0" err="1"/>
              <a:t>Дубровник</a:t>
            </a:r>
            <a:r>
              <a:rPr lang="uk-UA" dirty="0"/>
              <a:t>, заявив, що втрати світової економіки від сомалійського піратства становлять 18 млрд доларів на </a:t>
            </a:r>
            <a:r>
              <a:rPr lang="uk-UA" dirty="0" smtClean="0"/>
              <a:t>рік, </a:t>
            </a:r>
            <a:r>
              <a:rPr lang="uk-UA" dirty="0"/>
              <a:t>і якби не операції НАТО в регіоні, цифри були б ще більші.</a:t>
            </a:r>
            <a:endParaRPr lang="uk-UA" dirty="0" smtClean="0"/>
          </a:p>
        </p:txBody>
      </p:sp>
      <p:pic>
        <p:nvPicPr>
          <p:cNvPr id="4" name="Рисунок 3"/>
          <p:cNvPicPr>
            <a:picLocks noChangeAspect="1"/>
          </p:cNvPicPr>
          <p:nvPr/>
        </p:nvPicPr>
        <p:blipFill>
          <a:blip r:embed="rId2"/>
          <a:stretch>
            <a:fillRect/>
          </a:stretch>
        </p:blipFill>
        <p:spPr>
          <a:xfrm>
            <a:off x="6362164" y="2057401"/>
            <a:ext cx="5684346" cy="3942759"/>
          </a:xfrm>
          <a:prstGeom prst="rect">
            <a:avLst/>
          </a:prstGeom>
        </p:spPr>
      </p:pic>
    </p:spTree>
    <p:extLst>
      <p:ext uri="{BB962C8B-B14F-4D97-AF65-F5344CB8AC3E}">
        <p14:creationId xmlns:p14="http://schemas.microsoft.com/office/powerpoint/2010/main" val="4226021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idx="1"/>
          </p:nvPr>
        </p:nvPicPr>
        <p:blipFill>
          <a:blip r:embed="rId2"/>
          <a:stretch>
            <a:fillRect/>
          </a:stretch>
        </p:blipFill>
        <p:spPr>
          <a:xfrm>
            <a:off x="655388" y="2275693"/>
            <a:ext cx="6040243" cy="4024312"/>
          </a:xfrm>
          <a:prstGeom prst="rect">
            <a:avLst/>
          </a:prstGeom>
        </p:spPr>
      </p:pic>
      <p:sp>
        <p:nvSpPr>
          <p:cNvPr id="4" name="Прямоугольник 3"/>
          <p:cNvSpPr/>
          <p:nvPr/>
        </p:nvSpPr>
        <p:spPr>
          <a:xfrm>
            <a:off x="6230044" y="90152"/>
            <a:ext cx="5276156" cy="2585323"/>
          </a:xfrm>
          <a:prstGeom prst="rect">
            <a:avLst/>
          </a:prstGeom>
          <a:noFill/>
        </p:spPr>
        <p:txBody>
          <a:bodyPr wrap="square" lIns="91440" tIns="45720" rIns="91440" bIns="45720">
            <a:spAutoFit/>
          </a:bodyPr>
          <a:lstStyle/>
          <a:p>
            <a:pPr algn="ctr"/>
            <a:r>
              <a:rPr lang="ru-RU" sz="5400" dirty="0" err="1">
                <a:ln w="0"/>
                <a:solidFill>
                  <a:schemeClr val="accent1"/>
                </a:solidFill>
                <a:effectLst>
                  <a:outerShdw blurRad="38100" dist="25400" dir="5400000" algn="ctr" rotWithShape="0">
                    <a:srgbClr val="6E747A">
                      <a:alpha val="43000"/>
                    </a:srgbClr>
                  </a:outerShdw>
                </a:effectLst>
              </a:rPr>
              <a:t>Півде́нно-Африка́нська</a:t>
            </a:r>
            <a:r>
              <a:rPr lang="ru-RU" sz="5400" dirty="0">
                <a:ln w="0"/>
                <a:solidFill>
                  <a:schemeClr val="accent1"/>
                </a:solidFill>
                <a:effectLst>
                  <a:outerShdw blurRad="38100" dist="25400" dir="5400000" algn="ctr" rotWithShape="0">
                    <a:srgbClr val="6E747A">
                      <a:alpha val="43000"/>
                    </a:srgbClr>
                  </a:outerShdw>
                </a:effectLst>
              </a:rPr>
              <a:t> </a:t>
            </a:r>
            <a:endParaRPr lang="ru-RU" sz="5400" dirty="0" smtClean="0">
              <a:ln w="0"/>
              <a:solidFill>
                <a:schemeClr val="accent1"/>
              </a:solidFill>
              <a:effectLst>
                <a:outerShdw blurRad="38100" dist="25400" dir="5400000" algn="ctr" rotWithShape="0">
                  <a:srgbClr val="6E747A">
                    <a:alpha val="43000"/>
                  </a:srgbClr>
                </a:outerShdw>
              </a:effectLst>
            </a:endParaRPr>
          </a:p>
          <a:p>
            <a:pPr algn="ctr"/>
            <a:r>
              <a:rPr lang="ru-RU" sz="5400" dirty="0" err="1" smtClean="0">
                <a:ln w="0"/>
                <a:solidFill>
                  <a:schemeClr val="accent1"/>
                </a:solidFill>
                <a:effectLst>
                  <a:outerShdw blurRad="38100" dist="25400" dir="5400000" algn="ctr" rotWithShape="0">
                    <a:srgbClr val="6E747A">
                      <a:alpha val="43000"/>
                    </a:srgbClr>
                  </a:outerShdw>
                </a:effectLst>
              </a:rPr>
              <a:t>Респу́бліка</a:t>
            </a:r>
            <a:endParaRPr lang="ru-RU" sz="5400" b="0" cap="none"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157736296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12428" y="347741"/>
            <a:ext cx="8610600" cy="1293028"/>
          </a:xfrm>
        </p:spPr>
        <p:txBody>
          <a:bodyPr/>
          <a:lstStyle/>
          <a:p>
            <a:r>
              <a:rPr lang="uk-UA" dirty="0" smtClean="0"/>
              <a:t>Африка</a:t>
            </a:r>
            <a:endParaRPr lang="uk-UA" dirty="0"/>
          </a:p>
        </p:txBody>
      </p:sp>
      <p:sp>
        <p:nvSpPr>
          <p:cNvPr id="3" name="Объект 2"/>
          <p:cNvSpPr>
            <a:spLocks noGrp="1"/>
          </p:cNvSpPr>
          <p:nvPr>
            <p:ph idx="1"/>
          </p:nvPr>
        </p:nvSpPr>
        <p:spPr>
          <a:xfrm>
            <a:off x="415343" y="1984910"/>
            <a:ext cx="6297903" cy="4024125"/>
          </a:xfrm>
        </p:spPr>
        <p:txBody>
          <a:bodyPr/>
          <a:lstStyle/>
          <a:p>
            <a:r>
              <a:rPr lang="uk-UA" dirty="0"/>
              <a:t> другий за площею і населенням материк у світі, після Євразії. З площею понад 30 300 000 км², враховуючи прилеглі острови — він займає 5,9 % площі земної поверхні і 20,3% площі суходолу. А його населення — понад 922 </a:t>
            </a:r>
            <a:r>
              <a:rPr lang="uk-UA" dirty="0" smtClean="0"/>
              <a:t>млн, </a:t>
            </a:r>
            <a:r>
              <a:rPr lang="uk-UA" dirty="0"/>
              <a:t>становить понад 12% населення світу.</a:t>
            </a:r>
          </a:p>
        </p:txBody>
      </p:sp>
      <p:pic>
        <p:nvPicPr>
          <p:cNvPr id="4" name="Рисунок 3"/>
          <p:cNvPicPr>
            <a:picLocks noChangeAspect="1"/>
          </p:cNvPicPr>
          <p:nvPr/>
        </p:nvPicPr>
        <p:blipFill>
          <a:blip r:embed="rId2"/>
          <a:stretch>
            <a:fillRect/>
          </a:stretch>
        </p:blipFill>
        <p:spPr>
          <a:xfrm>
            <a:off x="6823790" y="1475281"/>
            <a:ext cx="5024773" cy="4816076"/>
          </a:xfrm>
          <a:prstGeom prst="rect">
            <a:avLst/>
          </a:prstGeom>
        </p:spPr>
      </p:pic>
    </p:spTree>
    <p:extLst>
      <p:ext uri="{BB962C8B-B14F-4D97-AF65-F5344CB8AC3E}">
        <p14:creationId xmlns:p14="http://schemas.microsoft.com/office/powerpoint/2010/main" val="34785814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763074" y="3740025"/>
            <a:ext cx="10820400" cy="4024125"/>
          </a:xfrm>
        </p:spPr>
        <p:txBody>
          <a:bodyPr>
            <a:normAutofit/>
          </a:bodyPr>
          <a:lstStyle/>
          <a:p>
            <a:r>
              <a:rPr lang="ru-RU" dirty="0"/>
              <a:t>11 </a:t>
            </a:r>
            <a:r>
              <a:rPr lang="ru-RU" dirty="0" err="1" smtClean="0"/>
              <a:t>грудня</a:t>
            </a:r>
            <a:r>
              <a:rPr lang="ru-RU" dirty="0" smtClean="0"/>
              <a:t> 2013р., </a:t>
            </a:r>
            <a:r>
              <a:rPr lang="ru-RU" dirty="0"/>
              <a:t>в </a:t>
            </a:r>
            <a:r>
              <a:rPr lang="ru-RU" dirty="0" err="1"/>
              <a:t>Преторії</a:t>
            </a:r>
            <a:r>
              <a:rPr lang="ru-RU" dirty="0"/>
              <a:t> (</a:t>
            </a:r>
            <a:r>
              <a:rPr lang="ru-RU" dirty="0" err="1"/>
              <a:t>адміністративна</a:t>
            </a:r>
            <a:r>
              <a:rPr lang="ru-RU" dirty="0"/>
              <a:t> </a:t>
            </a:r>
            <a:r>
              <a:rPr lang="ru-RU" dirty="0" err="1"/>
              <a:t>столиця</a:t>
            </a:r>
            <a:r>
              <a:rPr lang="ru-RU" dirty="0"/>
              <a:t> </a:t>
            </a:r>
            <a:r>
              <a:rPr lang="ru-RU" dirty="0" err="1"/>
              <a:t>Південно-Африканської</a:t>
            </a:r>
            <a:r>
              <a:rPr lang="ru-RU" dirty="0"/>
              <a:t> </a:t>
            </a:r>
            <a:r>
              <a:rPr lang="ru-RU" dirty="0" err="1"/>
              <a:t>Республіки</a:t>
            </a:r>
            <a:r>
              <a:rPr lang="ru-RU" dirty="0"/>
              <a:t>) </a:t>
            </a:r>
            <a:r>
              <a:rPr lang="ru-RU" dirty="0" err="1"/>
              <a:t>почалося</a:t>
            </a:r>
            <a:r>
              <a:rPr lang="ru-RU" dirty="0"/>
              <a:t> </a:t>
            </a:r>
            <a:r>
              <a:rPr lang="ru-RU" dirty="0" err="1"/>
              <a:t>трьохденне</a:t>
            </a:r>
            <a:r>
              <a:rPr lang="ru-RU" dirty="0"/>
              <a:t> </a:t>
            </a:r>
            <a:r>
              <a:rPr lang="ru-RU" dirty="0" err="1"/>
              <a:t>прощання</a:t>
            </a:r>
            <a:r>
              <a:rPr lang="ru-RU" dirty="0"/>
              <a:t> з </a:t>
            </a:r>
            <a:r>
              <a:rPr lang="ru-RU" dirty="0" err="1"/>
              <a:t>померлим</a:t>
            </a:r>
            <a:r>
              <a:rPr lang="ru-RU" dirty="0"/>
              <a:t> 5 </a:t>
            </a:r>
            <a:r>
              <a:rPr lang="ru-RU" dirty="0" err="1"/>
              <a:t>грудня</a:t>
            </a:r>
            <a:r>
              <a:rPr lang="ru-RU" dirty="0"/>
              <a:t> Нельсоном </a:t>
            </a:r>
            <a:r>
              <a:rPr lang="ru-RU" dirty="0" err="1"/>
              <a:t>Манделою</a:t>
            </a:r>
            <a:r>
              <a:rPr lang="ru-RU" dirty="0"/>
              <a:t>. </a:t>
            </a:r>
            <a:r>
              <a:rPr lang="ru-RU" dirty="0" smtClean="0"/>
              <a:t> </a:t>
            </a:r>
            <a:r>
              <a:rPr lang="ru-RU" dirty="0" err="1" smtClean="0"/>
              <a:t>Траурний</a:t>
            </a:r>
            <a:r>
              <a:rPr lang="ru-RU" dirty="0" smtClean="0"/>
              <a:t> </a:t>
            </a:r>
            <a:r>
              <a:rPr lang="ru-RU" dirty="0"/>
              <a:t>кортеж доставив </a:t>
            </a:r>
            <a:r>
              <a:rPr lang="ru-RU" dirty="0" err="1"/>
              <a:t>тіло</a:t>
            </a:r>
            <a:r>
              <a:rPr lang="ru-RU" dirty="0"/>
              <a:t> </a:t>
            </a:r>
            <a:r>
              <a:rPr lang="ru-RU" dirty="0" err="1"/>
              <a:t>Мандели</a:t>
            </a:r>
            <a:r>
              <a:rPr lang="ru-RU" dirty="0"/>
              <a:t> з </a:t>
            </a:r>
            <a:r>
              <a:rPr lang="ru-RU" dirty="0" err="1"/>
              <a:t>госпіталю</a:t>
            </a:r>
            <a:r>
              <a:rPr lang="ru-RU" dirty="0"/>
              <a:t>, де </a:t>
            </a:r>
            <a:r>
              <a:rPr lang="ru-RU" dirty="0" err="1"/>
              <a:t>він</a:t>
            </a:r>
            <a:r>
              <a:rPr lang="ru-RU" dirty="0"/>
              <a:t> помер, до </a:t>
            </a:r>
            <a:r>
              <a:rPr lang="ru-RU" dirty="0" err="1"/>
              <a:t>президентського</a:t>
            </a:r>
            <a:r>
              <a:rPr lang="ru-RU" dirty="0"/>
              <a:t> палацу «</a:t>
            </a:r>
            <a:r>
              <a:rPr lang="ru-RU" dirty="0" err="1"/>
              <a:t>Юніон</a:t>
            </a:r>
            <a:r>
              <a:rPr lang="ru-RU" dirty="0"/>
              <a:t> </a:t>
            </a:r>
            <a:r>
              <a:rPr lang="ru-RU" dirty="0" err="1"/>
              <a:t>Білгдінгс</a:t>
            </a:r>
            <a:r>
              <a:rPr lang="ru-RU" dirty="0"/>
              <a:t>». На </a:t>
            </a:r>
            <a:r>
              <a:rPr lang="ru-RU" dirty="0" err="1"/>
              <a:t>вулиці</a:t>
            </a:r>
            <a:r>
              <a:rPr lang="ru-RU" dirty="0"/>
              <a:t> </a:t>
            </a:r>
            <a:r>
              <a:rPr lang="ru-RU" dirty="0" err="1"/>
              <a:t>вийшли</a:t>
            </a:r>
            <a:r>
              <a:rPr lang="ru-RU" dirty="0"/>
              <a:t> </a:t>
            </a:r>
            <a:r>
              <a:rPr lang="ru-RU" dirty="0" err="1"/>
              <a:t>тисячі</a:t>
            </a:r>
            <a:r>
              <a:rPr lang="ru-RU" dirty="0"/>
              <a:t> людей. Нельсон </a:t>
            </a:r>
            <a:r>
              <a:rPr lang="ru-RU" dirty="0" err="1"/>
              <a:t>Мандела</a:t>
            </a:r>
            <a:r>
              <a:rPr lang="ru-RU" dirty="0"/>
              <a:t> – </a:t>
            </a:r>
            <a:r>
              <a:rPr lang="ru-RU" dirty="0" err="1"/>
              <a:t>борець</a:t>
            </a:r>
            <a:r>
              <a:rPr lang="ru-RU" dirty="0"/>
              <a:t> з </a:t>
            </a:r>
            <a:r>
              <a:rPr lang="ru-RU" dirty="0" err="1"/>
              <a:t>апартеїдом</a:t>
            </a:r>
            <a:r>
              <a:rPr lang="ru-RU" dirty="0"/>
              <a:t> (за </a:t>
            </a:r>
            <a:r>
              <a:rPr lang="ru-RU" dirty="0" err="1"/>
              <a:t>що</a:t>
            </a:r>
            <a:r>
              <a:rPr lang="ru-RU" dirty="0"/>
              <a:t> 27 </a:t>
            </a:r>
            <a:r>
              <a:rPr lang="ru-RU" dirty="0" err="1"/>
              <a:t>років</a:t>
            </a:r>
            <a:r>
              <a:rPr lang="ru-RU" dirty="0"/>
              <a:t> </a:t>
            </a:r>
            <a:r>
              <a:rPr lang="ru-RU" dirty="0" err="1"/>
              <a:t>просидів</a:t>
            </a:r>
            <a:r>
              <a:rPr lang="ru-RU" dirty="0"/>
              <a:t> у </a:t>
            </a:r>
            <a:r>
              <a:rPr lang="ru-RU" dirty="0" err="1"/>
              <a:t>тюрмі</a:t>
            </a:r>
            <a:r>
              <a:rPr lang="ru-RU" dirty="0"/>
              <a:t>), лауреат </a:t>
            </a:r>
            <a:r>
              <a:rPr lang="ru-RU" dirty="0" err="1"/>
              <a:t>Нобелівської</a:t>
            </a:r>
            <a:r>
              <a:rPr lang="ru-RU" dirty="0"/>
              <a:t> </a:t>
            </a:r>
            <a:r>
              <a:rPr lang="ru-RU" dirty="0" err="1"/>
              <a:t>премії</a:t>
            </a:r>
            <a:r>
              <a:rPr lang="ru-RU" dirty="0"/>
              <a:t> миру 1993 року, перший </a:t>
            </a:r>
            <a:r>
              <a:rPr lang="ru-RU" dirty="0" err="1"/>
              <a:t>чорношкірий</a:t>
            </a:r>
            <a:r>
              <a:rPr lang="ru-RU" dirty="0"/>
              <a:t> президент ЮАР (з 1994 по 1999 </a:t>
            </a:r>
            <a:r>
              <a:rPr lang="ru-RU" dirty="0" err="1"/>
              <a:t>рік</a:t>
            </a:r>
            <a:r>
              <a:rPr lang="ru-RU" dirty="0"/>
              <a:t>). </a:t>
            </a:r>
            <a:r>
              <a:rPr lang="ru-RU" dirty="0" err="1"/>
              <a:t>Він</a:t>
            </a:r>
            <a:r>
              <a:rPr lang="ru-RU" dirty="0"/>
              <a:t> помер 5 </a:t>
            </a:r>
            <a:r>
              <a:rPr lang="ru-RU" dirty="0" err="1"/>
              <a:t>грудня</a:t>
            </a:r>
            <a:r>
              <a:rPr lang="ru-RU" dirty="0"/>
              <a:t> 2013 року </a:t>
            </a:r>
            <a:r>
              <a:rPr lang="ru-RU" dirty="0" err="1"/>
              <a:t>після</a:t>
            </a:r>
            <a:r>
              <a:rPr lang="ru-RU" dirty="0"/>
              <a:t> </a:t>
            </a:r>
            <a:r>
              <a:rPr lang="ru-RU" dirty="0" err="1"/>
              <a:t>тривалої</a:t>
            </a:r>
            <a:r>
              <a:rPr lang="ru-RU" dirty="0"/>
              <a:t> </a:t>
            </a:r>
            <a:r>
              <a:rPr lang="ru-RU" dirty="0" err="1"/>
              <a:t>хвороби</a:t>
            </a:r>
            <a:r>
              <a:rPr lang="ru-RU" dirty="0"/>
              <a:t>.  </a:t>
            </a:r>
            <a:endParaRPr lang="uk-UA" dirty="0"/>
          </a:p>
        </p:txBody>
      </p:sp>
      <p:pic>
        <p:nvPicPr>
          <p:cNvPr id="4" name="Рисунок 3"/>
          <p:cNvPicPr>
            <a:picLocks noChangeAspect="1"/>
          </p:cNvPicPr>
          <p:nvPr/>
        </p:nvPicPr>
        <p:blipFill>
          <a:blip r:embed="rId2"/>
          <a:stretch>
            <a:fillRect/>
          </a:stretch>
        </p:blipFill>
        <p:spPr>
          <a:xfrm>
            <a:off x="5718220" y="723430"/>
            <a:ext cx="4677178" cy="2630913"/>
          </a:xfrm>
          <a:prstGeom prst="rect">
            <a:avLst/>
          </a:prstGeom>
        </p:spPr>
      </p:pic>
    </p:spTree>
    <p:extLst>
      <p:ext uri="{BB962C8B-B14F-4D97-AF65-F5344CB8AC3E}">
        <p14:creationId xmlns:p14="http://schemas.microsoft.com/office/powerpoint/2010/main" val="36932536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50147" y="983314"/>
            <a:ext cx="8610600" cy="1293028"/>
          </a:xfrm>
        </p:spPr>
        <p:txBody>
          <a:bodyPr/>
          <a:lstStyle/>
          <a:p>
            <a:r>
              <a:rPr lang="uk-UA" dirty="0"/>
              <a:t>ПАР: страйкують шахтарі</a:t>
            </a:r>
            <a:br>
              <a:rPr lang="uk-UA" dirty="0"/>
            </a:br>
            <a:r>
              <a:rPr lang="uk-UA" dirty="0"/>
              <a:t>04.09.13</a:t>
            </a:r>
          </a:p>
        </p:txBody>
      </p:sp>
      <p:sp>
        <p:nvSpPr>
          <p:cNvPr id="3" name="Объект 2"/>
          <p:cNvSpPr>
            <a:spLocks noGrp="1"/>
          </p:cNvSpPr>
          <p:nvPr>
            <p:ph idx="1"/>
          </p:nvPr>
        </p:nvSpPr>
        <p:spPr>
          <a:xfrm>
            <a:off x="724437" y="2833875"/>
            <a:ext cx="10820400" cy="4024125"/>
          </a:xfrm>
        </p:spPr>
        <p:txBody>
          <a:bodyPr/>
          <a:lstStyle/>
          <a:p>
            <a:r>
              <a:rPr lang="ru-RU" dirty="0" err="1"/>
              <a:t>Близько</a:t>
            </a:r>
            <a:r>
              <a:rPr lang="ru-RU" dirty="0"/>
              <a:t> 80 </a:t>
            </a:r>
            <a:r>
              <a:rPr lang="ru-RU" dirty="0" err="1"/>
              <a:t>тисяч</a:t>
            </a:r>
            <a:r>
              <a:rPr lang="ru-RU" dirty="0"/>
              <a:t> </a:t>
            </a:r>
            <a:r>
              <a:rPr lang="ru-RU" dirty="0" err="1"/>
              <a:t>працівників</a:t>
            </a:r>
            <a:r>
              <a:rPr lang="ru-RU" dirty="0"/>
              <a:t> </a:t>
            </a:r>
            <a:r>
              <a:rPr lang="ru-RU" dirty="0" err="1"/>
              <a:t>золотодобувних</a:t>
            </a:r>
            <a:r>
              <a:rPr lang="ru-RU" dirty="0"/>
              <a:t> шахт ПАР </a:t>
            </a:r>
            <a:r>
              <a:rPr lang="ru-RU" dirty="0" err="1"/>
              <a:t>оголосили</a:t>
            </a:r>
            <a:r>
              <a:rPr lang="ru-RU" dirty="0"/>
              <a:t> </a:t>
            </a:r>
            <a:r>
              <a:rPr lang="ru-RU" dirty="0" err="1"/>
              <a:t>страйк</a:t>
            </a:r>
            <a:r>
              <a:rPr lang="ru-RU" dirty="0"/>
              <a:t>, </a:t>
            </a:r>
            <a:r>
              <a:rPr lang="ru-RU" dirty="0" err="1"/>
              <a:t>вимагаючи</a:t>
            </a:r>
            <a:r>
              <a:rPr lang="ru-RU" dirty="0"/>
              <a:t> </a:t>
            </a:r>
            <a:r>
              <a:rPr lang="ru-RU" dirty="0" err="1"/>
              <a:t>підвищення</a:t>
            </a:r>
            <a:r>
              <a:rPr lang="ru-RU" dirty="0"/>
              <a:t> </a:t>
            </a:r>
            <a:r>
              <a:rPr lang="ru-RU" dirty="0" err="1"/>
              <a:t>зарплати</a:t>
            </a:r>
            <a:r>
              <a:rPr lang="ru-RU" dirty="0"/>
              <a:t>. </a:t>
            </a:r>
            <a:endParaRPr lang="ru-RU" dirty="0" smtClean="0"/>
          </a:p>
          <a:p>
            <a:r>
              <a:rPr lang="ru-RU" dirty="0" err="1"/>
              <a:t>Закриття</a:t>
            </a:r>
            <a:r>
              <a:rPr lang="ru-RU" dirty="0"/>
              <a:t> </a:t>
            </a:r>
            <a:r>
              <a:rPr lang="ru-RU" dirty="0" err="1"/>
              <a:t>золотодобувних</a:t>
            </a:r>
            <a:r>
              <a:rPr lang="ru-RU" dirty="0"/>
              <a:t> </a:t>
            </a:r>
            <a:r>
              <a:rPr lang="ru-RU" dirty="0" err="1"/>
              <a:t>копалень</a:t>
            </a:r>
            <a:r>
              <a:rPr lang="ru-RU" dirty="0"/>
              <a:t> ПАР </a:t>
            </a:r>
            <a:r>
              <a:rPr lang="ru-RU" dirty="0" err="1"/>
              <a:t>загрожує</a:t>
            </a:r>
            <a:r>
              <a:rPr lang="ru-RU" dirty="0"/>
              <a:t> </a:t>
            </a:r>
            <a:r>
              <a:rPr lang="ru-RU" dirty="0" err="1"/>
              <a:t>щоденними</a:t>
            </a:r>
            <a:r>
              <a:rPr lang="ru-RU" dirty="0"/>
              <a:t> </a:t>
            </a:r>
            <a:r>
              <a:rPr lang="ru-RU" dirty="0" err="1"/>
              <a:t>збитками</a:t>
            </a:r>
            <a:r>
              <a:rPr lang="ru-RU" dirty="0"/>
              <a:t> в 35 </a:t>
            </a:r>
            <a:r>
              <a:rPr lang="ru-RU" dirty="0" err="1"/>
              <a:t>мільйонів</a:t>
            </a:r>
            <a:r>
              <a:rPr lang="ru-RU" dirty="0"/>
              <a:t> </a:t>
            </a:r>
            <a:r>
              <a:rPr lang="ru-RU" dirty="0" err="1"/>
              <a:t>доларів</a:t>
            </a:r>
            <a:r>
              <a:rPr lang="ru-RU" dirty="0"/>
              <a:t>. </a:t>
            </a:r>
            <a:r>
              <a:rPr lang="ru-RU" dirty="0" err="1"/>
              <a:t>Позиції</a:t>
            </a:r>
            <a:r>
              <a:rPr lang="ru-RU" dirty="0"/>
              <a:t> </a:t>
            </a:r>
            <a:r>
              <a:rPr lang="ru-RU" dirty="0" err="1"/>
              <a:t>профспілок</a:t>
            </a:r>
            <a:r>
              <a:rPr lang="ru-RU" dirty="0"/>
              <a:t> і </a:t>
            </a:r>
            <a:r>
              <a:rPr lang="ru-RU" dirty="0" err="1"/>
              <a:t>власників</a:t>
            </a:r>
            <a:r>
              <a:rPr lang="ru-RU" dirty="0"/>
              <a:t> шахт, </a:t>
            </a:r>
            <a:r>
              <a:rPr lang="ru-RU" dirty="0" err="1"/>
              <a:t>однак</a:t>
            </a:r>
            <a:r>
              <a:rPr lang="ru-RU" dirty="0"/>
              <a:t>, непросто привести до </a:t>
            </a:r>
            <a:r>
              <a:rPr lang="ru-RU" dirty="0" err="1"/>
              <a:t>спільного</a:t>
            </a:r>
            <a:r>
              <a:rPr lang="ru-RU" dirty="0"/>
              <a:t> </a:t>
            </a:r>
            <a:r>
              <a:rPr lang="ru-RU" dirty="0" err="1"/>
              <a:t>знаменника</a:t>
            </a:r>
            <a:r>
              <a:rPr lang="ru-RU" dirty="0"/>
              <a:t>. </a:t>
            </a:r>
            <a:r>
              <a:rPr lang="ru-RU" dirty="0" err="1"/>
              <a:t>Дії</a:t>
            </a:r>
            <a:r>
              <a:rPr lang="ru-RU" dirty="0"/>
              <a:t> </a:t>
            </a:r>
            <a:r>
              <a:rPr lang="ru-RU" dirty="0" err="1"/>
              <a:t>шахтарів</a:t>
            </a:r>
            <a:r>
              <a:rPr lang="ru-RU" dirty="0"/>
              <a:t> </a:t>
            </a:r>
            <a:r>
              <a:rPr lang="ru-RU" dirty="0" err="1"/>
              <a:t>можуть</a:t>
            </a:r>
            <a:r>
              <a:rPr lang="ru-RU" dirty="0"/>
              <a:t> </a:t>
            </a:r>
            <a:r>
              <a:rPr lang="ru-RU" dirty="0" err="1"/>
              <a:t>завдати</a:t>
            </a:r>
            <a:r>
              <a:rPr lang="ru-RU" dirty="0"/>
              <a:t> сильного удару по </a:t>
            </a:r>
            <a:r>
              <a:rPr lang="ru-RU" dirty="0" err="1"/>
              <a:t>економіці</a:t>
            </a:r>
            <a:r>
              <a:rPr lang="ru-RU" dirty="0"/>
              <a:t> ПАР.</a:t>
            </a:r>
            <a:endParaRPr lang="uk-UA" dirty="0"/>
          </a:p>
        </p:txBody>
      </p:sp>
    </p:spTree>
    <p:extLst>
      <p:ext uri="{BB962C8B-B14F-4D97-AF65-F5344CB8AC3E}">
        <p14:creationId xmlns:p14="http://schemas.microsoft.com/office/powerpoint/2010/main" val="5677707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В </a:t>
            </a:r>
            <a:r>
              <a:rPr lang="ru-RU" dirty="0" err="1"/>
              <a:t>Єгипті</a:t>
            </a:r>
            <a:r>
              <a:rPr lang="ru-RU" dirty="0"/>
              <a:t> </a:t>
            </a:r>
            <a:r>
              <a:rPr lang="ru-RU" dirty="0" err="1"/>
              <a:t>вперше</a:t>
            </a:r>
            <a:r>
              <a:rPr lang="ru-RU" dirty="0"/>
              <a:t> за </a:t>
            </a:r>
            <a:r>
              <a:rPr lang="ru-RU" dirty="0" smtClean="0"/>
              <a:t>112 (122) </a:t>
            </a:r>
            <a:r>
              <a:rPr lang="ru-RU" dirty="0" err="1"/>
              <a:t>років</a:t>
            </a:r>
            <a:r>
              <a:rPr lang="ru-RU" dirty="0"/>
              <a:t> </a:t>
            </a:r>
            <a:r>
              <a:rPr lang="ru-RU" dirty="0" err="1"/>
              <a:t>випав</a:t>
            </a:r>
            <a:r>
              <a:rPr lang="ru-RU" dirty="0"/>
              <a:t> </a:t>
            </a:r>
            <a:r>
              <a:rPr lang="ru-RU" dirty="0" err="1"/>
              <a:t>сніг</a:t>
            </a:r>
            <a:endParaRPr lang="uk-UA" dirty="0"/>
          </a:p>
        </p:txBody>
      </p:sp>
      <p:pic>
        <p:nvPicPr>
          <p:cNvPr id="5" name="Рисунок 4"/>
          <p:cNvPicPr>
            <a:picLocks noChangeAspect="1"/>
          </p:cNvPicPr>
          <p:nvPr/>
        </p:nvPicPr>
        <p:blipFill>
          <a:blip r:embed="rId2"/>
          <a:stretch>
            <a:fillRect/>
          </a:stretch>
        </p:blipFill>
        <p:spPr>
          <a:xfrm>
            <a:off x="7498321" y="2057401"/>
            <a:ext cx="4526253" cy="4526253"/>
          </a:xfrm>
          <a:prstGeom prst="rect">
            <a:avLst/>
          </a:prstGeom>
        </p:spPr>
      </p:pic>
      <p:pic>
        <p:nvPicPr>
          <p:cNvPr id="6" name="Рисунок 5"/>
          <p:cNvPicPr>
            <a:picLocks noChangeAspect="1"/>
          </p:cNvPicPr>
          <p:nvPr/>
        </p:nvPicPr>
        <p:blipFill>
          <a:blip r:embed="rId3"/>
          <a:stretch>
            <a:fillRect/>
          </a:stretch>
        </p:blipFill>
        <p:spPr>
          <a:xfrm>
            <a:off x="175143" y="1606674"/>
            <a:ext cx="3310534" cy="4263566"/>
          </a:xfrm>
          <a:prstGeom prst="rect">
            <a:avLst/>
          </a:prstGeom>
        </p:spPr>
      </p:pic>
      <p:pic>
        <p:nvPicPr>
          <p:cNvPr id="4" name="Объект 3"/>
          <p:cNvPicPr>
            <a:picLocks noGrp="1" noChangeAspect="1"/>
          </p:cNvPicPr>
          <p:nvPr>
            <p:ph idx="1"/>
          </p:nvPr>
        </p:nvPicPr>
        <p:blipFill>
          <a:blip r:embed="rId4"/>
          <a:stretch>
            <a:fillRect/>
          </a:stretch>
        </p:blipFill>
        <p:spPr>
          <a:xfrm>
            <a:off x="3665981" y="2463152"/>
            <a:ext cx="5429250" cy="3714750"/>
          </a:xfrm>
          <a:prstGeom prst="rect">
            <a:avLst/>
          </a:prstGeom>
        </p:spPr>
      </p:pic>
    </p:spTree>
    <p:extLst>
      <p:ext uri="{BB962C8B-B14F-4D97-AF65-F5344CB8AC3E}">
        <p14:creationId xmlns:p14="http://schemas.microsoft.com/office/powerpoint/2010/main" val="11963943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uk-UA" dirty="0" smtClean="0"/>
              <a:t>Спасибі за увагу!</a:t>
            </a:r>
            <a:endParaRPr lang="uk-UA" dirty="0"/>
          </a:p>
        </p:txBody>
      </p:sp>
    </p:spTree>
    <p:extLst>
      <p:ext uri="{BB962C8B-B14F-4D97-AF65-F5344CB8AC3E}">
        <p14:creationId xmlns:p14="http://schemas.microsoft.com/office/powerpoint/2010/main" val="35127688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779690" y="120429"/>
            <a:ext cx="8610600" cy="1293028"/>
          </a:xfrm>
        </p:spPr>
        <p:txBody>
          <a:bodyPr/>
          <a:lstStyle/>
          <a:p>
            <a:r>
              <a:rPr lang="uk-UA" dirty="0"/>
              <a:t>Політичний поділ</a:t>
            </a:r>
          </a:p>
        </p:txBody>
      </p:sp>
      <p:sp>
        <p:nvSpPr>
          <p:cNvPr id="3" name="Объект 2"/>
          <p:cNvSpPr>
            <a:spLocks noGrp="1"/>
          </p:cNvSpPr>
          <p:nvPr>
            <p:ph idx="1"/>
          </p:nvPr>
        </p:nvSpPr>
        <p:spPr>
          <a:xfrm>
            <a:off x="593501" y="1413457"/>
            <a:ext cx="10820400" cy="5335073"/>
          </a:xfrm>
        </p:spPr>
        <p:txBody>
          <a:bodyPr>
            <a:normAutofit lnSpcReduction="10000"/>
          </a:bodyPr>
          <a:lstStyle/>
          <a:p>
            <a:pPr marL="0" indent="0">
              <a:buNone/>
            </a:pPr>
            <a:r>
              <a:rPr lang="ru-RU" dirty="0"/>
              <a:t>В </a:t>
            </a:r>
            <a:r>
              <a:rPr lang="ru-RU" dirty="0" err="1"/>
              <a:t>Африці</a:t>
            </a:r>
            <a:r>
              <a:rPr lang="ru-RU" dirty="0"/>
              <a:t> </a:t>
            </a:r>
            <a:r>
              <a:rPr lang="ru-RU" dirty="0" err="1"/>
              <a:t>розташовано</a:t>
            </a:r>
            <a:r>
              <a:rPr lang="ru-RU" dirty="0"/>
              <a:t> 57 </a:t>
            </a:r>
            <a:r>
              <a:rPr lang="ru-RU" dirty="0" err="1"/>
              <a:t>країн</a:t>
            </a:r>
            <a:r>
              <a:rPr lang="ru-RU" dirty="0"/>
              <a:t>, з них 3 — </a:t>
            </a:r>
            <a:r>
              <a:rPr lang="ru-RU" dirty="0" err="1"/>
              <a:t>самопроголошені</a:t>
            </a:r>
            <a:r>
              <a:rPr lang="ru-RU" dirty="0"/>
              <a:t> та </a:t>
            </a:r>
            <a:r>
              <a:rPr lang="ru-RU" dirty="0" err="1" smtClean="0"/>
              <a:t>невизнані</a:t>
            </a:r>
            <a:endParaRPr lang="ru-RU" dirty="0" smtClean="0"/>
          </a:p>
          <a:p>
            <a:pPr marL="0" indent="0">
              <a:buNone/>
            </a:pPr>
            <a:r>
              <a:rPr lang="ru-RU" dirty="0" err="1"/>
              <a:t>Поділ</a:t>
            </a:r>
            <a:r>
              <a:rPr lang="ru-RU" dirty="0"/>
              <a:t> Африки, </a:t>
            </a:r>
            <a:r>
              <a:rPr lang="ru-RU" dirty="0" err="1"/>
              <a:t>що</a:t>
            </a:r>
            <a:r>
              <a:rPr lang="ru-RU" dirty="0"/>
              <a:t> </a:t>
            </a:r>
            <a:r>
              <a:rPr lang="ru-RU" dirty="0" err="1"/>
              <a:t>прийнятий</a:t>
            </a:r>
            <a:r>
              <a:rPr lang="ru-RU" dirty="0"/>
              <a:t> у ООН:</a:t>
            </a:r>
          </a:p>
          <a:p>
            <a:r>
              <a:rPr lang="ru-RU" dirty="0" err="1"/>
              <a:t>Північна</a:t>
            </a:r>
            <a:r>
              <a:rPr lang="ru-RU" dirty="0"/>
              <a:t> (Алжир, </a:t>
            </a:r>
            <a:r>
              <a:rPr lang="ru-RU" dirty="0" err="1"/>
              <a:t>Єгипет</a:t>
            </a:r>
            <a:r>
              <a:rPr lang="ru-RU" dirty="0"/>
              <a:t>, </a:t>
            </a:r>
            <a:r>
              <a:rPr lang="ru-RU" dirty="0" err="1"/>
              <a:t>Лівія</a:t>
            </a:r>
            <a:r>
              <a:rPr lang="ru-RU" dirty="0"/>
              <a:t>, Марокко, Судан, </a:t>
            </a:r>
            <a:r>
              <a:rPr lang="ru-RU" dirty="0" err="1"/>
              <a:t>Туніс</a:t>
            </a:r>
            <a:r>
              <a:rPr lang="ru-RU" dirty="0"/>
              <a:t>, а </a:t>
            </a:r>
            <a:r>
              <a:rPr lang="ru-RU" dirty="0" err="1"/>
              <a:t>також</a:t>
            </a:r>
            <a:r>
              <a:rPr lang="ru-RU" dirty="0"/>
              <a:t> </a:t>
            </a:r>
            <a:r>
              <a:rPr lang="ru-RU" dirty="0" err="1"/>
              <a:t>Західна</a:t>
            </a:r>
            <a:r>
              <a:rPr lang="ru-RU" dirty="0"/>
              <a:t> Сахара, </a:t>
            </a:r>
            <a:r>
              <a:rPr lang="ru-RU" dirty="0" err="1"/>
              <a:t>Сеута</a:t>
            </a:r>
            <a:r>
              <a:rPr lang="ru-RU" dirty="0"/>
              <a:t>, </a:t>
            </a:r>
            <a:r>
              <a:rPr lang="ru-RU" dirty="0" err="1"/>
              <a:t>Мелілья</a:t>
            </a:r>
            <a:r>
              <a:rPr lang="ru-RU" dirty="0"/>
              <a:t>, </a:t>
            </a:r>
            <a:r>
              <a:rPr lang="ru-RU" dirty="0" err="1"/>
              <a:t>Канарські</a:t>
            </a:r>
            <a:r>
              <a:rPr lang="ru-RU" dirty="0"/>
              <a:t> </a:t>
            </a:r>
            <a:r>
              <a:rPr lang="ru-RU" dirty="0" err="1"/>
              <a:t>острови</a:t>
            </a:r>
            <a:r>
              <a:rPr lang="ru-RU" dirty="0"/>
              <a:t>, Мадейра </a:t>
            </a:r>
            <a:r>
              <a:rPr lang="ru-RU" dirty="0" err="1"/>
              <a:t>острови</a:t>
            </a:r>
            <a:r>
              <a:rPr lang="ru-RU" dirty="0"/>
              <a:t> та </a:t>
            </a:r>
            <a:r>
              <a:rPr lang="ru-RU" dirty="0" err="1"/>
              <a:t>інші</a:t>
            </a:r>
            <a:r>
              <a:rPr lang="ru-RU" dirty="0"/>
              <a:t> </a:t>
            </a:r>
            <a:r>
              <a:rPr lang="ru-RU" dirty="0" err="1"/>
              <a:t>залежні</a:t>
            </a:r>
            <a:r>
              <a:rPr lang="ru-RU" dirty="0"/>
              <a:t> </a:t>
            </a:r>
            <a:r>
              <a:rPr lang="ru-RU" dirty="0" err="1"/>
              <a:t>території</a:t>
            </a:r>
            <a:r>
              <a:rPr lang="ru-RU" dirty="0"/>
              <a:t>)</a:t>
            </a:r>
          </a:p>
          <a:p>
            <a:r>
              <a:rPr lang="ru-RU" dirty="0" err="1"/>
              <a:t>Східна</a:t>
            </a:r>
            <a:r>
              <a:rPr lang="ru-RU" dirty="0"/>
              <a:t> (</a:t>
            </a:r>
            <a:r>
              <a:rPr lang="ru-RU" dirty="0" err="1"/>
              <a:t>Бурунді</a:t>
            </a:r>
            <a:r>
              <a:rPr lang="ru-RU" dirty="0"/>
              <a:t>, </a:t>
            </a:r>
            <a:r>
              <a:rPr lang="ru-RU" dirty="0" err="1"/>
              <a:t>Коморські</a:t>
            </a:r>
            <a:r>
              <a:rPr lang="ru-RU" dirty="0"/>
              <a:t> </a:t>
            </a:r>
            <a:r>
              <a:rPr lang="ru-RU" dirty="0" err="1"/>
              <a:t>острови</a:t>
            </a:r>
            <a:r>
              <a:rPr lang="ru-RU" dirty="0"/>
              <a:t>, </a:t>
            </a:r>
            <a:r>
              <a:rPr lang="ru-RU" dirty="0" err="1"/>
              <a:t>Джибуті</a:t>
            </a:r>
            <a:r>
              <a:rPr lang="ru-RU" dirty="0"/>
              <a:t>, </a:t>
            </a:r>
            <a:r>
              <a:rPr lang="ru-RU" dirty="0" err="1"/>
              <a:t>Еритрея</a:t>
            </a:r>
            <a:r>
              <a:rPr lang="ru-RU" dirty="0"/>
              <a:t>, </a:t>
            </a:r>
            <a:r>
              <a:rPr lang="ru-RU" dirty="0" err="1"/>
              <a:t>Ефіопія</a:t>
            </a:r>
            <a:r>
              <a:rPr lang="ru-RU" dirty="0"/>
              <a:t>, </a:t>
            </a:r>
            <a:r>
              <a:rPr lang="ru-RU" dirty="0" err="1"/>
              <a:t>Кенія</a:t>
            </a:r>
            <a:r>
              <a:rPr lang="ru-RU" dirty="0"/>
              <a:t>, Мадагаскар, </a:t>
            </a:r>
            <a:r>
              <a:rPr lang="ru-RU" dirty="0" err="1"/>
              <a:t>Малаві</a:t>
            </a:r>
            <a:r>
              <a:rPr lang="ru-RU" dirty="0"/>
              <a:t>, </a:t>
            </a:r>
            <a:r>
              <a:rPr lang="ru-RU" dirty="0" err="1"/>
              <a:t>Маврикій</a:t>
            </a:r>
            <a:r>
              <a:rPr lang="ru-RU" dirty="0"/>
              <a:t>, </a:t>
            </a:r>
            <a:r>
              <a:rPr lang="ru-RU" dirty="0" err="1"/>
              <a:t>Мозамбік</a:t>
            </a:r>
            <a:r>
              <a:rPr lang="ru-RU" dirty="0"/>
              <a:t>, Руанда, </a:t>
            </a:r>
            <a:r>
              <a:rPr lang="ru-RU" dirty="0" err="1"/>
              <a:t>Сейшельські</a:t>
            </a:r>
            <a:r>
              <a:rPr lang="ru-RU" dirty="0"/>
              <a:t> </a:t>
            </a:r>
            <a:r>
              <a:rPr lang="ru-RU" dirty="0" err="1"/>
              <a:t>острови</a:t>
            </a:r>
            <a:r>
              <a:rPr lang="ru-RU" dirty="0"/>
              <a:t>, </a:t>
            </a:r>
            <a:r>
              <a:rPr lang="ru-RU" dirty="0" err="1"/>
              <a:t>Сомалі</a:t>
            </a:r>
            <a:r>
              <a:rPr lang="ru-RU" dirty="0"/>
              <a:t>, </a:t>
            </a:r>
            <a:r>
              <a:rPr lang="ru-RU" dirty="0" err="1"/>
              <a:t>Танзанія</a:t>
            </a:r>
            <a:r>
              <a:rPr lang="ru-RU" dirty="0"/>
              <a:t>, Уганда, </a:t>
            </a:r>
            <a:r>
              <a:rPr lang="ru-RU" dirty="0" err="1"/>
              <a:t>Замбія</a:t>
            </a:r>
            <a:r>
              <a:rPr lang="ru-RU" dirty="0"/>
              <a:t>, </a:t>
            </a:r>
            <a:r>
              <a:rPr lang="ru-RU" dirty="0" err="1"/>
              <a:t>Зімбабве</a:t>
            </a:r>
            <a:r>
              <a:rPr lang="ru-RU" dirty="0"/>
              <a:t>, а </a:t>
            </a:r>
            <a:r>
              <a:rPr lang="ru-RU" dirty="0" err="1"/>
              <a:t>також</a:t>
            </a:r>
            <a:r>
              <a:rPr lang="ru-RU" dirty="0"/>
              <a:t> </a:t>
            </a:r>
            <a:r>
              <a:rPr lang="ru-RU" dirty="0" err="1"/>
              <a:t>Реюньйон</a:t>
            </a:r>
            <a:r>
              <a:rPr lang="ru-RU" dirty="0"/>
              <a:t>, </a:t>
            </a:r>
            <a:r>
              <a:rPr lang="ru-RU" dirty="0" err="1"/>
              <a:t>Майотта</a:t>
            </a:r>
            <a:r>
              <a:rPr lang="ru-RU" dirty="0"/>
              <a:t> (</a:t>
            </a:r>
            <a:r>
              <a:rPr lang="ru-RU" dirty="0" err="1"/>
              <a:t>Маоре</a:t>
            </a:r>
            <a:r>
              <a:rPr lang="ru-RU" dirty="0"/>
              <a:t>) та </a:t>
            </a:r>
            <a:r>
              <a:rPr lang="ru-RU" dirty="0" err="1"/>
              <a:t>інші</a:t>
            </a:r>
            <a:r>
              <a:rPr lang="ru-RU" dirty="0"/>
              <a:t> </a:t>
            </a:r>
            <a:r>
              <a:rPr lang="ru-RU" dirty="0" err="1"/>
              <a:t>залежні</a:t>
            </a:r>
            <a:r>
              <a:rPr lang="ru-RU" dirty="0"/>
              <a:t> </a:t>
            </a:r>
            <a:r>
              <a:rPr lang="ru-RU" dirty="0" err="1"/>
              <a:t>території</a:t>
            </a:r>
            <a:r>
              <a:rPr lang="ru-RU" dirty="0"/>
              <a:t> </a:t>
            </a:r>
            <a:r>
              <a:rPr lang="ru-RU" dirty="0" err="1"/>
              <a:t>Франції</a:t>
            </a:r>
            <a:r>
              <a:rPr lang="ru-RU" dirty="0"/>
              <a:t>)</a:t>
            </a:r>
          </a:p>
          <a:p>
            <a:r>
              <a:rPr lang="ru-RU" dirty="0"/>
              <a:t>Центральна (Ангола, Камерун, ЦАР, Чад, Конго, Демократична </a:t>
            </a:r>
            <a:r>
              <a:rPr lang="ru-RU" dirty="0" err="1"/>
              <a:t>Республіка</a:t>
            </a:r>
            <a:r>
              <a:rPr lang="ru-RU" dirty="0"/>
              <a:t> Конго, </a:t>
            </a:r>
            <a:r>
              <a:rPr lang="ru-RU" dirty="0" err="1"/>
              <a:t>Екваторіальна</a:t>
            </a:r>
            <a:r>
              <a:rPr lang="ru-RU" dirty="0"/>
              <a:t> </a:t>
            </a:r>
            <a:r>
              <a:rPr lang="ru-RU" dirty="0" err="1"/>
              <a:t>Гвінея</a:t>
            </a:r>
            <a:r>
              <a:rPr lang="ru-RU" dirty="0"/>
              <a:t>, Габон, Сан-Томе і </a:t>
            </a:r>
            <a:r>
              <a:rPr lang="ru-RU" dirty="0" err="1"/>
              <a:t>Принсипі</a:t>
            </a:r>
            <a:r>
              <a:rPr lang="ru-RU" dirty="0"/>
              <a:t>)</a:t>
            </a:r>
          </a:p>
          <a:p>
            <a:r>
              <a:rPr lang="ru-RU" dirty="0" err="1"/>
              <a:t>Західна</a:t>
            </a:r>
            <a:r>
              <a:rPr lang="ru-RU" dirty="0"/>
              <a:t> (</a:t>
            </a:r>
            <a:r>
              <a:rPr lang="ru-RU" dirty="0" err="1"/>
              <a:t>Бенін</a:t>
            </a:r>
            <a:r>
              <a:rPr lang="ru-RU" dirty="0"/>
              <a:t>, </a:t>
            </a:r>
            <a:r>
              <a:rPr lang="ru-RU" dirty="0" err="1"/>
              <a:t>Буркіна</a:t>
            </a:r>
            <a:r>
              <a:rPr lang="ru-RU" dirty="0"/>
              <a:t>-Фасо, Кабо-Верде, Кот-</a:t>
            </a:r>
            <a:r>
              <a:rPr lang="ru-RU" dirty="0" err="1"/>
              <a:t>д'Івуар</a:t>
            </a:r>
            <a:r>
              <a:rPr lang="ru-RU" dirty="0"/>
              <a:t>, </a:t>
            </a:r>
            <a:r>
              <a:rPr lang="ru-RU" dirty="0" err="1"/>
              <a:t>Гамбія</a:t>
            </a:r>
            <a:r>
              <a:rPr lang="ru-RU" dirty="0"/>
              <a:t>, Гана, </a:t>
            </a:r>
            <a:r>
              <a:rPr lang="ru-RU" dirty="0" err="1"/>
              <a:t>Гвінея</a:t>
            </a:r>
            <a:r>
              <a:rPr lang="ru-RU" dirty="0"/>
              <a:t>, </a:t>
            </a:r>
            <a:r>
              <a:rPr lang="ru-RU" dirty="0" err="1"/>
              <a:t>Гвінея-Бісау</a:t>
            </a:r>
            <a:r>
              <a:rPr lang="ru-RU" dirty="0"/>
              <a:t>, </a:t>
            </a:r>
            <a:r>
              <a:rPr lang="ru-RU" dirty="0" err="1"/>
              <a:t>Ліберія</a:t>
            </a:r>
            <a:r>
              <a:rPr lang="ru-RU" dirty="0"/>
              <a:t>, </a:t>
            </a:r>
            <a:r>
              <a:rPr lang="ru-RU" dirty="0" err="1"/>
              <a:t>Малі</a:t>
            </a:r>
            <a:r>
              <a:rPr lang="ru-RU" dirty="0"/>
              <a:t>, </a:t>
            </a:r>
            <a:r>
              <a:rPr lang="ru-RU" dirty="0" err="1"/>
              <a:t>Мавританія</a:t>
            </a:r>
            <a:r>
              <a:rPr lang="ru-RU" dirty="0"/>
              <a:t>, </a:t>
            </a:r>
            <a:r>
              <a:rPr lang="ru-RU" dirty="0" err="1"/>
              <a:t>Нігер</a:t>
            </a:r>
            <a:r>
              <a:rPr lang="ru-RU" dirty="0"/>
              <a:t>, </a:t>
            </a:r>
            <a:r>
              <a:rPr lang="ru-RU" dirty="0" err="1"/>
              <a:t>Нігерія</a:t>
            </a:r>
            <a:r>
              <a:rPr lang="ru-RU" dirty="0"/>
              <a:t>, Сенегал, </a:t>
            </a:r>
            <a:r>
              <a:rPr lang="ru-RU" dirty="0" err="1"/>
              <a:t>С'єрра</a:t>
            </a:r>
            <a:r>
              <a:rPr lang="ru-RU" dirty="0"/>
              <a:t>-Леоне, Того, а </a:t>
            </a:r>
            <a:r>
              <a:rPr lang="ru-RU" dirty="0" err="1"/>
              <a:t>також</a:t>
            </a:r>
            <a:r>
              <a:rPr lang="ru-RU" dirty="0"/>
              <a:t> </a:t>
            </a:r>
            <a:r>
              <a:rPr lang="ru-RU" dirty="0" err="1"/>
              <a:t>острів</a:t>
            </a:r>
            <a:r>
              <a:rPr lang="ru-RU" dirty="0"/>
              <a:t> </a:t>
            </a:r>
            <a:r>
              <a:rPr lang="ru-RU" dirty="0" err="1"/>
              <a:t>Святої</a:t>
            </a:r>
            <a:r>
              <a:rPr lang="ru-RU" dirty="0"/>
              <a:t> </a:t>
            </a:r>
            <a:r>
              <a:rPr lang="ru-RU" dirty="0" err="1"/>
              <a:t>Єлени</a:t>
            </a:r>
            <a:r>
              <a:rPr lang="ru-RU" dirty="0"/>
              <a:t> та </a:t>
            </a:r>
            <a:r>
              <a:rPr lang="ru-RU" dirty="0" err="1"/>
              <a:t>інші</a:t>
            </a:r>
            <a:r>
              <a:rPr lang="ru-RU" dirty="0"/>
              <a:t> </a:t>
            </a:r>
            <a:r>
              <a:rPr lang="ru-RU" dirty="0" err="1"/>
              <a:t>залежні</a:t>
            </a:r>
            <a:r>
              <a:rPr lang="ru-RU" dirty="0"/>
              <a:t> </a:t>
            </a:r>
            <a:r>
              <a:rPr lang="ru-RU" dirty="0" err="1"/>
              <a:t>території</a:t>
            </a:r>
            <a:r>
              <a:rPr lang="ru-RU" dirty="0"/>
              <a:t> </a:t>
            </a:r>
            <a:r>
              <a:rPr lang="ru-RU" dirty="0" err="1"/>
              <a:t>Великобританії</a:t>
            </a:r>
            <a:r>
              <a:rPr lang="ru-RU" dirty="0"/>
              <a:t>.</a:t>
            </a:r>
          </a:p>
          <a:p>
            <a:r>
              <a:rPr lang="ru-RU" dirty="0" err="1"/>
              <a:t>Південна</a:t>
            </a:r>
            <a:r>
              <a:rPr lang="ru-RU" dirty="0"/>
              <a:t> (Ботсвана, Лесото, </a:t>
            </a:r>
            <a:r>
              <a:rPr lang="ru-RU" dirty="0" err="1"/>
              <a:t>Намібія</a:t>
            </a:r>
            <a:r>
              <a:rPr lang="ru-RU" dirty="0"/>
              <a:t>, </a:t>
            </a:r>
            <a:r>
              <a:rPr lang="ru-RU" dirty="0" err="1"/>
              <a:t>Південна</a:t>
            </a:r>
            <a:r>
              <a:rPr lang="ru-RU" dirty="0"/>
              <a:t> Африка, </a:t>
            </a:r>
            <a:r>
              <a:rPr lang="ru-RU" dirty="0" err="1"/>
              <a:t>Свазіленд</a:t>
            </a:r>
            <a:r>
              <a:rPr lang="ru-RU" dirty="0"/>
              <a:t>)</a:t>
            </a:r>
            <a:endParaRPr lang="ru-RU" dirty="0" smtClean="0"/>
          </a:p>
        </p:txBody>
      </p:sp>
    </p:spTree>
    <p:extLst>
      <p:ext uri="{BB962C8B-B14F-4D97-AF65-F5344CB8AC3E}">
        <p14:creationId xmlns:p14="http://schemas.microsoft.com/office/powerpoint/2010/main" val="4948101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74136" y="1931831"/>
            <a:ext cx="8927206" cy="2443768"/>
          </a:xfrm>
        </p:spPr>
        <p:txBody>
          <a:bodyPr>
            <a:normAutofit/>
          </a:bodyPr>
          <a:lstStyle/>
          <a:p>
            <a:r>
              <a:rPr lang="uk-UA" dirty="0" smtClean="0"/>
              <a:t>Політична </a:t>
            </a:r>
            <a:br>
              <a:rPr lang="uk-UA" dirty="0" smtClean="0"/>
            </a:br>
            <a:r>
              <a:rPr lang="uk-UA" dirty="0" smtClean="0"/>
              <a:t>карта Африки</a:t>
            </a:r>
            <a:br>
              <a:rPr lang="uk-UA" dirty="0" smtClean="0"/>
            </a:br>
            <a:endParaRPr lang="uk-UA" dirty="0"/>
          </a:p>
        </p:txBody>
      </p:sp>
      <p:pic>
        <p:nvPicPr>
          <p:cNvPr id="4" name="Объект 3"/>
          <p:cNvPicPr>
            <a:picLocks noGrp="1" noChangeAspect="1"/>
          </p:cNvPicPr>
          <p:nvPr>
            <p:ph idx="1"/>
          </p:nvPr>
        </p:nvPicPr>
        <p:blipFill>
          <a:blip r:embed="rId2"/>
          <a:stretch>
            <a:fillRect/>
          </a:stretch>
        </p:blipFill>
        <p:spPr>
          <a:xfrm>
            <a:off x="6594916" y="579828"/>
            <a:ext cx="4895031" cy="5986624"/>
          </a:xfrm>
          <a:prstGeom prst="rect">
            <a:avLst/>
          </a:prstGeom>
        </p:spPr>
      </p:pic>
    </p:spTree>
    <p:extLst>
      <p:ext uri="{BB962C8B-B14F-4D97-AF65-F5344CB8AC3E}">
        <p14:creationId xmlns:p14="http://schemas.microsoft.com/office/powerpoint/2010/main" val="5541982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stretch>
            <a:fillRect/>
          </a:stretch>
        </p:blipFill>
        <p:spPr>
          <a:xfrm>
            <a:off x="5574380" y="867401"/>
            <a:ext cx="6040244" cy="4024313"/>
          </a:xfrm>
          <a:prstGeom prst="rect">
            <a:avLst/>
          </a:prstGeom>
        </p:spPr>
      </p:pic>
      <p:pic>
        <p:nvPicPr>
          <p:cNvPr id="5" name="Рисунок 4"/>
          <p:cNvPicPr>
            <a:picLocks noChangeAspect="1"/>
          </p:cNvPicPr>
          <p:nvPr/>
        </p:nvPicPr>
        <p:blipFill>
          <a:blip r:embed="rId3"/>
          <a:stretch>
            <a:fillRect/>
          </a:stretch>
        </p:blipFill>
        <p:spPr>
          <a:xfrm>
            <a:off x="1471478" y="1812128"/>
            <a:ext cx="3267947" cy="4438776"/>
          </a:xfrm>
          <a:prstGeom prst="rect">
            <a:avLst/>
          </a:prstGeom>
        </p:spPr>
      </p:pic>
      <p:sp>
        <p:nvSpPr>
          <p:cNvPr id="6" name="Прямоугольник 5"/>
          <p:cNvSpPr/>
          <p:nvPr/>
        </p:nvSpPr>
        <p:spPr>
          <a:xfrm>
            <a:off x="6816075" y="4577194"/>
            <a:ext cx="2552302" cy="923330"/>
          </a:xfrm>
          <a:prstGeom prst="rect">
            <a:avLst/>
          </a:prstGeom>
          <a:noFill/>
        </p:spPr>
        <p:txBody>
          <a:bodyPr wrap="none" lIns="91440" tIns="45720" rIns="91440" bIns="45720">
            <a:spAutoFit/>
          </a:bodyPr>
          <a:lstStyle/>
          <a:p>
            <a:pPr algn="ctr"/>
            <a:r>
              <a:rPr lang="ru-RU" sz="5400" b="0" cap="none" spc="0" dirty="0" err="1" smtClean="0">
                <a:ln w="0"/>
                <a:solidFill>
                  <a:schemeClr val="accent1"/>
                </a:solidFill>
                <a:effectLst>
                  <a:outerShdw blurRad="38100" dist="25400" dir="5400000" algn="ctr" rotWithShape="0">
                    <a:srgbClr val="6E747A">
                      <a:alpha val="43000"/>
                    </a:srgbClr>
                  </a:outerShdw>
                </a:effectLst>
              </a:rPr>
              <a:t>Єгипет</a:t>
            </a:r>
            <a:endParaRPr lang="ru-RU" sz="5400" b="0" cap="none"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73525996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95600" y="300733"/>
            <a:ext cx="8610600" cy="1293028"/>
          </a:xfrm>
        </p:spPr>
        <p:txBody>
          <a:bodyPr/>
          <a:lstStyle/>
          <a:p>
            <a:r>
              <a:rPr lang="uk-UA" dirty="0"/>
              <a:t>Революція в Єгипті </a:t>
            </a:r>
            <a:r>
              <a:rPr lang="uk-UA" dirty="0" smtClean="0"/>
              <a:t>2011</a:t>
            </a:r>
            <a:endParaRPr lang="uk-UA" dirty="0"/>
          </a:p>
        </p:txBody>
      </p:sp>
      <p:sp>
        <p:nvSpPr>
          <p:cNvPr id="3" name="Объект 2"/>
          <p:cNvSpPr>
            <a:spLocks noGrp="1"/>
          </p:cNvSpPr>
          <p:nvPr>
            <p:ph idx="1"/>
          </p:nvPr>
        </p:nvSpPr>
        <p:spPr>
          <a:xfrm>
            <a:off x="450761" y="1593762"/>
            <a:ext cx="11055439" cy="4624924"/>
          </a:xfrm>
        </p:spPr>
        <p:txBody>
          <a:bodyPr>
            <a:normAutofit/>
          </a:bodyPr>
          <a:lstStyle/>
          <a:p>
            <a:r>
              <a:rPr lang="uk-UA" dirty="0" err="1"/>
              <a:t>Револю́ція</a:t>
            </a:r>
            <a:r>
              <a:rPr lang="uk-UA" dirty="0"/>
              <a:t> в </a:t>
            </a:r>
            <a:r>
              <a:rPr lang="uk-UA" dirty="0" err="1"/>
              <a:t>Єги́пті</a:t>
            </a:r>
            <a:r>
              <a:rPr lang="uk-UA" dirty="0"/>
              <a:t> 2011 </a:t>
            </a:r>
            <a:r>
              <a:rPr lang="en-US" dirty="0" smtClean="0"/>
              <a:t>— </a:t>
            </a:r>
            <a:r>
              <a:rPr lang="uk-UA" dirty="0"/>
              <a:t>серія вуличних демонстрацій у Єгипті в січні—лютому 2011 року, що призвели зокрема до відставки президента країни Хосні Мубарака </a:t>
            </a:r>
            <a:r>
              <a:rPr lang="uk-UA" dirty="0" smtClean="0"/>
              <a:t>. Вимогу </a:t>
            </a:r>
            <a:r>
              <a:rPr lang="uk-UA" dirty="0"/>
              <a:t>про відставку президента, що займав найвищу державну посаду упродовж 30 років, спричинили незадоволення людей рівнем безробіття та мінімальної заробітної платні, нестача житла, зростання цін на продукти, відсутність свободи слова, низький рівень життя та структурно-демографічні </a:t>
            </a:r>
            <a:r>
              <a:rPr lang="uk-UA" dirty="0" smtClean="0"/>
              <a:t>фактори.</a:t>
            </a:r>
          </a:p>
          <a:p>
            <a:r>
              <a:rPr lang="uk-UA" dirty="0" smtClean="0"/>
              <a:t>Жертви</a:t>
            </a:r>
            <a:endParaRPr lang="uk-UA" dirty="0"/>
          </a:p>
          <a:p>
            <a:pPr marL="0" indent="0">
              <a:buNone/>
            </a:pPr>
            <a:r>
              <a:rPr lang="uk-UA" dirty="0" smtClean="0"/>
              <a:t>7 </a:t>
            </a:r>
            <a:r>
              <a:rPr lang="uk-UA" dirty="0"/>
              <a:t>лютого міжнародна правозахисна організація </a:t>
            </a:r>
            <a:r>
              <a:rPr lang="en-US" dirty="0"/>
              <a:t>Human Rights Watch </a:t>
            </a:r>
            <a:r>
              <a:rPr lang="uk-UA" dirty="0"/>
              <a:t>оприлюднила дані, згідно з якими внаслідок протестів у Єгипті загинуло щонайменше 297 людей. За словами представників організації, дані про загиблих співробітниками </a:t>
            </a:r>
            <a:r>
              <a:rPr lang="en-US" dirty="0"/>
              <a:t>HRW </a:t>
            </a:r>
            <a:r>
              <a:rPr lang="uk-UA" dirty="0"/>
              <a:t>отримали в семи лікарнях, розташованих у </a:t>
            </a:r>
            <a:r>
              <a:rPr lang="uk-UA" dirty="0" err="1"/>
              <a:t>Каїрі</a:t>
            </a:r>
            <a:r>
              <a:rPr lang="uk-UA" dirty="0"/>
              <a:t>, Суеці та </a:t>
            </a:r>
            <a:r>
              <a:rPr lang="uk-UA" dirty="0" err="1" smtClean="0"/>
              <a:t>Александрії.Зокрема</a:t>
            </a:r>
            <a:r>
              <a:rPr lang="uk-UA" dirty="0" smtClean="0"/>
              <a:t> </a:t>
            </a:r>
            <a:r>
              <a:rPr lang="uk-UA" dirty="0"/>
              <a:t>загинуло 32 </a:t>
            </a:r>
            <a:r>
              <a:rPr lang="uk-UA" dirty="0" err="1"/>
              <a:t>поліціянти</a:t>
            </a:r>
            <a:r>
              <a:rPr lang="uk-UA" dirty="0"/>
              <a:t>. Ще понад тисяча правоохоронців отримали поранення і травми.</a:t>
            </a:r>
          </a:p>
        </p:txBody>
      </p:sp>
    </p:spTree>
    <p:extLst>
      <p:ext uri="{BB962C8B-B14F-4D97-AF65-F5344CB8AC3E}">
        <p14:creationId xmlns:p14="http://schemas.microsoft.com/office/powerpoint/2010/main" val="9721780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stretch>
            <a:fillRect/>
          </a:stretch>
        </p:blipFill>
        <p:spPr>
          <a:xfrm>
            <a:off x="0" y="0"/>
            <a:ext cx="4353059" cy="3264795"/>
          </a:xfrm>
          <a:prstGeom prst="rect">
            <a:avLst/>
          </a:prstGeom>
        </p:spPr>
      </p:pic>
      <p:pic>
        <p:nvPicPr>
          <p:cNvPr id="5" name="Рисунок 4"/>
          <p:cNvPicPr>
            <a:picLocks noChangeAspect="1"/>
          </p:cNvPicPr>
          <p:nvPr/>
        </p:nvPicPr>
        <p:blipFill>
          <a:blip r:embed="rId3"/>
          <a:stretch>
            <a:fillRect/>
          </a:stretch>
        </p:blipFill>
        <p:spPr>
          <a:xfrm>
            <a:off x="3367824" y="344189"/>
            <a:ext cx="5248141" cy="3516254"/>
          </a:xfrm>
          <a:prstGeom prst="rect">
            <a:avLst/>
          </a:prstGeom>
        </p:spPr>
      </p:pic>
      <p:pic>
        <p:nvPicPr>
          <p:cNvPr id="6" name="Рисунок 5"/>
          <p:cNvPicPr>
            <a:picLocks noChangeAspect="1"/>
          </p:cNvPicPr>
          <p:nvPr/>
        </p:nvPicPr>
        <p:blipFill>
          <a:blip r:embed="rId4"/>
          <a:stretch>
            <a:fillRect/>
          </a:stretch>
        </p:blipFill>
        <p:spPr>
          <a:xfrm>
            <a:off x="5991894" y="3081809"/>
            <a:ext cx="4810259" cy="3607694"/>
          </a:xfrm>
          <a:prstGeom prst="rect">
            <a:avLst/>
          </a:prstGeom>
        </p:spPr>
      </p:pic>
      <p:pic>
        <p:nvPicPr>
          <p:cNvPr id="7" name="Рисунок 6"/>
          <p:cNvPicPr>
            <a:picLocks noChangeAspect="1"/>
          </p:cNvPicPr>
          <p:nvPr/>
        </p:nvPicPr>
        <p:blipFill>
          <a:blip r:embed="rId5"/>
          <a:stretch>
            <a:fillRect/>
          </a:stretch>
        </p:blipFill>
        <p:spPr>
          <a:xfrm>
            <a:off x="7163869" y="691919"/>
            <a:ext cx="4514045" cy="3385534"/>
          </a:xfrm>
          <a:prstGeom prst="rect">
            <a:avLst/>
          </a:prstGeom>
        </p:spPr>
      </p:pic>
      <p:pic>
        <p:nvPicPr>
          <p:cNvPr id="8" name="Рисунок 7"/>
          <p:cNvPicPr>
            <a:picLocks noChangeAspect="1"/>
          </p:cNvPicPr>
          <p:nvPr/>
        </p:nvPicPr>
        <p:blipFill>
          <a:blip r:embed="rId6"/>
          <a:stretch>
            <a:fillRect/>
          </a:stretch>
        </p:blipFill>
        <p:spPr>
          <a:xfrm>
            <a:off x="769512" y="3086372"/>
            <a:ext cx="5715000" cy="3429000"/>
          </a:xfrm>
          <a:prstGeom prst="rect">
            <a:avLst/>
          </a:prstGeom>
        </p:spPr>
      </p:pic>
    </p:spTree>
    <p:extLst>
      <p:ext uri="{BB962C8B-B14F-4D97-AF65-F5344CB8AC3E}">
        <p14:creationId xmlns:p14="http://schemas.microsoft.com/office/powerpoint/2010/main" val="25226851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err="1"/>
              <a:t>Військовий</a:t>
            </a:r>
            <a:r>
              <a:rPr lang="ru-RU" dirty="0"/>
              <a:t> переворот в </a:t>
            </a:r>
            <a:r>
              <a:rPr lang="ru-RU" dirty="0" err="1"/>
              <a:t>Єгипті</a:t>
            </a:r>
            <a:r>
              <a:rPr lang="ru-RU" dirty="0"/>
              <a:t> 2013</a:t>
            </a:r>
            <a:endParaRPr lang="uk-UA" dirty="0"/>
          </a:p>
        </p:txBody>
      </p:sp>
      <p:sp>
        <p:nvSpPr>
          <p:cNvPr id="3" name="Объект 2"/>
          <p:cNvSpPr>
            <a:spLocks noGrp="1"/>
          </p:cNvSpPr>
          <p:nvPr>
            <p:ph idx="1"/>
          </p:nvPr>
        </p:nvSpPr>
        <p:spPr>
          <a:xfrm>
            <a:off x="144887" y="1949862"/>
            <a:ext cx="10820400" cy="4024125"/>
          </a:xfrm>
        </p:spPr>
        <p:txBody>
          <a:bodyPr/>
          <a:lstStyle/>
          <a:p>
            <a:r>
              <a:rPr lang="ru-RU" dirty="0"/>
              <a:t>3 </a:t>
            </a:r>
            <a:r>
              <a:rPr lang="ru-RU" dirty="0" err="1"/>
              <a:t>липня</a:t>
            </a:r>
            <a:r>
              <a:rPr lang="ru-RU" dirty="0"/>
              <a:t> 2013 року, </a:t>
            </a:r>
            <a:r>
              <a:rPr lang="ru-RU" dirty="0" err="1"/>
              <a:t>після</a:t>
            </a:r>
            <a:r>
              <a:rPr lang="ru-RU" dirty="0"/>
              <a:t> </a:t>
            </a:r>
            <a:r>
              <a:rPr lang="ru-RU" dirty="0" err="1"/>
              <a:t>тривалих</a:t>
            </a:r>
            <a:r>
              <a:rPr lang="ru-RU" dirty="0"/>
              <a:t> </a:t>
            </a:r>
            <a:r>
              <a:rPr lang="ru-RU" dirty="0" err="1"/>
              <a:t>протестів</a:t>
            </a:r>
            <a:r>
              <a:rPr lang="ru-RU" dirty="0"/>
              <a:t> у </a:t>
            </a:r>
            <a:r>
              <a:rPr lang="ru-RU" dirty="0" err="1"/>
              <a:t>Єгипті</a:t>
            </a:r>
            <a:r>
              <a:rPr lang="ru-RU" dirty="0"/>
              <a:t> </a:t>
            </a:r>
            <a:r>
              <a:rPr lang="ru-RU" dirty="0" err="1"/>
              <a:t>проти</a:t>
            </a:r>
            <a:r>
              <a:rPr lang="ru-RU" dirty="0"/>
              <a:t> президента </a:t>
            </a:r>
            <a:r>
              <a:rPr lang="ru-RU" dirty="0" err="1"/>
              <a:t>країни</a:t>
            </a:r>
            <a:r>
              <a:rPr lang="ru-RU" dirty="0"/>
              <a:t>, Мухаммеда </a:t>
            </a:r>
            <a:r>
              <a:rPr lang="ru-RU" dirty="0" err="1"/>
              <a:t>Мурсі</a:t>
            </a:r>
            <a:r>
              <a:rPr lang="ru-RU" dirty="0"/>
              <a:t>, </a:t>
            </a:r>
            <a:r>
              <a:rPr lang="ru-RU" dirty="0" err="1"/>
              <a:t>міністр</a:t>
            </a:r>
            <a:r>
              <a:rPr lang="ru-RU" dirty="0"/>
              <a:t> оборони </a:t>
            </a:r>
            <a:r>
              <a:rPr lang="ru-RU" dirty="0" err="1"/>
              <a:t>Єгипту</a:t>
            </a:r>
            <a:r>
              <a:rPr lang="ru-RU" dirty="0"/>
              <a:t> Абдул Фатах Аль-</a:t>
            </a:r>
            <a:r>
              <a:rPr lang="ru-RU" dirty="0" err="1"/>
              <a:t>Сісі</a:t>
            </a:r>
            <a:r>
              <a:rPr lang="ru-RU" dirty="0"/>
              <a:t> </a:t>
            </a:r>
            <a:r>
              <a:rPr lang="ru-RU" dirty="0" err="1"/>
              <a:t>оголосив</a:t>
            </a:r>
            <a:r>
              <a:rPr lang="ru-RU" dirty="0"/>
              <a:t> про </a:t>
            </a:r>
            <a:r>
              <a:rPr lang="ru-RU" dirty="0" err="1"/>
              <a:t>повалення</a:t>
            </a:r>
            <a:r>
              <a:rPr lang="ru-RU" dirty="0"/>
              <a:t> </a:t>
            </a:r>
            <a:r>
              <a:rPr lang="ru-RU" dirty="0" smtClean="0"/>
              <a:t>президента </a:t>
            </a:r>
            <a:r>
              <a:rPr lang="ru-RU" dirty="0"/>
              <a:t>й про </a:t>
            </a:r>
            <a:r>
              <a:rPr lang="ru-RU" dirty="0" err="1" smtClean="0"/>
              <a:t>призупинення</a:t>
            </a:r>
            <a:r>
              <a:rPr lang="ru-RU" dirty="0" smtClean="0"/>
              <a:t> </a:t>
            </a:r>
            <a:r>
              <a:rPr lang="ru-RU" dirty="0" err="1"/>
              <a:t>дії</a:t>
            </a:r>
            <a:r>
              <a:rPr lang="ru-RU" dirty="0"/>
              <a:t> </a:t>
            </a:r>
            <a:r>
              <a:rPr lang="ru-RU" dirty="0" smtClean="0"/>
              <a:t>  </a:t>
            </a:r>
            <a:r>
              <a:rPr lang="ru-RU" dirty="0" err="1" smtClean="0"/>
              <a:t>Конституції</a:t>
            </a:r>
            <a:r>
              <a:rPr lang="ru-RU" dirty="0" smtClean="0"/>
              <a:t>. </a:t>
            </a:r>
            <a:r>
              <a:rPr lang="uk-UA" dirty="0" err="1" smtClean="0"/>
              <a:t>Мурсі</a:t>
            </a:r>
            <a:r>
              <a:rPr lang="uk-UA" dirty="0" smtClean="0"/>
              <a:t> </a:t>
            </a:r>
            <a:r>
              <a:rPr lang="uk-UA" dirty="0"/>
              <a:t>помістили під домашній арешт, і незабаром йому можуть висунути звинувачення. У </a:t>
            </a:r>
            <a:r>
              <a:rPr lang="uk-UA" dirty="0" err="1"/>
              <a:t>Каїрі</a:t>
            </a:r>
            <a:r>
              <a:rPr lang="uk-UA" dirty="0"/>
              <a:t> було заарештовано понад 300 членів партії </a:t>
            </a:r>
            <a:r>
              <a:rPr lang="uk-UA" dirty="0" smtClean="0"/>
              <a:t>Брати-мусульмани. </a:t>
            </a:r>
            <a:r>
              <a:rPr lang="uk-UA" dirty="0"/>
              <a:t>Про підтримку військового перевороту заявили представники коптської церкви </a:t>
            </a:r>
            <a:r>
              <a:rPr lang="en-US" dirty="0" smtClean="0"/>
              <a:t> </a:t>
            </a:r>
            <a:r>
              <a:rPr lang="uk-UA" dirty="0" smtClean="0"/>
              <a:t>і </a:t>
            </a:r>
            <a:r>
              <a:rPr lang="uk-UA" dirty="0"/>
              <a:t>лідер ліберальної опозиції, лауреат Нобелівської премії </a:t>
            </a:r>
            <a:r>
              <a:rPr lang="uk-UA" dirty="0" err="1"/>
              <a:t>Мухаммед</a:t>
            </a:r>
            <a:r>
              <a:rPr lang="uk-UA" dirty="0"/>
              <a:t> </a:t>
            </a:r>
            <a:r>
              <a:rPr lang="uk-UA" dirty="0" smtClean="0"/>
              <a:t>аль-</a:t>
            </a:r>
            <a:r>
              <a:rPr lang="uk-UA" dirty="0" err="1" smtClean="0"/>
              <a:t>Барадаї</a:t>
            </a:r>
            <a:r>
              <a:rPr lang="uk-UA" dirty="0" smtClean="0"/>
              <a:t>. </a:t>
            </a:r>
          </a:p>
          <a:p>
            <a:r>
              <a:rPr lang="uk-UA" dirty="0" smtClean="0"/>
              <a:t>Тимчасово </a:t>
            </a:r>
            <a:r>
              <a:rPr lang="uk-UA" dirty="0"/>
              <a:t>виконуючим обов'язків президента був призначений голова Конституційного суду країни </a:t>
            </a:r>
            <a:r>
              <a:rPr lang="uk-UA" dirty="0" err="1"/>
              <a:t>Адлі</a:t>
            </a:r>
            <a:r>
              <a:rPr lang="uk-UA" dirty="0"/>
              <a:t> </a:t>
            </a:r>
            <a:r>
              <a:rPr lang="uk-UA" dirty="0" err="1" smtClean="0"/>
              <a:t>Мансура</a:t>
            </a:r>
            <a:endParaRPr lang="uk-UA" dirty="0"/>
          </a:p>
        </p:txBody>
      </p:sp>
    </p:spTree>
    <p:extLst>
      <p:ext uri="{BB962C8B-B14F-4D97-AF65-F5344CB8AC3E}">
        <p14:creationId xmlns:p14="http://schemas.microsoft.com/office/powerpoint/2010/main" val="29362299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stretch>
            <a:fillRect/>
          </a:stretch>
        </p:blipFill>
        <p:spPr>
          <a:xfrm>
            <a:off x="814253" y="0"/>
            <a:ext cx="10235820" cy="6858000"/>
          </a:xfrm>
          <a:prstGeom prst="rect">
            <a:avLst/>
          </a:prstGeom>
        </p:spPr>
      </p:pic>
    </p:spTree>
    <p:extLst>
      <p:ext uri="{BB962C8B-B14F-4D97-AF65-F5344CB8AC3E}">
        <p14:creationId xmlns:p14="http://schemas.microsoft.com/office/powerpoint/2010/main" val="14845471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След самолета">
  <a:themeElements>
    <a:clrScheme name="След самолета">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След самолета">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лед самолета">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docProps/app.xml><?xml version="1.0" encoding="utf-8"?>
<Properties xmlns="http://schemas.openxmlformats.org/officeDocument/2006/extended-properties" xmlns:vt="http://schemas.openxmlformats.org/officeDocument/2006/docPropsVTypes">
  <Template>TC104033937[[fn=След самолета]]</Template>
  <TotalTime>173</TotalTime>
  <Words>1165</Words>
  <Application>Microsoft Office PowerPoint</Application>
  <PresentationFormat>Широкоэкранный</PresentationFormat>
  <Paragraphs>50</Paragraphs>
  <Slides>23</Slides>
  <Notes>0</Notes>
  <HiddenSlides>0</HiddenSlides>
  <MMClips>0</MMClips>
  <ScaleCrop>false</ScaleCrop>
  <HeadingPairs>
    <vt:vector size="6" baseType="variant">
      <vt:variant>
        <vt:lpstr>Использованные шрифты</vt:lpstr>
      </vt:variant>
      <vt:variant>
        <vt:i4>2</vt:i4>
      </vt:variant>
      <vt:variant>
        <vt:lpstr>Тема</vt:lpstr>
      </vt:variant>
      <vt:variant>
        <vt:i4>1</vt:i4>
      </vt:variant>
      <vt:variant>
        <vt:lpstr>Заголовки слайдов</vt:lpstr>
      </vt:variant>
      <vt:variant>
        <vt:i4>23</vt:i4>
      </vt:variant>
    </vt:vector>
  </HeadingPairs>
  <TitlesOfParts>
    <vt:vector size="26" baseType="lpstr">
      <vt:lpstr>Arial</vt:lpstr>
      <vt:lpstr>Century Gothic</vt:lpstr>
      <vt:lpstr>След самолета</vt:lpstr>
      <vt:lpstr>Африка</vt:lpstr>
      <vt:lpstr>Африка</vt:lpstr>
      <vt:lpstr>Політичний поділ</vt:lpstr>
      <vt:lpstr>Політична  карта Африки </vt:lpstr>
      <vt:lpstr>Презентация PowerPoint</vt:lpstr>
      <vt:lpstr>Революція в Єгипті 2011</vt:lpstr>
      <vt:lpstr>Презентация PowerPoint</vt:lpstr>
      <vt:lpstr>Військовий переворот в Єгипті 2013</vt:lpstr>
      <vt:lpstr>Презентация PowerPoint</vt:lpstr>
      <vt:lpstr>Ара́бська весна́ </vt:lpstr>
      <vt:lpstr>Презентация PowerPoint</vt:lpstr>
      <vt:lpstr>Революція в Тунісі 2010—2011</vt:lpstr>
      <vt:lpstr>Презентация PowerPoint</vt:lpstr>
      <vt:lpstr>Презентация PowerPoint</vt:lpstr>
      <vt:lpstr>Громадянська  війна у Лівії</vt:lpstr>
      <vt:lpstr>Презентация PowerPoint</vt:lpstr>
      <vt:lpstr>Кенія, захоплення заручників </vt:lpstr>
      <vt:lpstr>Сомалійські пірати</vt:lpstr>
      <vt:lpstr>Презентация PowerPoint</vt:lpstr>
      <vt:lpstr>Презентация PowerPoint</vt:lpstr>
      <vt:lpstr>ПАР: страйкують шахтарі 04.09.13</vt:lpstr>
      <vt:lpstr>В Єгипті вперше за 112 (122) років випав сніг</vt:lpstr>
      <vt:lpstr>Спасибі за увагу!</vt:lpstr>
    </vt:vector>
  </TitlesOfParts>
  <Company>Reanimator Extreme Edition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Африка</dc:title>
  <dc:creator>HP</dc:creator>
  <cp:lastModifiedBy>HP</cp:lastModifiedBy>
  <cp:revision>14</cp:revision>
  <dcterms:created xsi:type="dcterms:W3CDTF">2014-03-25T20:51:20Z</dcterms:created>
  <dcterms:modified xsi:type="dcterms:W3CDTF">2014-04-07T15:40:08Z</dcterms:modified>
</cp:coreProperties>
</file>