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9074B"/>
    <a:srgbClr val="AD136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61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D932-B78E-4EF0-B43A-BAC18C7EEEC4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DC73F-5013-4D19-AAC8-77007357D88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53C54-3F63-4CF2-9679-98FE60A3748C}" type="datetimeFigureOut">
              <a:rPr lang="uk-UA" smtClean="0"/>
              <a:pPr/>
              <a:t>28.02.2014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572000" y="3786190"/>
            <a:ext cx="4143404" cy="15001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1863 - 1945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vernadsky сиди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373382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26959" y="785794"/>
            <a:ext cx="471795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</a:t>
            </a:r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Іванович</a:t>
            </a:r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Вернадський</a:t>
            </a:r>
            <a:endParaRPr lang="uk-UA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929330"/>
            <a:ext cx="632275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“Царство</a:t>
            </a:r>
            <a:r>
              <a:rPr lang="uk-UA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моїх ідей попереду…”</a:t>
            </a:r>
            <a:endParaRPr lang="uk-UA" sz="32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1 моковский ун-тет 1880 го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291"/>
            <a:ext cx="4897707" cy="31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643314"/>
          <a:ext cx="8572560" cy="3261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6"/>
                <a:gridCol w="7000924"/>
              </a:tblGrid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Переїзд на роботу до Москви; обраний членом-кореспондентом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Британськоiї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асоцiацii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наук; членом Французького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b="0" dirty="0"/>
                    </a:p>
                  </a:txBody>
                  <a:tcPr/>
                </a:tc>
              </a:tr>
              <a:tr h="41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приват-доцентом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 участь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 Докучаєва в Полтавську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захистив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магiстерську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силлиманита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роли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глинозема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силикатах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призначений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любителiв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природознавства,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Московському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сiльського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господарства.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643182"/>
            <a:ext cx="2539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/>
              <a:t>Московський університет, </a:t>
            </a:r>
          </a:p>
          <a:p>
            <a:r>
              <a:rPr lang="uk-UA" sz="1600" dirty="0" smtClean="0"/>
              <a:t>фото 1880-ті роки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 rot="2179662">
            <a:off x="785786" y="1000108"/>
            <a:ext cx="677108" cy="16766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Наукова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253325">
            <a:off x="7786710" y="1000108"/>
            <a:ext cx="677108" cy="19085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діяльність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6"/>
          <a:ext cx="8572560" cy="63338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/>
                <a:gridCol w="6572296"/>
              </a:tblGrid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1892-1911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статтю: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Кременчугский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уезд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Полтав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земству.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Тип . Е.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Евдокимова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1892. - 145 с.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(Петербург),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Харкiвському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Впроваджує вперше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навчальну програму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екскурсiї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видає створений ним курс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Захищає в Петербурзькому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докторську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кристаллического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обраний професором Вищих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жiночих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573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будови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силiкатiв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сопки Криму i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Львiвського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наукового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Т.Г. Шевченка.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конституцiйно-демократичної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Всеросiйської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лiги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освiти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22" cy="62865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2"/>
                <a:gridCol w="6786610"/>
              </a:tblGrid>
              <a:tr h="4654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ад'юнктом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екстраординарним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слов'янського взаємозв'язку, членом товариства слов'янської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культури.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товариства єднання народностей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товариства сприяння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успiхам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дослiдницьких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Х.С.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Леденцова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почесним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природи,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дiячiв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перiодичноi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преси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Лiтературно-художнього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гуртка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О.I. Герцена.</a:t>
                      </a:r>
                      <a:endParaRPr lang="uk-UA" sz="1600" dirty="0"/>
                    </a:p>
                  </a:txBody>
                  <a:tcPr/>
                </a:tc>
              </a:tr>
              <a:tr h="104577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Петра Великого, почесним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Очерки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естествознания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XVIII в.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мысль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- 1914. - N 1. - С. 1-23.</a:t>
                      </a:r>
                      <a:endParaRPr lang="uk-UA" sz="1600" dirty="0"/>
                    </a:p>
                  </a:txBody>
                  <a:tcPr/>
                </a:tc>
              </a:tr>
              <a:tr h="134456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Головою Ради по вивченню продуктивних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Пг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Тип.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наук, 1915. - 15 с., Об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наук. Сер. 6. - 915. - 15 с.</a:t>
                      </a:r>
                      <a:endParaRPr lang="uk-UA" dirty="0"/>
                    </a:p>
                  </a:txBody>
                  <a:tcPr/>
                </a:tc>
              </a:tr>
              <a:tr h="45147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Починає роботи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речовинi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42852"/>
            <a:ext cx="239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колі сім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endParaRPr lang="uk-UA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714356"/>
            <a:ext cx="361684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22 діти георгій і ні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071702" cy="22276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v28 25 років подружнього житт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571480"/>
            <a:ext cx="1849351" cy="27096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v31 з дочкою ніно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2500306"/>
            <a:ext cx="1950258" cy="2143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v32 з дружиною та дочкою 1921рі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786190"/>
            <a:ext cx="3291863" cy="2286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38 з дочкою та внучкою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714884"/>
            <a:ext cx="1173290" cy="19473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39 вернадські 1940 рі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3857628"/>
            <a:ext cx="3167740" cy="25911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714488"/>
            <a:ext cx="14082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син – Георгій </a:t>
            </a:r>
          </a:p>
          <a:p>
            <a:r>
              <a:rPr lang="uk-UA" sz="1600" i="1" dirty="0" smtClean="0"/>
              <a:t>дочка - Ніна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714620"/>
            <a:ext cx="15520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i="1" dirty="0" smtClean="0"/>
              <a:t>25 років разом</a:t>
            </a:r>
          </a:p>
          <a:p>
            <a:pPr algn="ctr"/>
            <a:r>
              <a:rPr lang="uk-UA" sz="1600" i="1" dirty="0" smtClean="0"/>
              <a:t>1911 </a:t>
            </a:r>
            <a:endParaRPr lang="uk-UA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5643578"/>
            <a:ext cx="27676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дружиною та дочкою, 1921</a:t>
            </a:r>
            <a:endParaRPr lang="uk-UA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6072206"/>
            <a:ext cx="9700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1940 рік</a:t>
            </a:r>
            <a:endParaRPr lang="uk-UA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10129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дочкою</a:t>
            </a:r>
            <a:endParaRPr lang="uk-UA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6072206"/>
            <a:ext cx="1168718" cy="584775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uk-UA" sz="1600" i="1" dirty="0" smtClean="0"/>
              <a:t>З внучкою </a:t>
            </a:r>
          </a:p>
          <a:p>
            <a:r>
              <a:rPr lang="uk-UA" sz="1600" i="1" dirty="0" smtClean="0"/>
              <a:t>Тетяною 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 cstate="print"/>
          <a:srcRect t="23504" r="73544" b="42151"/>
          <a:stretch>
            <a:fillRect/>
          </a:stretch>
        </p:blipFill>
        <p:spPr>
          <a:xfrm>
            <a:off x="357158" y="571480"/>
            <a:ext cx="242889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58579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/>
              <a:t>Гео́ргій (Джордж) Володи́мирович Верна́дський</a:t>
            </a:r>
            <a:r>
              <a:rPr lang="vi-VN" dirty="0" smtClean="0"/>
              <a:t> (* </a:t>
            </a:r>
            <a:r>
              <a:rPr lang="vi-VN" b="1" dirty="0" smtClean="0"/>
              <a:t>20 серпня 1887</a:t>
            </a:r>
            <a:r>
              <a:rPr lang="vi-VN" dirty="0" smtClean="0"/>
              <a:t>, Санкт-Петербург — † </a:t>
            </a:r>
            <a:r>
              <a:rPr lang="vi-VN" b="1" dirty="0" smtClean="0"/>
              <a:t>12 червня 1973</a:t>
            </a:r>
            <a:r>
              <a:rPr lang="vi-VN" dirty="0" smtClean="0"/>
              <a:t>, Нью-Гевен, штат Коннектікут, США) — російський і американський історик</a:t>
            </a:r>
            <a:r>
              <a:rPr lang="uk-UA" dirty="0" smtClean="0"/>
              <a:t> </a:t>
            </a:r>
            <a:r>
              <a:rPr lang="vi-VN" dirty="0" smtClean="0"/>
              <a:t>українського походження. Фахівець у галузі історії Русі і Росії.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428868"/>
            <a:ext cx="57864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, </a:t>
            </a:r>
            <a:r>
              <a:rPr lang="ru-RU" dirty="0" err="1" smtClean="0"/>
              <a:t>онук</a:t>
            </a:r>
            <a:r>
              <a:rPr lang="ru-RU" dirty="0" smtClean="0"/>
              <a:t> 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Московський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Захистив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масонству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II.</a:t>
            </a:r>
          </a:p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Берлінському</a:t>
            </a:r>
            <a:r>
              <a:rPr lang="ru-RU" dirty="0" smtClean="0"/>
              <a:t> та </a:t>
            </a:r>
            <a:r>
              <a:rPr lang="ru-RU" dirty="0" err="1" smtClean="0"/>
              <a:t>Фрайбурзькому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1917—1918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Пермського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у 1918—1920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Таврійського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Сімферополі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1920 року — в </a:t>
            </a:r>
            <a:r>
              <a:rPr lang="ru-RU" dirty="0" err="1" smtClean="0"/>
              <a:t>еміграції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1922—1927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Карлового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Празі</a:t>
            </a:r>
            <a:r>
              <a:rPr lang="ru-RU" dirty="0" smtClean="0"/>
              <a:t>, у 1927—1956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Єльського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США.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прибічником</a:t>
            </a:r>
            <a:r>
              <a:rPr lang="ru-RU" dirty="0" smtClean="0"/>
              <a:t> </a:t>
            </a:r>
            <a:r>
              <a:rPr lang="ru-RU" dirty="0" err="1" smtClean="0"/>
              <a:t>євразійської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2син книг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86124"/>
            <a:ext cx="2836930" cy="323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32 з дружиною та дочкою 1921рік.jpg"/>
          <p:cNvPicPr>
            <a:picLocks noChangeAspect="1"/>
          </p:cNvPicPr>
          <p:nvPr/>
        </p:nvPicPr>
        <p:blipFill>
          <a:blip r:embed="rId3" cstate="print"/>
          <a:srcRect r="66896" b="45652"/>
          <a:stretch>
            <a:fillRect/>
          </a:stretch>
        </p:blipFill>
        <p:spPr>
          <a:xfrm>
            <a:off x="428596" y="500042"/>
            <a:ext cx="238108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429000"/>
            <a:ext cx="835821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600" dirty="0" smtClean="0"/>
              <a:t>В роки</a:t>
            </a:r>
            <a:r>
              <a:rPr lang="uk-UA" sz="1600" dirty="0" smtClean="0"/>
              <a:t> </a:t>
            </a:r>
            <a:r>
              <a:rPr lang="en-US" sz="1600" dirty="0" smtClean="0"/>
              <a:t>I</a:t>
            </a:r>
            <a:r>
              <a:rPr lang="uk-UA" sz="1600" dirty="0" smtClean="0"/>
              <a:t> світової</a:t>
            </a:r>
            <a:r>
              <a:rPr lang="en-US" sz="1600" dirty="0" smtClean="0"/>
              <a:t> </a:t>
            </a:r>
            <a:r>
              <a:rPr lang="vi-VN" sz="1600" dirty="0" smtClean="0"/>
              <a:t> війни жила з батьками в Україні. В 1922 р. переїжджає до </a:t>
            </a:r>
            <a:r>
              <a:rPr lang="uk-UA" sz="1600" dirty="0" smtClean="0"/>
              <a:t>Чехословаччини</a:t>
            </a:r>
            <a:r>
              <a:rPr lang="vi-VN" sz="1600" dirty="0" smtClean="0"/>
              <a:t>, закінчила там медичний факультет </a:t>
            </a:r>
            <a:r>
              <a:rPr lang="uk-UA" sz="1600" dirty="0" smtClean="0"/>
              <a:t>Празького</a:t>
            </a:r>
            <a:r>
              <a:rPr lang="en-US" sz="1600" dirty="0" smtClean="0"/>
              <a:t> </a:t>
            </a:r>
            <a:r>
              <a:rPr lang="vi-VN" sz="1600" dirty="0" smtClean="0"/>
              <a:t>Карлового університету. Працювала в представництві Російського червоного хреста в Празі. В 1926 році вийшла заміж за М.П.Толя</a:t>
            </a:r>
            <a:r>
              <a:rPr lang="vi-VN" sz="1600" baseline="30000" dirty="0" smtClean="0"/>
              <a:t>[1]</a:t>
            </a:r>
            <a:r>
              <a:rPr lang="vi-VN" sz="1600" dirty="0" smtClean="0"/>
              <a:t>.</a:t>
            </a:r>
          </a:p>
          <a:p>
            <a:r>
              <a:rPr lang="vi-VN" sz="1600" b="1" dirty="0" smtClean="0"/>
              <a:t>В 1929 році народжується дочка Тетяна.</a:t>
            </a:r>
          </a:p>
          <a:p>
            <a:r>
              <a:rPr lang="vi-VN" sz="1600" dirty="0" smtClean="0"/>
              <a:t>В 1939 році вони переїхали в США, де в 1940-1953 рр. Ніна працювала в психіатричній клініці недалеко від міста Бостона.</a:t>
            </a:r>
          </a:p>
          <a:p>
            <a:r>
              <a:rPr lang="vi-VN" sz="1600" dirty="0" smtClean="0"/>
              <a:t>[ред.] Примітки</a:t>
            </a:r>
          </a:p>
          <a:p>
            <a:r>
              <a:rPr lang="vi-VN" sz="1600" b="1" dirty="0" smtClean="0"/>
              <a:t>↑</a:t>
            </a:r>
            <a:r>
              <a:rPr lang="vi-VN" sz="1600" dirty="0" smtClean="0"/>
              <a:t> </a:t>
            </a:r>
            <a:r>
              <a:rPr lang="vi-VN" sz="1600" b="1" dirty="0" smtClean="0"/>
              <a:t>Толь Микола Петрович</a:t>
            </a:r>
            <a:r>
              <a:rPr lang="vi-VN" sz="1600" dirty="0" smtClean="0"/>
              <a:t> </a:t>
            </a:r>
            <a:r>
              <a:rPr lang="vi-VN" sz="1600" b="1" dirty="0" smtClean="0"/>
              <a:t>(1894 — 1975) </a:t>
            </a:r>
            <a:r>
              <a:rPr lang="vi-VN" sz="1600" dirty="0" smtClean="0"/>
              <a:t>— археолог, чоловік дочки  Вернадського, Ніни Володимирівни. Доктор філософії Карлового університету (Прага), співробітник Кондаковського інституту, потім в США - співробітник </a:t>
            </a:r>
            <a:r>
              <a:rPr lang="en-US" sz="1600" dirty="0" smtClean="0"/>
              <a:t>Art School </a:t>
            </a:r>
            <a:r>
              <a:rPr lang="vi-VN" sz="1600" dirty="0" smtClean="0"/>
              <a:t>Йельского університету</a:t>
            </a:r>
            <a:r>
              <a:rPr lang="uk-UA" sz="1600" dirty="0" smtClean="0"/>
              <a:t>.</a:t>
            </a:r>
            <a:endParaRPr lang="vi-VN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507209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 smtClean="0"/>
              <a:t>Толь (Верна́дська) Ні́на Володи́мирівна</a:t>
            </a:r>
            <a:r>
              <a:rPr lang="vi-VN" dirty="0" smtClean="0"/>
              <a:t> </a:t>
            </a:r>
            <a:r>
              <a:rPr lang="vi-VN" b="1" dirty="0" smtClean="0"/>
              <a:t>(1898 — 198</a:t>
            </a:r>
            <a:r>
              <a:rPr lang="en-US" b="1" dirty="0" smtClean="0"/>
              <a:t>6</a:t>
            </a:r>
            <a:r>
              <a:rPr lang="vi-VN" b="1" dirty="0" smtClean="0"/>
              <a:t>) </a:t>
            </a:r>
            <a:r>
              <a:rPr lang="vi-VN" dirty="0" smtClean="0"/>
              <a:t>— лікар-психіатр, виїхала з Росії у 1922 р., жила і працювала у Чехословаччині</a:t>
            </a:r>
            <a:r>
              <a:rPr lang="en-US" dirty="0" smtClean="0"/>
              <a:t> </a:t>
            </a:r>
            <a:r>
              <a:rPr lang="vi-VN" dirty="0" smtClean="0"/>
              <a:t>(1922 — 1939), США (1939 — 1986), донька Володимира Вернадського.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59766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Радянський період життя і творчості </a:t>
            </a:r>
            <a:endParaRPr lang="uk-UA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44837"/>
          <a:ext cx="8572560" cy="588648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8826"/>
                <a:gridCol w="6643734"/>
              </a:tblGrid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виробленню законопроекту по створенню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України, обраний першим Президентом Всеукраїнської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Тимчасового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Української держави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К.: Друк. А.I.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Гросмана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1918. - 16 с.;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заснування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промова акад. В.I. Вернадського //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Збiрник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праць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вироблення законопроекту про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Українськоi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К.: 1919. - С. 5-8.</a:t>
                      </a:r>
                      <a:endParaRPr lang="uk-UA" sz="1600" b="0" dirty="0"/>
                    </a:p>
                  </a:txBody>
                  <a:tcPr/>
                </a:tc>
              </a:tr>
              <a:tr h="36960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Переїжджає до Петрограду, починає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робiт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бiогеохiмiї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музеїв, створює метеоритний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музеях,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живої речовини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вивченню виробничих сил.</a:t>
                      </a:r>
                      <a:endParaRPr lang="uk-UA" sz="1600" dirty="0"/>
                    </a:p>
                  </a:txBody>
                  <a:tcPr/>
                </a:tc>
              </a:tr>
              <a:tr h="3619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Радiєвого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Iнституту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Чеської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Югославської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Американського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iсторiї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археологiї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Бiосфера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Ленинград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хим-техн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из-во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1926. - 232 с.).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77656"/>
          <a:ext cx="8568952" cy="678034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0445"/>
                <a:gridCol w="6798507"/>
              </a:tblGrid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Паризької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biosphere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- 1929. - XII. - 232 p.</a:t>
                      </a:r>
                      <a:endParaRPr lang="uk-UA" sz="1600" dirty="0"/>
                    </a:p>
                  </a:txBody>
                  <a:tcPr/>
                </a:tc>
              </a:tr>
              <a:tr h="89014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Чехословацького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президентом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Ленiнградського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важкiй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 СРСР</a:t>
                      </a:r>
                      <a:endParaRPr lang="uk-UA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вiце-президентом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781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почесним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бiологiчної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Iндiї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метеоритах;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членом-кореспондентом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Організував і очолив комісію по ізотопах. Обраний членом 3-х</a:t>
                      </a:r>
                      <a:r>
                        <a:rPr lang="uk-UA" sz="1600" baseline="0" dirty="0" smtClean="0"/>
                        <a:t> відділень АН СРСР: геолого-географічних,  хімічних і фізико-математичних наук. 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1940</a:t>
                      </a:r>
                      <a:endParaRPr lang="uk-U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Початок роботи над проблемою </a:t>
                      </a:r>
                      <a:r>
                        <a:rPr lang="uk-UA" sz="1600" dirty="0" err="1" smtClean="0"/>
                        <a:t>“Життя</a:t>
                      </a:r>
                      <a:r>
                        <a:rPr lang="uk-UA" sz="1600" dirty="0" smtClean="0"/>
                        <a:t> в </a:t>
                      </a:r>
                      <a:r>
                        <a:rPr lang="uk-UA" sz="1600" dirty="0" err="1" smtClean="0"/>
                        <a:t>космосі”</a:t>
                      </a:r>
                      <a:r>
                        <a:rPr lang="uk-UA" sz="1600" dirty="0" smtClean="0"/>
                        <a:t>. Участь в роботі наукових конференцій по порівняльній фізіології та по проблемах пегматитів (Київ).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1941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Евакуація в санаторій Борове Кокчетавської</a:t>
                      </a:r>
                      <a:r>
                        <a:rPr lang="uk-UA" sz="1600" baseline="0" dirty="0" smtClean="0"/>
                        <a:t> області Казахстану.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Нагороджений Державною (Сталінською)</a:t>
                      </a:r>
                      <a:r>
                        <a:rPr lang="uk-UA" sz="1600" baseline="0" dirty="0" smtClean="0"/>
                        <a:t> премією СРСР за багаторічну роботу в області науки і техніки. Нагороджений орденом Трудового Червоного Прапору за заслуги в розвитку геохімії і генетичної мінералогії.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9_vernad_2 в робочому кабінеті 1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52"/>
            <a:ext cx="397264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v20вернадський з асистентами в т.ч. ферсм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4155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36 вернадський 1931 рі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907" y="3786190"/>
            <a:ext cx="394927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41одне з останніх фото вернадськог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143248"/>
            <a:ext cx="2071702" cy="34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2996952"/>
            <a:ext cx="4718898" cy="341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З асистентами (</a:t>
            </a:r>
            <a:r>
              <a:rPr lang="uk-UA" sz="1600" b="1" i="1" dirty="0" err="1" smtClean="0"/>
              <a:t>Ферсман</a:t>
            </a:r>
            <a:r>
              <a:rPr lang="uk-UA" sz="1600" b="1" i="1" dirty="0" smtClean="0"/>
              <a:t> О.Є. стоїть) 1911</a:t>
            </a:r>
            <a:endParaRPr lang="uk-UA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420888"/>
            <a:ext cx="28111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В робочому кабінеті  1921</a:t>
            </a:r>
            <a:endParaRPr lang="uk-UA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1930</a:t>
            </a:r>
            <a:endParaRPr lang="uk-UA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301208"/>
            <a:ext cx="24522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Одне з останніх фото</a:t>
            </a:r>
            <a:endParaRPr lang="uk-UA" sz="1600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4929223" cy="5017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2306"/>
                <a:gridCol w="3696917"/>
              </a:tblGrid>
              <a:tr h="792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/>
                        <a:t>Смерть дружини.</a:t>
                      </a:r>
                      <a:r>
                        <a:rPr lang="uk-UA" sz="1800" b="0" baseline="0" dirty="0" smtClean="0"/>
                        <a:t> Повернення із евакуації до Москви. </a:t>
                      </a:r>
                      <a:endParaRPr lang="uk-UA" sz="1800" b="0" dirty="0"/>
                    </a:p>
                  </a:txBody>
                  <a:tcPr/>
                </a:tc>
              </a:tr>
              <a:tr h="281790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працю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“Несколько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ноосфере”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современной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- 1944. - Т. 18.,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 - С. 113-120; обраний почесним членом Всесоюзного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Д.I.Менделєєва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Затверджений членом комісії АН СРСР з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історії біологічних наук в Росії.</a:t>
                      </a:r>
                      <a:endParaRPr lang="uk-UA" dirty="0"/>
                    </a:p>
                  </a:txBody>
                  <a:tcPr/>
                </a:tc>
              </a:tr>
              <a:tr h="13902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1945 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сiчня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Помер о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5-й годині дня на 82 році життя від крововиливу в мозок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похований на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Новодiвичому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цвинтарi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Новодевичье кладбище. Могила Владимира Вернадског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04"/>
            <a:ext cx="3500462" cy="466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72198" y="5429264"/>
            <a:ext cx="2676266" cy="664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</a:t>
            </a:r>
            <a:r>
              <a:rPr lang="uk-UA" b="1" i="1" dirty="0" smtClean="0"/>
              <a:t> на могилі </a:t>
            </a:r>
          </a:p>
          <a:p>
            <a:r>
              <a:rPr lang="uk-UA" b="1" i="1" dirty="0" smtClean="0"/>
              <a:t>В.І.Вернадського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7604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 і родина майбутнього вченого</a:t>
            </a:r>
            <a:endParaRPr lang="uk-UA" sz="2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Вернадські_Володимир_Ольга_Катерина_1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052736"/>
            <a:ext cx="2448272" cy="38351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Вернадська_Ганна_Петрівна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71546"/>
            <a:ext cx="1990975" cy="27477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789040"/>
            <a:ext cx="3707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  - Іван Васильович</a:t>
            </a: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1821 - 1884</a:t>
            </a:r>
            <a:endParaRPr lang="uk-UA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Посади: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зав. кафедрою</a:t>
            </a:r>
          </a:p>
          <a:p>
            <a:pPr algn="ctr"/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олітекономії в Київському,</a:t>
            </a:r>
          </a:p>
          <a:p>
            <a:pPr algn="ctr"/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икладач політекономії та </a:t>
            </a:r>
          </a:p>
          <a:p>
            <a:pPr algn="ctr"/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татистики в Московському</a:t>
            </a:r>
          </a:p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університетах ;</a:t>
            </a:r>
          </a:p>
          <a:p>
            <a:pPr algn="ctr"/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рофесор Головного </a:t>
            </a:r>
          </a:p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педагогічного  інституту  в</a:t>
            </a:r>
          </a:p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Петербурзі  </a:t>
            </a:r>
            <a:endParaRPr lang="uk-UA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3" y="4005064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 – Ганна Петрівна </a:t>
            </a:r>
          </a:p>
          <a:p>
            <a:pPr algn="ctr"/>
            <a:r>
              <a:rPr lang="uk-UA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Константинович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1837 - 1898</a:t>
            </a:r>
            <a:endParaRPr lang="uk-UA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(друга дружина батька)</a:t>
            </a:r>
          </a:p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Учителька музики та </a:t>
            </a:r>
            <a:r>
              <a:rPr lang="uk-UA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співів</a:t>
            </a:r>
            <a:endParaRPr lang="uk-UA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013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Володя з молодшими сестрами: </a:t>
            </a:r>
          </a:p>
          <a:p>
            <a:pPr algn="ctr"/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Катериною та Ольгою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1868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рік</a:t>
            </a: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Рисунок 9" descr="Вернадський_Іван_Васильович_18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905" y="904051"/>
            <a:ext cx="1972269" cy="273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32656"/>
            <a:ext cx="4088496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В.І.Вернадський і Україна</a:t>
            </a:r>
            <a:endParaRPr lang="uk-UA" sz="2400" b="1" dirty="0"/>
          </a:p>
        </p:txBody>
      </p:sp>
      <p:pic>
        <p:nvPicPr>
          <p:cNvPr id="4" name="Рисунок 3" descr="26-5-2 великі шиш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494669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805264"/>
            <a:ext cx="46468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i="1" dirty="0" smtClean="0"/>
              <a:t>В.І.Вернадський (у центрі) з родиною </a:t>
            </a:r>
          </a:p>
          <a:p>
            <a:r>
              <a:rPr lang="uk-UA" sz="1600" b="1" i="1" dirty="0" smtClean="0"/>
              <a:t>у Великих Шишаках (Полтавщина). 1916 р.</a:t>
            </a:r>
            <a:endParaRPr lang="uk-UA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000108"/>
            <a:ext cx="40691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років життя Вернадського</a:t>
            </a:r>
          </a:p>
          <a:p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язані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Україною. У Харкові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минули його перші десять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щасливих літ. На Полтавщині в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селі Великі Шишаки Вернадські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 садибу, куди майже щороку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приїздили на літо всією родиною.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 багато розповідав Володі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історію та культуру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українсь-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народу, про походження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роду Вернадських. Один з предків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батьковій лінії належав до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запорізької старшини, воював у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війську Богдана Хмельницького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uk-UA" i="1" dirty="0" err="1" smtClean="0">
                <a:solidFill>
                  <a:srgbClr val="C00000"/>
                </a:solidFill>
              </a:rPr>
              <a:t>“Завжди</a:t>
            </a:r>
            <a:r>
              <a:rPr lang="uk-UA" i="1" dirty="0" smtClean="0">
                <a:solidFill>
                  <a:srgbClr val="C00000"/>
                </a:solidFill>
              </a:rPr>
              <a:t>, коли починаю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справу, у мене в голові </a:t>
            </a:r>
            <a:r>
              <a:rPr lang="uk-UA" i="1" dirty="0" err="1" smtClean="0">
                <a:solidFill>
                  <a:srgbClr val="C00000"/>
                </a:solidFill>
              </a:rPr>
              <a:t>проноси-</a:t>
            </a:r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 err="1" smtClean="0">
                <a:solidFill>
                  <a:srgbClr val="C00000"/>
                </a:solidFill>
              </a:rPr>
              <a:t>ться</a:t>
            </a:r>
            <a:r>
              <a:rPr lang="uk-UA" i="1" dirty="0" smtClean="0">
                <a:solidFill>
                  <a:srgbClr val="C00000"/>
                </a:solidFill>
              </a:rPr>
              <a:t> запорізька приказка: </a:t>
            </a:r>
          </a:p>
          <a:p>
            <a:r>
              <a:rPr lang="uk-UA" b="1" i="1" dirty="0" err="1" smtClean="0">
                <a:solidFill>
                  <a:srgbClr val="C00000"/>
                </a:solidFill>
              </a:rPr>
              <a:t>“або</a:t>
            </a:r>
            <a:r>
              <a:rPr lang="uk-UA" b="1" i="1" dirty="0" smtClean="0">
                <a:solidFill>
                  <a:srgbClr val="C00000"/>
                </a:solidFill>
              </a:rPr>
              <a:t> збуду, або вдома не буду!”,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з якою вони кидалися на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важку </a:t>
            </a:r>
            <a:r>
              <a:rPr lang="uk-UA" i="1" dirty="0" err="1" smtClean="0">
                <a:solidFill>
                  <a:srgbClr val="C00000"/>
                </a:solidFill>
              </a:rPr>
              <a:t>справу.”</a:t>
            </a:r>
            <a:r>
              <a:rPr lang="uk-UA" i="1" dirty="0" smtClean="0">
                <a:solidFill>
                  <a:srgbClr val="C00000"/>
                </a:solidFill>
              </a:rPr>
              <a:t> (з листа, 1886 р.)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1584"/>
            <a:ext cx="9144000" cy="70788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  Доля України і її народу хвилювали Вернадського завжди:</a:t>
            </a:r>
          </a:p>
          <a:p>
            <a:pPr lvl="1"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1"/>
                </a:solidFill>
              </a:rPr>
              <a:t>  “у Росії зовсім заборонено друкувати книги моєю рідною мовою. На канікулах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я із всім завзяттям візьмуся за неї. У Києві, якщо в якомусь будинку побачать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портрет Шевченка, то його </a:t>
            </a:r>
            <a:r>
              <a:rPr lang="uk-UA" sz="1600" b="1" dirty="0" err="1" smtClean="0">
                <a:solidFill>
                  <a:schemeClr val="bg1"/>
                </a:solidFill>
              </a:rPr>
              <a:t>відбирають.”</a:t>
            </a:r>
            <a:r>
              <a:rPr lang="uk-UA" sz="1600" b="1" dirty="0" smtClean="0">
                <a:solidFill>
                  <a:schemeClr val="bg1"/>
                </a:solidFill>
              </a:rPr>
              <a:t>  </a:t>
            </a:r>
            <a:r>
              <a:rPr lang="uk-UA" sz="1600" b="1" i="1" dirty="0" smtClean="0">
                <a:solidFill>
                  <a:schemeClr val="bg1"/>
                </a:solidFill>
              </a:rPr>
              <a:t>(із щоденника, 1878 р.)</a:t>
            </a:r>
          </a:p>
          <a:p>
            <a:pPr lvl="1"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1"/>
                </a:solidFill>
              </a:rPr>
              <a:t>   </a:t>
            </a:r>
            <a:r>
              <a:rPr lang="uk-UA" sz="1600" b="1" dirty="0" err="1" smtClean="0">
                <a:solidFill>
                  <a:schemeClr val="bg1"/>
                </a:solidFill>
              </a:rPr>
              <a:t>“Відродження</a:t>
            </a:r>
            <a:r>
              <a:rPr lang="uk-UA" sz="1600" b="1" dirty="0" smtClean="0">
                <a:solidFill>
                  <a:schemeClr val="bg1"/>
                </a:solidFill>
              </a:rPr>
              <a:t> української мови та інтересу й відчуття своєї національної 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особистості я гаряче переживаю і цим відрізняюся від тутешніх кадетів. Слід сказати,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що в Полтаві серед українців майже немає яскравих людей і справжнього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національного міцного середовища немає. Чи можна за цих умов створити щось 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міцне? Особливо якщо вони діятимуть кулаком і палицею!” </a:t>
            </a:r>
            <a:r>
              <a:rPr lang="uk-UA" sz="1600" b="1" i="1" dirty="0" smtClean="0">
                <a:solidFill>
                  <a:schemeClr val="bg1"/>
                </a:solidFill>
              </a:rPr>
              <a:t>(з листа до </a:t>
            </a:r>
          </a:p>
          <a:p>
            <a:pPr lvl="1"/>
            <a:r>
              <a:rPr lang="uk-UA" sz="1600" b="1" i="1" dirty="0" smtClean="0">
                <a:solidFill>
                  <a:schemeClr val="bg1"/>
                </a:solidFill>
              </a:rPr>
              <a:t>М.П.Василенка,академіка, юриста, міністра народної освіти в уряді Скоропадського, </a:t>
            </a:r>
          </a:p>
          <a:p>
            <a:pPr lvl="1"/>
            <a:r>
              <a:rPr lang="uk-UA" sz="1600" b="1" i="1" dirty="0" smtClean="0">
                <a:solidFill>
                  <a:schemeClr val="bg1"/>
                </a:solidFill>
              </a:rPr>
              <a:t>1918 р.)</a:t>
            </a:r>
          </a:p>
          <a:p>
            <a:pPr lvl="1">
              <a:buFont typeface="Wingdings" pitchFamily="2" charset="2"/>
              <a:buChar char="Ø"/>
            </a:pPr>
            <a:r>
              <a:rPr lang="uk-UA" sz="1600" b="1" dirty="0" smtClean="0">
                <a:solidFill>
                  <a:schemeClr val="bg1"/>
                </a:solidFill>
              </a:rPr>
              <a:t>   </a:t>
            </a:r>
            <a:r>
              <a:rPr lang="uk-UA" sz="1600" b="1" dirty="0" err="1" smtClean="0">
                <a:solidFill>
                  <a:schemeClr val="bg1"/>
                </a:solidFill>
              </a:rPr>
              <a:t>“Ви</a:t>
            </a:r>
            <a:r>
              <a:rPr lang="uk-UA" sz="1600" b="1" dirty="0" smtClean="0">
                <a:solidFill>
                  <a:schemeClr val="bg1"/>
                </a:solidFill>
              </a:rPr>
              <a:t> знаєте, яка мені дорога Україна, і як глибоко українське відродження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проникає весь мій національний та особистий світогляд, і я вважаю, що на мою долю випало велике щастя взяти в ньому участь… І хоча в моєму світогляді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сталися під впливом подій глибокі зрушення – моє ставлення до української </a:t>
            </a:r>
          </a:p>
          <a:p>
            <a:pPr lvl="1"/>
            <a:r>
              <a:rPr lang="uk-UA" sz="1600" b="1" dirty="0" smtClean="0">
                <a:solidFill>
                  <a:schemeClr val="bg1"/>
                </a:solidFill>
              </a:rPr>
              <a:t>культури та її майбутнього залишилося </a:t>
            </a:r>
            <a:r>
              <a:rPr lang="uk-UA" sz="1600" b="1" dirty="0" err="1" smtClean="0">
                <a:solidFill>
                  <a:schemeClr val="bg1"/>
                </a:solidFill>
              </a:rPr>
              <a:t>незмінним.”</a:t>
            </a:r>
            <a:r>
              <a:rPr lang="uk-UA" sz="1600" b="1" dirty="0" smtClean="0">
                <a:solidFill>
                  <a:schemeClr val="bg1"/>
                </a:solidFill>
              </a:rPr>
              <a:t> (</a:t>
            </a:r>
            <a:r>
              <a:rPr lang="uk-UA" sz="1600" b="1" i="1" dirty="0" smtClean="0">
                <a:solidFill>
                  <a:schemeClr val="bg1"/>
                </a:solidFill>
              </a:rPr>
              <a:t>з листа до М.П.Василенка, </a:t>
            </a:r>
          </a:p>
          <a:p>
            <a:pPr lvl="1"/>
            <a:r>
              <a:rPr lang="uk-UA" sz="1600" b="1" i="1" dirty="0" smtClean="0">
                <a:solidFill>
                  <a:schemeClr val="bg1"/>
                </a:solidFill>
              </a:rPr>
              <a:t>1921 р.) </a:t>
            </a:r>
          </a:p>
          <a:p>
            <a:pPr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bg1"/>
                </a:solidFill>
              </a:rPr>
              <a:t>   </a:t>
            </a:r>
            <a:r>
              <a:rPr lang="uk-UA" sz="1600" b="1" dirty="0" smtClean="0">
                <a:solidFill>
                  <a:schemeClr val="bg1"/>
                </a:solidFill>
              </a:rPr>
              <a:t>В.І.Вернадський написав статтю </a:t>
            </a:r>
            <a:r>
              <a:rPr lang="uk-UA" sz="1600" b="1" dirty="0" err="1" smtClean="0">
                <a:solidFill>
                  <a:schemeClr val="bg1"/>
                </a:solidFill>
              </a:rPr>
              <a:t>“Українське</a:t>
            </a:r>
            <a:r>
              <a:rPr lang="uk-UA" sz="1600" b="1" dirty="0" smtClean="0">
                <a:solidFill>
                  <a:schemeClr val="bg1"/>
                </a:solidFill>
              </a:rPr>
              <a:t> питання і російське </a:t>
            </a:r>
            <a:r>
              <a:rPr lang="uk-UA" sz="1600" b="1" dirty="0" err="1" smtClean="0">
                <a:solidFill>
                  <a:schemeClr val="bg1"/>
                </a:solidFill>
              </a:rPr>
              <a:t>суспільство”</a:t>
            </a:r>
            <a:r>
              <a:rPr lang="uk-UA" sz="1600" b="1" dirty="0" smtClean="0">
                <a:solidFill>
                  <a:schemeClr val="bg1"/>
                </a:solidFill>
              </a:rPr>
              <a:t>, яка була вперше опублікована лише у 1988 році.</a:t>
            </a:r>
          </a:p>
          <a:p>
            <a:pPr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bg1"/>
                </a:solidFill>
              </a:rPr>
              <a:t>    </a:t>
            </a:r>
            <a:r>
              <a:rPr lang="uk-UA" sz="1600" b="1" dirty="0" smtClean="0">
                <a:solidFill>
                  <a:schemeClr val="bg1"/>
                </a:solidFill>
              </a:rPr>
              <a:t>Саме Володимир Вернадський, вчений та громадянин світу,  доклав чималих зусиль для створення Української  Академії Наук і став  її першим </a:t>
            </a:r>
            <a:r>
              <a:rPr lang="uk-UA" sz="1600" b="1" dirty="0" err="1" smtClean="0">
                <a:solidFill>
                  <a:schemeClr val="bg1"/>
                </a:solidFill>
              </a:rPr>
              <a:t>“головою”</a:t>
            </a:r>
            <a:r>
              <a:rPr lang="uk-UA" sz="1600" b="1" dirty="0" smtClean="0">
                <a:solidFill>
                  <a:schemeClr val="bg1"/>
                </a:solidFill>
              </a:rPr>
              <a:t> (президентом)  у </a:t>
            </a:r>
          </a:p>
          <a:p>
            <a:r>
              <a:rPr lang="uk-UA" sz="1600" b="1" dirty="0" smtClean="0">
                <a:solidFill>
                  <a:schemeClr val="bg1"/>
                </a:solidFill>
              </a:rPr>
              <a:t>1918 році. </a:t>
            </a:r>
          </a:p>
          <a:p>
            <a:pPr>
              <a:buFont typeface="Wingdings" pitchFamily="2" charset="2"/>
              <a:buChar char="v"/>
            </a:pPr>
            <a:r>
              <a:rPr lang="uk-UA" sz="1600" b="1" dirty="0" smtClean="0">
                <a:solidFill>
                  <a:schemeClr val="bg1"/>
                </a:solidFill>
              </a:rPr>
              <a:t>    Очолив  універсальну  Національну  бібліотеку  України  при  УАН  у 1918 році. </a:t>
            </a:r>
          </a:p>
          <a:p>
            <a:pPr lvl="1"/>
            <a:r>
              <a:rPr lang="uk-UA" sz="1600" b="1" i="1" dirty="0" smtClean="0">
                <a:solidFill>
                  <a:schemeClr val="bg1"/>
                </a:solidFill>
              </a:rPr>
              <a:t> </a:t>
            </a:r>
            <a:endParaRPr lang="uk-UA" sz="16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32656"/>
            <a:ext cx="703170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Революційність наукових поглядів В.І.Вернадського</a:t>
            </a:r>
            <a:endParaRPr lang="uk-UA" sz="2000" b="1" dirty="0"/>
          </a:p>
        </p:txBody>
      </p:sp>
      <p:pic>
        <p:nvPicPr>
          <p:cNvPr id="3" name="Рисунок 2" descr="vernad5 схема вчення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857232"/>
            <a:ext cx="395522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142984"/>
            <a:ext cx="41434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AD136B"/>
                </a:solidFill>
              </a:rPr>
              <a:t>“Найперше</a:t>
            </a:r>
            <a:r>
              <a:rPr lang="uk-UA" sz="2400" b="1" dirty="0" smtClean="0">
                <a:solidFill>
                  <a:srgbClr val="AD136B"/>
                </a:solidFill>
              </a:rPr>
              <a:t> місце у моєму житті займав і займає науковий пошук, наукова 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робота, вільна наукова думка, і творче шукання правди </a:t>
            </a:r>
            <a:r>
              <a:rPr lang="uk-UA" sz="2400" b="1" dirty="0" err="1" smtClean="0">
                <a:solidFill>
                  <a:srgbClr val="AD136B"/>
                </a:solidFill>
              </a:rPr>
              <a:t>особистістю”</a:t>
            </a:r>
            <a:r>
              <a:rPr lang="uk-UA" sz="2400" b="1" dirty="0" smtClean="0">
                <a:solidFill>
                  <a:srgbClr val="AD136B"/>
                </a:solidFill>
              </a:rPr>
              <a:t>.</a:t>
            </a:r>
          </a:p>
          <a:p>
            <a:r>
              <a:rPr lang="uk-UA" i="1" dirty="0" smtClean="0"/>
              <a:t>(запис у щоденнику) 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143380"/>
            <a:ext cx="3891282" cy="27146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 одному із французьких наукових  журналів В.І.Вернадського названо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хрещеним батьком глобальної  екології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3165"/>
            <a:ext cx="9144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В.І.Вернадський читав наукову літературу на 15 іноземних мовах, деякі свої</a:t>
            </a:r>
          </a:p>
          <a:p>
            <a:pPr algn="just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наукові статті писав французькою, англійською, німецькою мовами. Окремі </a:t>
            </a:r>
          </a:p>
          <a:p>
            <a:pPr algn="just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праці Вернадського за його життя не друкували, інші – вилучали з друку і продаж</a:t>
            </a:r>
          </a:p>
          <a:p>
            <a:pPr algn="just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 забороняли. Його думки та наукові погляди часто були пророчими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8765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“Неможливо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відкласти турботу про вічне і велике на той час, коли буде досягнута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всіх можливість задоволення своїх елементарних потреб. Інакше буде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пізно.”</a:t>
            </a:r>
            <a:endParaRPr lang="uk-UA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8200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“Ми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стоїмо перед майбутнім владарюванням радіоактивної енергії, більш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потужної, ніж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електрична”</a:t>
            </a:r>
            <a:endParaRPr lang="uk-UA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861048"/>
            <a:ext cx="85488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</a:rPr>
              <a:t>“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Вдивляючись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 зміни, що вносяться новою геологічною силою –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силою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культурного людства -  створеною підготовкою мільйонів років змін живої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речовини, - бачиш, що агентом, який приводить її в рух, є свідомість, розум,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нова сила на нашій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поверхні”</a:t>
            </a:r>
            <a:endParaRPr lang="uk-UA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42" y="5657671"/>
            <a:ext cx="903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“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науці нема до цих пір ясної свідомості, що явища життя і явища неживої </a:t>
            </a:r>
          </a:p>
          <a:p>
            <a:pPr lvl="1"/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природи, взяті з геологічної, тобто планетної, точки зору, є проявами </a:t>
            </a:r>
          </a:p>
          <a:p>
            <a:pPr lvl="1"/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єдиного </a:t>
            </a:r>
            <a:r>
              <a:rPr lang="uk-UA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процесу”</a:t>
            </a:r>
            <a:endParaRPr lang="uk-UA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18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“З усього обсягу фактів, точно встановлених, мені здається випливає, що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цим 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майбутнім людства є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автотрофність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людства – більш простими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словами, незалежність його існування від навколишньої живої матерії – </a:t>
            </a:r>
          </a:p>
          <a:p>
            <a:pPr lvl="1"/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рослин 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тварин”</a:t>
            </a:r>
            <a:endParaRPr lang="uk-UA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500702"/>
            <a:ext cx="792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</a:t>
            </a:r>
            <a:r>
              <a:rPr lang="uk-UA" b="1" dirty="0" err="1" smtClean="0">
                <a:solidFill>
                  <a:srgbClr val="AD136B"/>
                </a:solidFill>
              </a:rPr>
              <a:t>“Ідеї</a:t>
            </a:r>
            <a:r>
              <a:rPr lang="uk-UA" b="1" dirty="0" smtClean="0">
                <a:solidFill>
                  <a:srgbClr val="AD136B"/>
                </a:solidFill>
              </a:rPr>
              <a:t> вічності та безначальності життя, тісно </a:t>
            </a:r>
            <a:r>
              <a:rPr lang="uk-UA" b="1" dirty="0" err="1" smtClean="0">
                <a:solidFill>
                  <a:srgbClr val="AD136B"/>
                </a:solidFill>
              </a:rPr>
              <a:t>пов</a:t>
            </a:r>
            <a:r>
              <a:rPr lang="en-US" b="1" dirty="0" smtClean="0">
                <a:solidFill>
                  <a:srgbClr val="AD136B"/>
                </a:solidFill>
              </a:rPr>
              <a:t>’</a:t>
            </a:r>
            <a:r>
              <a:rPr lang="uk-UA" b="1" dirty="0" err="1" smtClean="0">
                <a:solidFill>
                  <a:srgbClr val="AD136B"/>
                </a:solidFill>
              </a:rPr>
              <a:t>язані</a:t>
            </a:r>
            <a:r>
              <a:rPr lang="uk-UA" b="1" dirty="0" smtClean="0">
                <a:solidFill>
                  <a:srgbClr val="AD136B"/>
                </a:solidFill>
              </a:rPr>
              <a:t> з її організованістю,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 тією течією наукової думки, послідовне проявлення якої</a:t>
            </a:r>
            <a:r>
              <a:rPr lang="en-US" b="1" dirty="0" smtClean="0">
                <a:solidFill>
                  <a:srgbClr val="AD136B"/>
                </a:solidFill>
              </a:rPr>
              <a:t> </a:t>
            </a:r>
            <a:r>
              <a:rPr lang="uk-UA" b="1" dirty="0" smtClean="0">
                <a:solidFill>
                  <a:srgbClr val="AD136B"/>
                </a:solidFill>
              </a:rPr>
              <a:t>відкриває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перед науковою творчістю надзвичайно широкі </a:t>
            </a:r>
            <a:r>
              <a:rPr lang="uk-UA" b="1" dirty="0" err="1" smtClean="0">
                <a:solidFill>
                  <a:srgbClr val="AD136B"/>
                </a:solidFill>
              </a:rPr>
              <a:t>горизонти”</a:t>
            </a:r>
            <a:endParaRPr lang="uk-UA" b="1" dirty="0">
              <a:solidFill>
                <a:srgbClr val="AD136B"/>
              </a:solidFill>
            </a:endParaRPr>
          </a:p>
        </p:txBody>
      </p:sp>
      <p:pic>
        <p:nvPicPr>
          <p:cNvPr id="4" name="Рисунок 3" descr="t2.htm3 ноосфер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5" y="1971675"/>
            <a:ext cx="3967178" cy="343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 книг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42852"/>
            <a:ext cx="2084390" cy="306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27792468_veonadskijj книг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28604"/>
            <a:ext cx="1905004" cy="27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ig книга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357562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-99-9zFpFuкнига 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786190"/>
            <a:ext cx="2198688" cy="26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48806823_5250книга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3429000"/>
            <a:ext cx="2222788" cy="30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047286">
            <a:off x="2910475" y="1061392"/>
            <a:ext cx="3599452" cy="11324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</a:rPr>
              <a:t>Роботи Вернадського,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сучасні видання: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81031 книга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39" y="857232"/>
            <a:ext cx="254362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857232"/>
            <a:ext cx="5786478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  </a:t>
            </a:r>
            <a:r>
              <a:rPr lang="uk-UA" sz="2400" b="1" dirty="0" err="1" smtClean="0"/>
              <a:t>“Десятиліттями</a:t>
            </a:r>
            <a:r>
              <a:rPr lang="uk-UA" sz="2400" b="1" dirty="0" smtClean="0"/>
              <a:t>, цілими століттями будуть вивчатися і поглиблюватися його геніальні ідеї, а в працях його  - відкриватись нові сторінки, що послужать джерелом нових пошуків; багатьом дослідникам доведеться навчитись його гострій, наполегливій і відточеній, завжди геніальній, але важко зрозумілій творчій думці; молодим же поколінням він завжди буде служити учителем в науці і яскравим зразком плідно прожитого </a:t>
            </a:r>
            <a:r>
              <a:rPr lang="uk-UA" sz="2400" b="1" dirty="0" err="1" smtClean="0"/>
              <a:t>життя”</a:t>
            </a:r>
            <a:r>
              <a:rPr lang="uk-UA" sz="2400" b="1" dirty="0" smtClean="0"/>
              <a:t> </a:t>
            </a:r>
          </a:p>
          <a:p>
            <a:pPr algn="r"/>
            <a:r>
              <a:rPr lang="uk-UA" sz="2000" i="1" dirty="0" smtClean="0"/>
              <a:t>   (академік О.Є.</a:t>
            </a:r>
            <a:r>
              <a:rPr lang="uk-UA" sz="2000" i="1" dirty="0" err="1" smtClean="0"/>
              <a:t>Ферсман</a:t>
            </a:r>
            <a:r>
              <a:rPr lang="uk-UA" sz="2000" i="1" dirty="0" smtClean="0"/>
              <a:t>, учень </a:t>
            </a:r>
          </a:p>
          <a:p>
            <a:pPr algn="r"/>
            <a:r>
              <a:rPr lang="uk-UA" sz="2000" i="1" dirty="0" smtClean="0"/>
              <a:t>         В.І. Вернадського)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99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Вшанування </a:t>
            </a:r>
            <a:r>
              <a:rPr lang="uk-UA" sz="2400" b="1" dirty="0" err="1" smtClean="0"/>
              <a:t>пам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яті Володимира Івановича Вернадського</a:t>
            </a:r>
            <a:endParaRPr lang="uk-UA" sz="2400" b="1" dirty="0"/>
          </a:p>
        </p:txBody>
      </p:sp>
      <p:pic>
        <p:nvPicPr>
          <p:cNvPr id="3" name="Рисунок 2" descr="v42 проспект в москв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000504"/>
            <a:ext cx="4843675" cy="2643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v44 проспект в києв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4122509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35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Проспекти ім. Вернадського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у Києві 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та Москві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0b8_84ca6aa2_L радієвий інститу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774291" cy="503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7меморіальна дошка 2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928934"/>
            <a:ext cx="4572012" cy="34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91289" y="500042"/>
            <a:ext cx="924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Меморіальні дошки Вернадському на будівлях Радієвого інституту  </a:t>
            </a:r>
          </a:p>
          <a:p>
            <a:pPr algn="ctr"/>
            <a:r>
              <a:rPr lang="uk-UA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(Москва) та готелю </a:t>
            </a:r>
            <a:r>
              <a:rPr lang="uk-UA" sz="20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“Вікторія”</a:t>
            </a:r>
            <a:r>
              <a:rPr lang="uk-UA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(Кременчук)</a:t>
            </a:r>
            <a:endParaRPr lang="uk-UA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g03vernad гривн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143380"/>
            <a:ext cx="4318719" cy="22145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2-71конверт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66"/>
            <a:ext cx="5448300" cy="3543300"/>
          </a:xfrm>
          <a:prstGeom prst="rect">
            <a:avLst/>
          </a:prstGeom>
        </p:spPr>
      </p:pic>
      <p:pic>
        <p:nvPicPr>
          <p:cNvPr id="4" name="Рисунок 3" descr="3869006356_4880cba5e4 монета 1 руб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214818"/>
            <a:ext cx="4357718" cy="21788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Academik_Vernadsky ювілейна моне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714356"/>
            <a:ext cx="2540000" cy="254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06вернадському 4 ро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228317" cy="398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09 вернадський 1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14290"/>
            <a:ext cx="3762589" cy="402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14818"/>
            <a:ext cx="3122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4 роки </a:t>
            </a:r>
            <a:endParaRPr lang="uk-UA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3350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12 років</a:t>
            </a:r>
            <a:endParaRPr lang="uk-UA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786322"/>
          <a:ext cx="8501122" cy="1857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1112"/>
                <a:gridCol w="7040010"/>
              </a:tblGrid>
              <a:tr h="53799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12.03</a:t>
                      </a:r>
                      <a:r>
                        <a:rPr lang="uk-UA" sz="1800" baseline="0" dirty="0" smtClean="0"/>
                        <a:t> 1863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Народився у </a:t>
                      </a:r>
                      <a:r>
                        <a:rPr kumimoji="0" lang="uk-UA" sz="1800" kern="1200" dirty="0" err="1" smtClean="0"/>
                        <a:t>Петербурзi</a:t>
                      </a:r>
                      <a:r>
                        <a:rPr kumimoji="0" lang="uk-UA" sz="1800" kern="12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1868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Переїхав з родиною до Харкова.</a:t>
                      </a:r>
                      <a:endParaRPr lang="uk-UA" sz="16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1873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Навчався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Харкiвськiй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1570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1876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Повернувся з родиною до Петербургу, продовжив навчання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Петербурзькiй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198" y="214290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Пам</a:t>
            </a:r>
            <a:r>
              <a:rPr lang="en-US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’</a:t>
            </a:r>
            <a:r>
              <a:rPr lang="uk-UA" b="1" i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ятники</a:t>
            </a:r>
            <a:r>
              <a:rPr lang="uk-UA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Вернадському</a:t>
            </a:r>
          </a:p>
          <a:p>
            <a:pPr algn="ctr"/>
            <a:r>
              <a:rPr lang="uk-UA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 Києві та Кременчуці</a:t>
            </a:r>
            <a:endParaRPr lang="uk-UA" b="1" i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vern1 кременч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290"/>
            <a:ext cx="4036194" cy="60722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450px-Пам'ятник_Володимиру_Вернадському_Киї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4286262" cy="5715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5інститут геохімії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9" y="500042"/>
            <a:ext cx="372049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4653136"/>
            <a:ext cx="434155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Таврійський Національний Університет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(Сімферополь)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941168"/>
            <a:ext cx="230297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Інститут геохімії та</a:t>
            </a:r>
          </a:p>
          <a:p>
            <a:pPr algn="ctr"/>
            <a:r>
              <a:rPr lang="uk-UA" b="1" i="1" dirty="0" smtClean="0"/>
              <a:t>аналітичної  хімії </a:t>
            </a:r>
          </a:p>
          <a:p>
            <a:pPr algn="ctr"/>
            <a:r>
              <a:rPr lang="uk-UA" b="1" i="1" dirty="0" smtClean="0"/>
              <a:t>ім. Вернадського</a:t>
            </a:r>
          </a:p>
          <a:p>
            <a:pPr algn="ctr"/>
            <a:r>
              <a:rPr lang="uk-UA" b="1" i="1" dirty="0" smtClean="0"/>
              <a:t>РАН, Москва</a:t>
            </a:r>
            <a:endParaRPr lang="uk-UA" b="1" i="1" dirty="0"/>
          </a:p>
        </p:txBody>
      </p:sp>
      <p:pic>
        <p:nvPicPr>
          <p:cNvPr id="7" name="Рисунок 6" descr="building таврійський ун-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54" y="714356"/>
            <a:ext cx="500066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7584національна бібліотека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528218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513997_7174ddea бібліоте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071546"/>
            <a:ext cx="329186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9281" y="4643446"/>
            <a:ext cx="4003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Національна бібліотека України </a:t>
            </a:r>
          </a:p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ім. В.І.Вернадського</a:t>
            </a:r>
          </a:p>
          <a:p>
            <a:pPr algn="ctr"/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м. Київ</a:t>
            </a:r>
            <a:endParaRPr lang="uk-UA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st042станція ім. вернадського в антарктид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3230"/>
            <a:ext cx="8786842" cy="65747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413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Антарктична науково-дослідна </a:t>
            </a:r>
          </a:p>
          <a:p>
            <a:pPr algn="ctr"/>
            <a:r>
              <a:rPr lang="uk-UA" b="1" i="1" dirty="0" smtClean="0"/>
              <a:t>станція  </a:t>
            </a:r>
            <a:r>
              <a:rPr lang="uk-UA" b="1" i="1" dirty="0" err="1" smtClean="0"/>
              <a:t>“Академік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Вернадський”</a:t>
            </a:r>
            <a:endParaRPr lang="uk-UA" b="1" i="1" dirty="0" smtClean="0"/>
          </a:p>
          <a:p>
            <a:pPr algn="ctr"/>
            <a:r>
              <a:rPr lang="uk-UA" b="1" i="1" dirty="0" smtClean="0"/>
              <a:t>65</a:t>
            </a:r>
            <a:r>
              <a:rPr lang="en-US" b="1" i="1" dirty="0" smtClean="0"/>
              <a:t>º</a:t>
            </a:r>
            <a:r>
              <a:rPr lang="uk-UA" b="1" i="1" dirty="0" smtClean="0"/>
              <a:t>15´пд.ш., 64</a:t>
            </a:r>
            <a:r>
              <a:rPr lang="en-US" b="1" i="1" dirty="0" smtClean="0"/>
              <a:t>º</a:t>
            </a:r>
            <a:r>
              <a:rPr lang="uk-UA" b="1" i="1" dirty="0" smtClean="0"/>
              <a:t>16´зах.д. – о. </a:t>
            </a:r>
            <a:r>
              <a:rPr lang="uk-UA" b="1" i="1" dirty="0" err="1" smtClean="0"/>
              <a:t>Галіндез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dal фонд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10" y="642918"/>
            <a:ext cx="4298798" cy="44625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03_vernadsky_1читання 2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00108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214950"/>
            <a:ext cx="345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Наукові читання академіка </a:t>
            </a:r>
          </a:p>
          <a:p>
            <a:pPr algn="ctr"/>
            <a:r>
              <a:rPr lang="uk-UA" b="1" i="1" dirty="0" smtClean="0"/>
              <a:t>В.І.Вернадського в Національній</a:t>
            </a:r>
          </a:p>
          <a:p>
            <a:pPr algn="ctr"/>
            <a:r>
              <a:rPr lang="uk-UA" b="1" i="1" dirty="0" smtClean="0"/>
              <a:t> Бібліотеці України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286388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(Росія)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17693"/>
            <a:ext cx="55721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метою відзначення вчених за видатні досягнення в галузі природничих, технічних та </a:t>
            </a:r>
            <a:r>
              <a:rPr lang="uk-UA" sz="1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соціогуманітарних</a:t>
            </a:r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наук, наукові праці, відкриття та винаходи, що мають важливе наукове й практичне значення та утверджують авторитет української науки, на честь першого президента Української академії наук – видатного вченого, академіка Володимира Івановича Вернадського, а також з нагоди святкування  85-річчя створення Академії у 2003 році Президією НАН України засновано золоту медаль імені В.І.Вернадського Національної академії наук України.</a:t>
            </a:r>
          </a:p>
          <a:p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 медаль імені В.І.Вернадського є найвищою відзнакою НАН України, яка присуджується щорічно до дня народження академіка В.І.Вернадського (12 березня) двом вченим – одному вітчизняному і одному зарубіжному. </a:t>
            </a:r>
          </a:p>
          <a:p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присуджується лише окремим особам персонально як за окремі наукові досягнення, так і за сукупність наукових праць. </a:t>
            </a:r>
          </a:p>
          <a:p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і та ж особа не може бути нагороджена медаллю більше одного разу. </a:t>
            </a:r>
          </a:p>
          <a:p>
            <a:r>
              <a:rPr lang="uk-UA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не присуджується посмертно, окрім випадку, коли лауреат помер після прийняття рішення про його нагородження.</a:t>
            </a:r>
            <a:endParaRPr lang="uk-UA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old_med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2135"/>
            <a:ext cx="2727743" cy="63151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9144000" cy="19310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B9074B"/>
                </a:solidFill>
              </a:rPr>
              <a:t>“Мені</a:t>
            </a:r>
            <a:r>
              <a:rPr lang="uk-UA" sz="2000" b="1" dirty="0" smtClean="0">
                <a:solidFill>
                  <a:srgbClr val="B9074B"/>
                </a:solidFill>
              </a:rPr>
              <a:t> чужий капіталістичний лад, але чужий і тутешній (соціалістичний). </a:t>
            </a:r>
          </a:p>
          <a:p>
            <a:pPr algn="ctr"/>
            <a:endParaRPr lang="uk-UA" sz="2000" b="1" dirty="0" smtClean="0">
              <a:solidFill>
                <a:srgbClr val="B9074B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B9074B"/>
                </a:solidFill>
              </a:rPr>
              <a:t>ЦАРСТВО МОЇХ ІДЕЙ ПОПЕРЕДУ…”</a:t>
            </a:r>
          </a:p>
          <a:p>
            <a:pPr algn="ctr"/>
            <a:endParaRPr lang="uk-UA" sz="2000" b="1" dirty="0" smtClean="0">
              <a:solidFill>
                <a:srgbClr val="B9074B"/>
              </a:solidFill>
            </a:endParaRPr>
          </a:p>
          <a:p>
            <a:pPr algn="r"/>
            <a:r>
              <a:rPr lang="uk-UA" dirty="0" smtClean="0"/>
              <a:t>                                      </a:t>
            </a:r>
            <a:r>
              <a:rPr lang="uk-UA" i="1" dirty="0" smtClean="0"/>
              <a:t>(із щоденника В.І.Вернадського, 1931 рік) </a:t>
            </a:r>
            <a:endParaRPr lang="uk-UA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446712" cy="792088"/>
          </a:xfrm>
        </p:spPr>
        <p:txBody>
          <a:bodyPr>
            <a:noAutofit/>
          </a:bodyPr>
          <a:lstStyle/>
          <a:p>
            <a:r>
              <a:rPr lang="ru-RU" sz="9600" dirty="0" err="1" smtClean="0">
                <a:solidFill>
                  <a:schemeClr val="accent3">
                    <a:lumMod val="75000"/>
                  </a:schemeClr>
                </a:solidFill>
              </a:rPr>
              <a:t>Дякую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 за </a:t>
            </a:r>
            <a:r>
              <a:rPr lang="ru-RU" sz="9600" dirty="0" err="1" smtClean="0">
                <a:solidFill>
                  <a:schemeClr val="accent3">
                    <a:lumMod val="75000"/>
                  </a:schemeClr>
                </a:solidFill>
              </a:rPr>
              <a:t>увагу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uk-UA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72300"/>
            <a:ext cx="8534752" cy="6740307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“я був здоровою, тихою і серйозною дитиною; любив поспати, добре поїсти, одним з моїх улюблених занять було розглядання різнокольорових клаптиків і прикрашання ними своєї власної персони…”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“любив</a:t>
            </a:r>
            <a:r>
              <a:rPr lang="uk-UA" b="1" i="1" dirty="0" smtClean="0">
                <a:solidFill>
                  <a:srgbClr val="AD136B"/>
                </a:solidFill>
              </a:rPr>
              <a:t> я роздивлятися і розкладати </a:t>
            </a:r>
            <a:r>
              <a:rPr lang="uk-UA" b="1" i="1" dirty="0" err="1" smtClean="0">
                <a:solidFill>
                  <a:srgbClr val="AD136B"/>
                </a:solidFill>
              </a:rPr>
              <a:t>папери”</a:t>
            </a:r>
            <a:endParaRPr lang="uk-UA" b="1" i="1" dirty="0" smtClean="0">
              <a:solidFill>
                <a:srgbClr val="AD136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“я любив завжди чудесне, фантастичне; мене захоплювали образи </a:t>
            </a:r>
            <a:r>
              <a:rPr lang="uk-UA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“Старого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завіту”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… Ці образи викликали в мене безконечний ряд запитань;…   </a:t>
            </a:r>
            <a:r>
              <a:rPr lang="uk-UA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пам</a:t>
            </a:r>
            <a:r>
              <a:rPr lang="en-US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’</a:t>
            </a:r>
            <a:r>
              <a:rPr lang="uk-UA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ятаю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як глибоко і сильно мене цікавили питання про те, що робиться з душею після смерті</a:t>
            </a:r>
            <a:r>
              <a:rPr lang="uk-UA" b="1" i="1" dirty="0" smtClean="0">
                <a:solidFill>
                  <a:srgbClr val="002060"/>
                </a:solidFill>
              </a:rPr>
              <a:t>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“Найсвітлішими</a:t>
            </a:r>
            <a:r>
              <a:rPr lang="uk-UA" b="1" i="1" dirty="0" smtClean="0">
                <a:solidFill>
                  <a:srgbClr val="AD136B"/>
                </a:solidFill>
              </a:rPr>
              <a:t> хвилинами уявляються мені в той час книги і думки, які ними викликались, і розмови з батьком та моїм двоюрідним дядею Є.М.Короленко, </a:t>
            </a:r>
            <a:r>
              <a:rPr lang="uk-UA" b="1" i="1" dirty="0" err="1" smtClean="0">
                <a:solidFill>
                  <a:srgbClr val="AD136B"/>
                </a:solidFill>
              </a:rPr>
              <a:t>пам</a:t>
            </a:r>
            <a:r>
              <a:rPr lang="en-US" b="1" i="1" dirty="0" smtClean="0">
                <a:solidFill>
                  <a:srgbClr val="AD136B"/>
                </a:solidFill>
              </a:rPr>
              <a:t>’</a:t>
            </a:r>
            <a:r>
              <a:rPr lang="uk-UA" b="1" i="1" dirty="0" err="1" smtClean="0">
                <a:solidFill>
                  <a:srgbClr val="AD136B"/>
                </a:solidFill>
              </a:rPr>
              <a:t>ятається</a:t>
            </a:r>
            <a:r>
              <a:rPr lang="uk-UA" b="1" i="1" dirty="0" smtClean="0">
                <a:solidFill>
                  <a:srgbClr val="AD136B"/>
                </a:solidFill>
              </a:rPr>
              <a:t> також сильний вплив дружби з моїм старшим братом…”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</a:rPr>
              <a:t>“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 читав все, що попадалось під руку, але в ті перші роки я особливо </a:t>
            </a:r>
            <a:r>
              <a:rPr lang="uk-UA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пам</a:t>
            </a:r>
            <a:r>
              <a:rPr lang="en-US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’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ятаю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різні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географічні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книги, не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подорожі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але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досить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сухі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здавлось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би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малодоступні</a:t>
            </a:r>
            <a:r>
              <a:rPr lang="ru-RU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для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мого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віку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наприклад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Реклю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«Земля»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потім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…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Великі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явища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начерки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природи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”… Крім цих географічних книг, любив я вірші, оповідання, але терпіти не міг тих, які погано закінчувалися…”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smtClean="0">
                <a:solidFill>
                  <a:srgbClr val="AD136B"/>
                </a:solidFill>
              </a:rPr>
              <a:t> “я любив завжди небо, зірки, особливо Молочний Шлях вражав </a:t>
            </a:r>
            <a:r>
              <a:rPr lang="uk-UA" b="1" i="1" dirty="0" err="1" smtClean="0">
                <a:solidFill>
                  <a:srgbClr val="AD136B"/>
                </a:solidFill>
              </a:rPr>
              <a:t>мене”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“ я зачитувався історією…”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>
                <a:solidFill>
                  <a:srgbClr val="AD136B"/>
                </a:solidFill>
              </a:rPr>
              <a:t> 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  <a:r>
              <a:rPr lang="uk-UA" b="1" i="1" dirty="0" err="1" smtClean="0">
                <a:solidFill>
                  <a:srgbClr val="AD136B"/>
                </a:solidFill>
              </a:rPr>
              <a:t>“головне</a:t>
            </a:r>
            <a:r>
              <a:rPr lang="uk-UA" b="1" i="1" dirty="0" smtClean="0">
                <a:solidFill>
                  <a:srgbClr val="AD136B"/>
                </a:solidFill>
              </a:rPr>
              <a:t> дало домашнє життя – десятки журналів, російських та іноземних, які виписував </a:t>
            </a:r>
            <a:r>
              <a:rPr lang="uk-UA" b="1" i="1" dirty="0" err="1" smtClean="0">
                <a:solidFill>
                  <a:srgbClr val="AD136B"/>
                </a:solidFill>
              </a:rPr>
              <a:t>батько”</a:t>
            </a:r>
            <a:r>
              <a:rPr lang="uk-UA" b="1" i="1" dirty="0" smtClean="0">
                <a:solidFill>
                  <a:srgbClr val="AD136B"/>
                </a:solidFill>
              </a:rPr>
              <a:t> </a:t>
            </a:r>
            <a:endParaRPr lang="uk-UA" b="1" dirty="0">
              <a:solidFill>
                <a:srgbClr val="AD136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23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 </a:t>
            </a:r>
            <a:r>
              <a:rPr lang="uk-UA" sz="2400" b="1" dirty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олодимира, студентські роки 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v13 вернадський 18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28918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4286256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1886 рік</a:t>
            </a:r>
            <a:endParaRPr lang="uk-UA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2" y="5000636"/>
            <a:ext cx="33874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Навчався В.І.Вернадський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Петербурзькому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фізико-математичному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факультеті (1881 – 1885) </a:t>
            </a:r>
            <a:endParaRPr lang="uk-UA" sz="20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-Beketov-b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643314"/>
            <a:ext cx="2514706" cy="3071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mendeleev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9010" y="785795"/>
            <a:ext cx="1896393" cy="3000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58докучаев в.в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928670"/>
            <a:ext cx="2143140" cy="25820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11воейков а.и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4000504"/>
            <a:ext cx="2046173" cy="26835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14810" y="2928934"/>
            <a:ext cx="1417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Докучаєв В.В.</a:t>
            </a:r>
          </a:p>
          <a:p>
            <a:r>
              <a:rPr lang="uk-UA" sz="1600" b="1" dirty="0" smtClean="0"/>
              <a:t>1846 - 1903</a:t>
            </a:r>
            <a:endParaRPr lang="uk-U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143248"/>
            <a:ext cx="14879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Мендєлєєв Д.І.</a:t>
            </a:r>
          </a:p>
          <a:p>
            <a:r>
              <a:rPr lang="uk-UA" sz="1600" b="1" dirty="0" smtClean="0"/>
              <a:t>1834 - 1907</a:t>
            </a: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6072206"/>
            <a:ext cx="13342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err="1" smtClean="0"/>
              <a:t>Бекетов</a:t>
            </a:r>
            <a:r>
              <a:rPr lang="uk-UA" sz="1600" b="1" dirty="0" smtClean="0"/>
              <a:t> А.М.</a:t>
            </a:r>
          </a:p>
          <a:p>
            <a:r>
              <a:rPr lang="uk-UA" sz="1600" b="1" dirty="0" smtClean="0"/>
              <a:t>1825 - 1902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6072206"/>
            <a:ext cx="1400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Воєйков</a:t>
            </a:r>
            <a:r>
              <a:rPr lang="uk-UA" sz="1600" b="1" dirty="0" smtClean="0"/>
              <a:t> О.І.</a:t>
            </a:r>
          </a:p>
          <a:p>
            <a:r>
              <a:rPr lang="uk-UA" sz="1600" b="1" dirty="0" smtClean="0"/>
              <a:t>1842 - 1916</a:t>
            </a:r>
            <a:endParaRPr lang="uk-U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1428736"/>
            <a:ext cx="553998" cy="47123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Володимира Вернадського</a:t>
            </a:r>
            <a:endParaRPr lang="uk-UA" sz="24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ver с.петербур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4383696" cy="2143140"/>
          </a:xfrm>
          <a:prstGeom prst="roundRect">
            <a:avLst>
              <a:gd name="adj" fmla="val 127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714620"/>
          <a:ext cx="8501122" cy="411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2465"/>
                <a:gridCol w="6508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1881-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Навчався в Петербурзькому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участь у 1884 р.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професора В. Докучаєва по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дослiдженню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земель Нижньогородської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губернiї</a:t>
                      </a:r>
                      <a:endParaRPr lang="uk-UA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Закiнчив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залишений для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пiдготовки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професорського звання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хранителем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Петербурзького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Петербурзького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Вiдряджений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кордон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Iталiя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Нiмеччина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для продовження навчання;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Вiльного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науковi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[О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краткое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3. - С. 84-85; 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11 - С. 263-294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12118" y="214290"/>
            <a:ext cx="390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БРАТСТВО</a:t>
            </a:r>
            <a:endParaRPr lang="ru-RU" sz="5400" b="1" cap="all" spc="0" dirty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9401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Під час навчання в університеті В.І.Вернадський увійшов до одного з народницьких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гуртків – науково-літературного товариства. </a:t>
            </a: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841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З надр товариства виникло у 1885 році Братство, діяльність якого прийняла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науково-етичний характер. Члени Братства за власні кошти видавали книги для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народу, відкрили в Петербурзі народні читальні, вели просвітницьку роботу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8505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Внутрішнє життя Братства впорядковувалось трьома основними правилами: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працюй якомога більше,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споживай (для себе) якнайменше,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на чужі біди дивись, як на свої.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9250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Братство проіснувало 35 років. Друзі листувалися, щороку 30 грудня зустрічалися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сім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ями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проводили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разом літні канікули. 30 грудня 1921 року в останній раз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зібралось разом братство.</a:t>
            </a: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143512"/>
            <a:ext cx="8740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Коли в 1942 році Вернадський одержав Сталінську премію (200 тис. руб.), то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100 тис. руб. він передав на оборону країни, а решту розділив між друзями і </a:t>
            </a:r>
          </a:p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вдовами померлих друзів, собі не залишивши нічого.   </a:t>
            </a:r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215082"/>
            <a:ext cx="537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Ядро Братства (разом з дружинами) склали: </a:t>
            </a:r>
            <a:endParaRPr lang="uk-UA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овский_Дмитрий_Иванович 1861-1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42852"/>
            <a:ext cx="2000264" cy="3113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41-015 корнилов а.а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643314"/>
            <a:ext cx="2306267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Krasnov-Andrej-Nikolajevich-1.PNG 1862 - 19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428999"/>
            <a:ext cx="2412518" cy="32145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m_22050 гревс и.м.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429000"/>
            <a:ext cx="3214710" cy="32147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Oldenburgсергей федорович 1863 -193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85728"/>
            <a:ext cx="2293516" cy="3062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ris8-1вернадський 1890 ро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285728"/>
            <a:ext cx="2357454" cy="28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357430"/>
            <a:ext cx="1615827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Шаховський Д.І.</a:t>
            </a:r>
          </a:p>
          <a:p>
            <a:pPr algn="ctr"/>
            <a:r>
              <a:rPr lang="uk-UA" sz="1600" dirty="0" smtClean="0"/>
              <a:t>(1861 – 1939),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2428868"/>
            <a:ext cx="161384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Ольденбург</a:t>
            </a:r>
            <a:r>
              <a:rPr lang="uk-UA" sz="1600" dirty="0" smtClean="0"/>
              <a:t> С.Ф.</a:t>
            </a:r>
          </a:p>
          <a:p>
            <a:pPr algn="ctr"/>
            <a:r>
              <a:rPr lang="uk-UA" sz="1600" dirty="0" smtClean="0"/>
              <a:t>(1863 – 1934), </a:t>
            </a:r>
          </a:p>
          <a:p>
            <a:pPr algn="ctr"/>
            <a:r>
              <a:rPr lang="uk-UA" sz="1600" dirty="0" smtClean="0"/>
              <a:t>індолог</a:t>
            </a:r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5715016"/>
            <a:ext cx="1523559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Гревс</a:t>
            </a:r>
            <a:r>
              <a:rPr lang="uk-UA" sz="1600" dirty="0" smtClean="0"/>
              <a:t> І.М.</a:t>
            </a:r>
          </a:p>
          <a:p>
            <a:pPr algn="ctr"/>
            <a:r>
              <a:rPr lang="uk-UA" sz="1600" dirty="0" smtClean="0"/>
              <a:t>(1860 – 1941),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5643578"/>
            <a:ext cx="1589602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Корнілов О.О.</a:t>
            </a:r>
          </a:p>
          <a:p>
            <a:pPr algn="ctr"/>
            <a:r>
              <a:rPr lang="uk-UA" sz="1600" dirty="0" smtClean="0"/>
              <a:t>(1862 – 1925), 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715016"/>
            <a:ext cx="1523301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Краснов А.М.</a:t>
            </a:r>
          </a:p>
          <a:p>
            <a:pPr algn="ctr"/>
            <a:r>
              <a:rPr lang="uk-UA" sz="1600" dirty="0" smtClean="0"/>
              <a:t>(1862 – 1914),</a:t>
            </a:r>
          </a:p>
          <a:p>
            <a:pPr algn="ctr"/>
            <a:r>
              <a:rPr lang="uk-UA" sz="1600" dirty="0" smtClean="0"/>
              <a:t>ботанік</a:t>
            </a:r>
            <a:endParaRPr lang="uk-U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71462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Вернадський В.І.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4080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AD136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1886 році Вернадський одружується…</a:t>
            </a:r>
            <a:endParaRPr lang="uk-UA" sz="2800" b="1" dirty="0">
              <a:ln w="11430"/>
              <a:solidFill>
                <a:srgbClr val="AD136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VERN1 1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142984"/>
            <a:ext cx="332972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ERN2 1886 друж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9238" y="1142984"/>
            <a:ext cx="300658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8157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Наталією Єгорівною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Старицькою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(1861 – 1942) Володимир Іванович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прожив, за його словами,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“душа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душу і думка в </a:t>
            </a:r>
            <a:r>
              <a:rPr lang="uk-UA" sz="2000" b="1" dirty="0" err="1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думку”</a:t>
            </a:r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майже 56 </a:t>
            </a:r>
          </a:p>
          <a:p>
            <a:pPr algn="ctr"/>
            <a:r>
              <a:rPr lang="uk-UA" sz="2000" b="1" dirty="0" smtClean="0">
                <a:solidFill>
                  <a:srgbClr val="AD13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щасливих років</a:t>
            </a:r>
            <a:endParaRPr lang="uk-UA" sz="2000" b="1" dirty="0">
              <a:solidFill>
                <a:srgbClr val="AD13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1.5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4|2.4|2.3|2|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0.4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1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2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8.6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3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8.9|6.9|1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2.7|2.4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4|1.5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6|1.1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4.1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1|3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0.9|4.4|1.3|2.3|1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4|2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2721</TotalTime>
  <Words>2878</Words>
  <Application>Microsoft Office PowerPoint</Application>
  <PresentationFormat>Экран (4:3)</PresentationFormat>
  <Paragraphs>333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Дякую за увагу)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Лена</cp:lastModifiedBy>
  <cp:revision>299</cp:revision>
  <dcterms:created xsi:type="dcterms:W3CDTF">2010-07-07T10:32:46Z</dcterms:created>
  <dcterms:modified xsi:type="dcterms:W3CDTF">2014-02-28T16:23:26Z</dcterms:modified>
</cp:coreProperties>
</file>