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90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AA7DF8-460C-4A42-880E-161CABAAED92}" type="doc">
      <dgm:prSet loTypeId="urn:microsoft.com/office/officeart/2005/8/layout/funnel1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B51AA7B-2A81-4740-A298-FA2C0734C0B2}">
      <dgm:prSet custT="1"/>
      <dgm:spPr/>
      <dgm:t>
        <a:bodyPr/>
        <a:lstStyle/>
        <a:p>
          <a:pPr rtl="0"/>
          <a:r>
            <a:rPr lang="ru-RU" sz="1800" dirty="0" smtClean="0"/>
            <a:t>Модель </a:t>
          </a:r>
          <a:r>
            <a:rPr lang="ru-RU" sz="1800" dirty="0" err="1" smtClean="0"/>
            <a:t>Лотки-Вольтера</a:t>
          </a:r>
          <a:r>
            <a:rPr lang="ru-RU" sz="1800" dirty="0" smtClean="0"/>
            <a:t> (</a:t>
          </a:r>
          <a:r>
            <a:rPr lang="ru-RU" sz="1800" dirty="0" err="1" smtClean="0"/>
            <a:t>хижак-жертва</a:t>
          </a:r>
          <a:r>
            <a:rPr lang="uk-UA" sz="1800" dirty="0" smtClean="0"/>
            <a:t> </a:t>
          </a:r>
          <a:r>
            <a:rPr lang="uk-UA" sz="1100" dirty="0" smtClean="0"/>
            <a:t>)</a:t>
          </a:r>
          <a:endParaRPr lang="ru-RU" sz="1100" dirty="0"/>
        </a:p>
      </dgm:t>
    </dgm:pt>
    <dgm:pt modelId="{8A646037-27D0-43A2-9038-88739B94BE3B}" type="parTrans" cxnId="{115CBDA6-1D55-4F1A-94DD-DB1A76068003}">
      <dgm:prSet/>
      <dgm:spPr/>
      <dgm:t>
        <a:bodyPr/>
        <a:lstStyle/>
        <a:p>
          <a:endParaRPr lang="uk-UA"/>
        </a:p>
      </dgm:t>
    </dgm:pt>
    <dgm:pt modelId="{47B49C91-070E-4E8A-9203-A7F25E330DAB}" type="sibTrans" cxnId="{115CBDA6-1D55-4F1A-94DD-DB1A76068003}">
      <dgm:prSet/>
      <dgm:spPr/>
      <dgm:t>
        <a:bodyPr/>
        <a:lstStyle/>
        <a:p>
          <a:endParaRPr lang="uk-UA"/>
        </a:p>
      </dgm:t>
    </dgm:pt>
    <dgm:pt modelId="{A7814DCB-5476-4199-A66E-1AC83F64653E}">
      <dgm:prSet custT="1"/>
      <dgm:spPr/>
      <dgm:t>
        <a:bodyPr/>
        <a:lstStyle/>
        <a:p>
          <a:pPr rtl="0"/>
          <a:r>
            <a:rPr lang="ru-RU" sz="1800" dirty="0" smtClean="0"/>
            <a:t>Закон Мальтуса</a:t>
          </a:r>
          <a:endParaRPr lang="uk-UA" sz="1800" dirty="0"/>
        </a:p>
      </dgm:t>
    </dgm:pt>
    <dgm:pt modelId="{D0B596DC-CFF9-43B9-A0B8-FE681AF05098}" type="parTrans" cxnId="{22171F85-CC58-46E6-801E-440331018CEC}">
      <dgm:prSet/>
      <dgm:spPr/>
      <dgm:t>
        <a:bodyPr/>
        <a:lstStyle/>
        <a:p>
          <a:endParaRPr lang="uk-UA"/>
        </a:p>
      </dgm:t>
    </dgm:pt>
    <dgm:pt modelId="{AA447C69-36C0-4786-9951-C48A125B6C1A}" type="sibTrans" cxnId="{22171F85-CC58-46E6-801E-440331018CEC}">
      <dgm:prSet/>
      <dgm:spPr/>
      <dgm:t>
        <a:bodyPr/>
        <a:lstStyle/>
        <a:p>
          <a:endParaRPr lang="uk-UA"/>
        </a:p>
      </dgm:t>
    </dgm:pt>
    <dgm:pt modelId="{6C353BF2-ACC5-47D3-806F-A397C435BD5A}">
      <dgm:prSet custT="1"/>
      <dgm:spPr/>
      <dgm:t>
        <a:bodyPr/>
        <a:lstStyle/>
        <a:p>
          <a:pPr rtl="0"/>
          <a:r>
            <a:rPr lang="ru-RU" sz="2400" dirty="0" smtClean="0"/>
            <a:t>Модель </a:t>
          </a:r>
          <a:r>
            <a:rPr lang="ru-RU" sz="2400" dirty="0" err="1" smtClean="0"/>
            <a:t>Леслі</a:t>
          </a:r>
          <a:endParaRPr lang="ru-RU" sz="2400" dirty="0"/>
        </a:p>
      </dgm:t>
    </dgm:pt>
    <dgm:pt modelId="{B001C878-D556-4570-945E-C71C1235C2F2}" type="parTrans" cxnId="{7151FCFE-170F-46EF-A6C4-0A3944BB6DE4}">
      <dgm:prSet/>
      <dgm:spPr/>
      <dgm:t>
        <a:bodyPr/>
        <a:lstStyle/>
        <a:p>
          <a:endParaRPr lang="uk-UA"/>
        </a:p>
      </dgm:t>
    </dgm:pt>
    <dgm:pt modelId="{03601555-8AF3-4372-8085-58B2661CA7F3}" type="sibTrans" cxnId="{7151FCFE-170F-46EF-A6C4-0A3944BB6DE4}">
      <dgm:prSet/>
      <dgm:spPr/>
      <dgm:t>
        <a:bodyPr/>
        <a:lstStyle/>
        <a:p>
          <a:endParaRPr lang="uk-UA"/>
        </a:p>
      </dgm:t>
    </dgm:pt>
    <dgm:pt modelId="{3398CA72-0AF7-47D8-BE4F-36F5A2063CCD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Популярні моделі динаміки популяцій</a:t>
          </a:r>
          <a:endParaRPr lang="ru-RU" sz="3200" b="1" cap="none" spc="0" dirty="0" smtClean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/>
        </a:p>
      </dgm:t>
    </dgm:pt>
    <dgm:pt modelId="{B684CE4E-F710-4426-91A7-AD712041B66C}" type="parTrans" cxnId="{FD89460A-314E-456E-AD6C-B0D52B1BA23F}">
      <dgm:prSet/>
      <dgm:spPr/>
      <dgm:t>
        <a:bodyPr/>
        <a:lstStyle/>
        <a:p>
          <a:endParaRPr lang="uk-UA"/>
        </a:p>
      </dgm:t>
    </dgm:pt>
    <dgm:pt modelId="{F84E8721-8022-401A-A096-E3A874AD03E6}" type="sibTrans" cxnId="{FD89460A-314E-456E-AD6C-B0D52B1BA23F}">
      <dgm:prSet/>
      <dgm:spPr/>
      <dgm:t>
        <a:bodyPr/>
        <a:lstStyle/>
        <a:p>
          <a:endParaRPr lang="uk-UA"/>
        </a:p>
      </dgm:t>
    </dgm:pt>
    <dgm:pt modelId="{1BF36ECD-DD12-46D1-909C-178A7B20F14B}">
      <dgm:prSet/>
      <dgm:spPr/>
      <dgm:t>
        <a:bodyPr/>
        <a:lstStyle/>
        <a:p>
          <a:pPr rtl="0"/>
          <a:endParaRPr lang="uk-UA" dirty="0"/>
        </a:p>
      </dgm:t>
    </dgm:pt>
    <dgm:pt modelId="{DE2B2F98-2AA3-4993-B6A8-5CEFD472F98D}" type="sibTrans" cxnId="{067C3666-E94F-4A3E-BE19-EBC66DE02E1F}">
      <dgm:prSet/>
      <dgm:spPr/>
      <dgm:t>
        <a:bodyPr/>
        <a:lstStyle/>
        <a:p>
          <a:endParaRPr lang="uk-UA"/>
        </a:p>
      </dgm:t>
    </dgm:pt>
    <dgm:pt modelId="{3E8B5969-A49B-480F-9F0F-E592539B2749}" type="parTrans" cxnId="{067C3666-E94F-4A3E-BE19-EBC66DE02E1F}">
      <dgm:prSet/>
      <dgm:spPr/>
      <dgm:t>
        <a:bodyPr/>
        <a:lstStyle/>
        <a:p>
          <a:endParaRPr lang="uk-UA"/>
        </a:p>
      </dgm:t>
    </dgm:pt>
    <dgm:pt modelId="{8C4FD3D1-A98F-4C58-8BE7-B96BD9C4F528}" type="pres">
      <dgm:prSet presAssocID="{A7AA7DF8-460C-4A42-880E-161CABAAED92}" presName="Name0" presStyleCnt="0">
        <dgm:presLayoutVars>
          <dgm:chMax val="4"/>
          <dgm:resizeHandles val="exact"/>
        </dgm:presLayoutVars>
      </dgm:prSet>
      <dgm:spPr/>
    </dgm:pt>
    <dgm:pt modelId="{A61B2F9A-9B18-49D0-A4B7-5BEA093325E8}" type="pres">
      <dgm:prSet presAssocID="{A7AA7DF8-460C-4A42-880E-161CABAAED92}" presName="ellipse" presStyleLbl="trBgShp" presStyleIdx="0" presStyleCnt="1"/>
      <dgm:spPr/>
    </dgm:pt>
    <dgm:pt modelId="{BED799E0-162F-49B8-BB43-123F0DFDAC84}" type="pres">
      <dgm:prSet presAssocID="{A7AA7DF8-460C-4A42-880E-161CABAAED92}" presName="arrow1" presStyleLbl="fgShp" presStyleIdx="0" presStyleCnt="1" custLinFactNeighborX="3220" custLinFactNeighborY="-35059"/>
      <dgm:spPr/>
    </dgm:pt>
    <dgm:pt modelId="{4E7E018D-E5B9-40AF-83E7-9C3A8258E7C9}" type="pres">
      <dgm:prSet presAssocID="{A7AA7DF8-460C-4A42-880E-161CABAAED92}" presName="rectangle" presStyleLbl="revTx" presStyleIdx="0" presStyleCnt="1" custLinFactNeighborX="1450" custLinFactNeighborY="2917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0581D3-3FB8-4387-8EF2-02C47C2D1F62}" type="pres">
      <dgm:prSet presAssocID="{A7814DCB-5476-4199-A66E-1AC83F64653E}" presName="item1" presStyleLbl="node1" presStyleIdx="0" presStyleCnt="3">
        <dgm:presLayoutVars>
          <dgm:bulletEnabled val="1"/>
        </dgm:presLayoutVars>
      </dgm:prSet>
      <dgm:spPr/>
    </dgm:pt>
    <dgm:pt modelId="{77D8813E-76FC-45F6-8EB9-6E6CEF246B1F}" type="pres">
      <dgm:prSet presAssocID="{6C353BF2-ACC5-47D3-806F-A397C435BD5A}" presName="item2" presStyleLbl="node1" presStyleIdx="1" presStyleCnt="3">
        <dgm:presLayoutVars>
          <dgm:bulletEnabled val="1"/>
        </dgm:presLayoutVars>
      </dgm:prSet>
      <dgm:spPr/>
    </dgm:pt>
    <dgm:pt modelId="{EDECC4E3-05B9-4304-812B-3676170AF827}" type="pres">
      <dgm:prSet presAssocID="{3398CA72-0AF7-47D8-BE4F-36F5A2063CCD}" presName="item3" presStyleLbl="node1" presStyleIdx="2" presStyleCnt="3">
        <dgm:presLayoutVars>
          <dgm:bulletEnabled val="1"/>
        </dgm:presLayoutVars>
      </dgm:prSet>
      <dgm:spPr/>
    </dgm:pt>
    <dgm:pt modelId="{F176312B-AEFC-4498-AE69-A3592F95D27E}" type="pres">
      <dgm:prSet presAssocID="{A7AA7DF8-460C-4A42-880E-161CABAAED92}" presName="funnel" presStyleLbl="trAlignAcc1" presStyleIdx="0" presStyleCnt="1"/>
      <dgm:spPr/>
      <dgm:t>
        <a:bodyPr/>
        <a:lstStyle/>
        <a:p>
          <a:endParaRPr lang="uk-UA"/>
        </a:p>
      </dgm:t>
    </dgm:pt>
  </dgm:ptLst>
  <dgm:cxnLst>
    <dgm:cxn modelId="{B9F4DB36-794C-4370-A0DD-31F7DDDC5BC6}" type="presOf" srcId="{2B51AA7B-2A81-4740-A298-FA2C0734C0B2}" destId="{EDECC4E3-05B9-4304-812B-3676170AF827}" srcOrd="0" destOrd="0" presId="urn:microsoft.com/office/officeart/2005/8/layout/funnel1"/>
    <dgm:cxn modelId="{7151FCFE-170F-46EF-A6C4-0A3944BB6DE4}" srcId="{A7AA7DF8-460C-4A42-880E-161CABAAED92}" destId="{6C353BF2-ACC5-47D3-806F-A397C435BD5A}" srcOrd="2" destOrd="0" parTransId="{B001C878-D556-4570-945E-C71C1235C2F2}" sibTransId="{03601555-8AF3-4372-8085-58B2661CA7F3}"/>
    <dgm:cxn modelId="{115CBDA6-1D55-4F1A-94DD-DB1A76068003}" srcId="{A7AA7DF8-460C-4A42-880E-161CABAAED92}" destId="{2B51AA7B-2A81-4740-A298-FA2C0734C0B2}" srcOrd="0" destOrd="0" parTransId="{8A646037-27D0-43A2-9038-88739B94BE3B}" sibTransId="{47B49C91-070E-4E8A-9203-A7F25E330DAB}"/>
    <dgm:cxn modelId="{C1AFC10E-DBCE-418F-A8B3-719AF325B6C8}" type="presOf" srcId="{A7814DCB-5476-4199-A66E-1AC83F64653E}" destId="{77D8813E-76FC-45F6-8EB9-6E6CEF246B1F}" srcOrd="0" destOrd="0" presId="urn:microsoft.com/office/officeart/2005/8/layout/funnel1"/>
    <dgm:cxn modelId="{067C3666-E94F-4A3E-BE19-EBC66DE02E1F}" srcId="{A7AA7DF8-460C-4A42-880E-161CABAAED92}" destId="{1BF36ECD-DD12-46D1-909C-178A7B20F14B}" srcOrd="4" destOrd="0" parTransId="{3E8B5969-A49B-480F-9F0F-E592539B2749}" sibTransId="{DE2B2F98-2AA3-4993-B6A8-5CEFD472F98D}"/>
    <dgm:cxn modelId="{1D52B63A-4B41-45A2-9F98-7D6CB07E32EC}" type="presOf" srcId="{6C353BF2-ACC5-47D3-806F-A397C435BD5A}" destId="{E50581D3-3FB8-4387-8EF2-02C47C2D1F62}" srcOrd="0" destOrd="0" presId="urn:microsoft.com/office/officeart/2005/8/layout/funnel1"/>
    <dgm:cxn modelId="{22171F85-CC58-46E6-801E-440331018CEC}" srcId="{A7AA7DF8-460C-4A42-880E-161CABAAED92}" destId="{A7814DCB-5476-4199-A66E-1AC83F64653E}" srcOrd="1" destOrd="0" parTransId="{D0B596DC-CFF9-43B9-A0B8-FE681AF05098}" sibTransId="{AA447C69-36C0-4786-9951-C48A125B6C1A}"/>
    <dgm:cxn modelId="{5121D3C6-F53F-4AA1-AB87-5E57E12FC132}" type="presOf" srcId="{A7AA7DF8-460C-4A42-880E-161CABAAED92}" destId="{8C4FD3D1-A98F-4C58-8BE7-B96BD9C4F528}" srcOrd="0" destOrd="0" presId="urn:microsoft.com/office/officeart/2005/8/layout/funnel1"/>
    <dgm:cxn modelId="{FD89460A-314E-456E-AD6C-B0D52B1BA23F}" srcId="{A7AA7DF8-460C-4A42-880E-161CABAAED92}" destId="{3398CA72-0AF7-47D8-BE4F-36F5A2063CCD}" srcOrd="3" destOrd="0" parTransId="{B684CE4E-F710-4426-91A7-AD712041B66C}" sibTransId="{F84E8721-8022-401A-A096-E3A874AD03E6}"/>
    <dgm:cxn modelId="{E2F0EDCB-3BD7-44A7-B439-97D94B1ACC78}" type="presOf" srcId="{3398CA72-0AF7-47D8-BE4F-36F5A2063CCD}" destId="{4E7E018D-E5B9-40AF-83E7-9C3A8258E7C9}" srcOrd="0" destOrd="0" presId="urn:microsoft.com/office/officeart/2005/8/layout/funnel1"/>
    <dgm:cxn modelId="{4647FE50-52DF-451E-BFAC-0BE5B0D1F46C}" type="presParOf" srcId="{8C4FD3D1-A98F-4C58-8BE7-B96BD9C4F528}" destId="{A61B2F9A-9B18-49D0-A4B7-5BEA093325E8}" srcOrd="0" destOrd="0" presId="urn:microsoft.com/office/officeart/2005/8/layout/funnel1"/>
    <dgm:cxn modelId="{7C517D47-7595-44CB-A3AF-B15CFA9C28E3}" type="presParOf" srcId="{8C4FD3D1-A98F-4C58-8BE7-B96BD9C4F528}" destId="{BED799E0-162F-49B8-BB43-123F0DFDAC84}" srcOrd="1" destOrd="0" presId="urn:microsoft.com/office/officeart/2005/8/layout/funnel1"/>
    <dgm:cxn modelId="{8752CBF7-604B-4BC8-8E2B-8809596955BA}" type="presParOf" srcId="{8C4FD3D1-A98F-4C58-8BE7-B96BD9C4F528}" destId="{4E7E018D-E5B9-40AF-83E7-9C3A8258E7C9}" srcOrd="2" destOrd="0" presId="urn:microsoft.com/office/officeart/2005/8/layout/funnel1"/>
    <dgm:cxn modelId="{915CD23F-EF85-4FAF-A775-F676B1D7DDB8}" type="presParOf" srcId="{8C4FD3D1-A98F-4C58-8BE7-B96BD9C4F528}" destId="{E50581D3-3FB8-4387-8EF2-02C47C2D1F62}" srcOrd="3" destOrd="0" presId="urn:microsoft.com/office/officeart/2005/8/layout/funnel1"/>
    <dgm:cxn modelId="{5925306B-E1C4-4C41-BD12-A519049D8014}" type="presParOf" srcId="{8C4FD3D1-A98F-4C58-8BE7-B96BD9C4F528}" destId="{77D8813E-76FC-45F6-8EB9-6E6CEF246B1F}" srcOrd="4" destOrd="0" presId="urn:microsoft.com/office/officeart/2005/8/layout/funnel1"/>
    <dgm:cxn modelId="{37B39158-80C1-4021-B2FC-3DF90AA8158B}" type="presParOf" srcId="{8C4FD3D1-A98F-4C58-8BE7-B96BD9C4F528}" destId="{EDECC4E3-05B9-4304-812B-3676170AF827}" srcOrd="5" destOrd="0" presId="urn:microsoft.com/office/officeart/2005/8/layout/funnel1"/>
    <dgm:cxn modelId="{660AFB87-959D-4CA3-8B9A-25FC3DBBF8E2}" type="presParOf" srcId="{8C4FD3D1-A98F-4C58-8BE7-B96BD9C4F528}" destId="{F176312B-AEFC-4498-AE69-A3592F95D27E}" srcOrd="6" destOrd="0" presId="urn:microsoft.com/office/officeart/2005/8/layout/funne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59D446-DB88-481E-87B3-8052C8640864}" type="datetimeFigureOut">
              <a:rPr lang="uk-UA" smtClean="0"/>
              <a:t>13.02.2014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F8338D-4B30-4B03-AC73-B68D123E8CD9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5357826"/>
            <a:ext cx="7406640" cy="1752600"/>
          </a:xfrm>
        </p:spPr>
        <p:txBody>
          <a:bodyPr/>
          <a:lstStyle/>
          <a:p>
            <a:r>
              <a:rPr lang="uk-UA" dirty="0" smtClean="0">
                <a:effectLst>
                  <a:reflection blurRad="6350" stA="50000" endA="300" endPos="50000" dist="29997" dir="5400000" sy="-100000" algn="bl" rotWithShape="0"/>
                </a:effectLst>
              </a:rPr>
              <a:t>Виконав учень 11-Б класу</a:t>
            </a:r>
          </a:p>
          <a:p>
            <a:r>
              <a:rPr lang="uk-UA" dirty="0" smtClean="0">
                <a:effectLst>
                  <a:reflection blurRad="6350" stA="50000" endA="300" endPos="50000" dist="29997" dir="5400000" sy="-100000" algn="bl" rotWithShape="0"/>
                </a:effectLst>
              </a:rPr>
              <a:t>Кравець Дмитро</a:t>
            </a:r>
            <a:endParaRPr lang="uk-UA" dirty="0">
              <a:effectLst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4357694"/>
            <a:ext cx="71184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Популяційна динаміка</a:t>
            </a:r>
            <a:endParaRPr lang="uk-U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24578" name="Picture 2" descr="http://bio.fizteh.ru/student/files/biology/biolections/lection14/fig02-arpfelupx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28"/>
            <a:ext cx="5500726" cy="4125545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14290"/>
            <a:ext cx="7498080" cy="6643710"/>
          </a:xfrm>
        </p:spPr>
        <p:txBody>
          <a:bodyPr>
            <a:normAutofit fontScale="70000" lnSpcReduction="20000"/>
          </a:bodyPr>
          <a:lstStyle/>
          <a:p>
            <a:r>
              <a:rPr lang="vi-VN" dirty="0" smtClean="0">
                <a:latin typeface="Arial" pitchFamily="34" charset="0"/>
                <a:cs typeface="Arial" pitchFamily="34" charset="0"/>
              </a:rPr>
              <a:t>Популяці́йна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дина́міка — дослідження змін розміру 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попул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яцій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їх склад за віком та іншими ознаками, взаємодії між популяціями, та біологічних і екологічних процесів, що впливають на ці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зміни.</a:t>
            </a:r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Популяційна динаміка традиційно (до 1990-х років) була головною гілкою математичної біології, та має більш ніж 200-річну історії. Проте, протягом останніх десятиліть галузь математичної біології значно розширилася. З іншого боку, популяційна динаміка є головним інструментом популяційної біології. Хоча терміни «популяційна динаміка» і «популяційна біологія» часто використувуються рівнозначно, перший вказує на строго математичний підхід, а другий — на ширшу галузь, що також включає експериментальне отримання даних для аналізу.</a:t>
            </a: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Першою працею в галузі популяційної динаміки вважається робота Томаса Мальтуса, в якій було запостульовано закон Мальтуса або закон експоненційного росту розміру популяції. Швидкість (темп) зростання популяції зп оптимальними умовами, тобто зміна її розміру за певний проміжок часу, називається специфічною швидкістю росту.</a:t>
            </a:r>
          </a:p>
          <a:p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Дима\Desktop\10-11_89_2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642918"/>
            <a:ext cx="7901043" cy="535785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Дима\Desktop\fig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8001024" cy="568894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57158" y="357166"/>
          <a:ext cx="8576530" cy="5891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Модель Лотки-Вольтера</a:t>
            </a:r>
            <a:endParaRPr lang="uk-UA" dirty="0"/>
          </a:p>
        </p:txBody>
      </p:sp>
      <p:pic>
        <p:nvPicPr>
          <p:cNvPr id="29698" name="Picture 2" descr="http://upload.wikimedia.org/wikipedia/commons/a/aa/Volterra_lotka_dynamic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357430"/>
            <a:ext cx="7454400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http://upload.wikimedia.org/wikipedia/uk/f/f3/J-pop-cur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7741452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0" y="2928934"/>
            <a:ext cx="579357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Дякую</a:t>
            </a:r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за </a:t>
            </a:r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увагу</a:t>
            </a:r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!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</TotalTime>
  <Words>26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Модель Лотки-Вольтера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Дима</dc:creator>
  <cp:lastModifiedBy>Дима</cp:lastModifiedBy>
  <cp:revision>3</cp:revision>
  <dcterms:created xsi:type="dcterms:W3CDTF">2014-02-13T20:06:18Z</dcterms:created>
  <dcterms:modified xsi:type="dcterms:W3CDTF">2014-02-13T20:32:59Z</dcterms:modified>
</cp:coreProperties>
</file>