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50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7A0FD-176C-4F2A-A269-FAF7446DB62A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5AC75-B511-477C-98B1-77F31A70F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EE56F-9A61-473C-86D1-658FCC3CFEEF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B48E-23B8-4F47-999A-46D16E589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EE56F-9A61-473C-86D1-658FCC3CFEEF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B48E-23B8-4F47-999A-46D16E589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EE56F-9A61-473C-86D1-658FCC3CFEEF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B48E-23B8-4F47-999A-46D16E589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EE56F-9A61-473C-86D1-658FCC3CFEEF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B48E-23B8-4F47-999A-46D16E589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EE56F-9A61-473C-86D1-658FCC3CFEEF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B48E-23B8-4F47-999A-46D16E589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EE56F-9A61-473C-86D1-658FCC3CFEEF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B48E-23B8-4F47-999A-46D16E589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EE56F-9A61-473C-86D1-658FCC3CFEEF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B48E-23B8-4F47-999A-46D16E589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EE56F-9A61-473C-86D1-658FCC3CFEEF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B48E-23B8-4F47-999A-46D16E589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EE56F-9A61-473C-86D1-658FCC3CFEEF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B48E-23B8-4F47-999A-46D16E589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EE56F-9A61-473C-86D1-658FCC3CFEEF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B48E-23B8-4F47-999A-46D16E589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EE56F-9A61-473C-86D1-658FCC3CFEEF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B48E-23B8-4F47-999A-46D16E589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b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EE56F-9A61-473C-86D1-658FCC3CFEEF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1B48E-23B8-4F47-999A-46D16E589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0"/>
            <a:ext cx="8858312" cy="3500438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r>
              <a:rPr lang="uk-UA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Японія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5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після Другої світової війни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429132"/>
            <a:ext cx="4286280" cy="1857388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Підготувала:</a:t>
            </a:r>
          </a:p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чениця 11 – А класу</a:t>
            </a:r>
          </a:p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Хавер Катерина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615262" cy="1571636"/>
          </a:xfrm>
        </p:spPr>
        <p:txBody>
          <a:bodyPr>
            <a:normAutofit fontScale="90000"/>
          </a:bodyPr>
          <a:lstStyle/>
          <a:p>
            <a:r>
              <a:rPr lang="uk-UA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Японське </a:t>
            </a:r>
            <a:r>
              <a:rPr lang="uk-UA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“економічне</a:t>
            </a:r>
            <a:r>
              <a:rPr lang="uk-UA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диво”</a:t>
            </a:r>
            <a:r>
              <a:rPr lang="uk-UA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зробили можливим самі японці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images (44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486307">
            <a:off x="-224971" y="287713"/>
            <a:ext cx="1379942" cy="857017"/>
          </a:xfrm>
          <a:prstGeom prst="rect">
            <a:avLst/>
          </a:prstGeom>
        </p:spPr>
      </p:pic>
      <p:pic>
        <p:nvPicPr>
          <p:cNvPr id="5" name="Рисунок 4" descr="images (44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725046">
            <a:off x="-225979" y="1570643"/>
            <a:ext cx="1386125" cy="860857"/>
          </a:xfrm>
          <a:prstGeom prst="rect">
            <a:avLst/>
          </a:prstGeom>
        </p:spPr>
      </p:pic>
      <p:pic>
        <p:nvPicPr>
          <p:cNvPr id="6" name="Рисунок 5" descr="images (44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310664">
            <a:off x="-245713" y="2881397"/>
            <a:ext cx="1507176" cy="936036"/>
          </a:xfrm>
          <a:prstGeom prst="rect">
            <a:avLst/>
          </a:prstGeom>
        </p:spPr>
      </p:pic>
      <p:pic>
        <p:nvPicPr>
          <p:cNvPr id="7" name="Рисунок 6" descr="images (44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215001">
            <a:off x="-246722" y="4239990"/>
            <a:ext cx="1513361" cy="939877"/>
          </a:xfrm>
          <a:prstGeom prst="rect">
            <a:avLst/>
          </a:prstGeom>
        </p:spPr>
      </p:pic>
      <p:pic>
        <p:nvPicPr>
          <p:cNvPr id="8" name="Рисунок 7" descr="images (44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-229649" y="5693754"/>
            <a:ext cx="1408636" cy="874837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9386" t="28962" r="20117" b="11224"/>
          <a:stretch>
            <a:fillRect/>
          </a:stretch>
        </p:blipFill>
        <p:spPr bwMode="auto">
          <a:xfrm>
            <a:off x="5286380" y="2000240"/>
            <a:ext cx="326358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643042" y="2214554"/>
            <a:ext cx="2286016" cy="9286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Дисципл</a:t>
            </a:r>
            <a:r>
              <a:rPr lang="uk-UA" dirty="0" err="1" smtClean="0"/>
              <a:t>інованіть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43042" y="3357562"/>
            <a:ext cx="2286016" cy="9286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Працьовитість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643042" y="4500570"/>
            <a:ext cx="2286016" cy="9286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Ретельність у всіх сферах трудової діяльності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357686" y="2214554"/>
            <a:ext cx="35719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4143372" y="2786058"/>
            <a:ext cx="11430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4714876" y="3357562"/>
            <a:ext cx="214314" cy="2143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4714876" y="3571876"/>
            <a:ext cx="214314" cy="2143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3929058" y="4572008"/>
            <a:ext cx="15716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0800000">
            <a:off x="4429124" y="5357826"/>
            <a:ext cx="35719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На </a:t>
            </a:r>
            <a:r>
              <a:rPr lang="ru-RU" sz="3600" dirty="0" err="1" smtClean="0"/>
              <a:t>сучасному</a:t>
            </a:r>
            <a:r>
              <a:rPr lang="ru-RU" sz="3600" dirty="0" smtClean="0"/>
              <a:t> </a:t>
            </a:r>
            <a:r>
              <a:rPr lang="ru-RU" sz="3600" dirty="0" err="1" smtClean="0"/>
              <a:t>етапі</a:t>
            </a:r>
            <a:r>
              <a:rPr lang="ru-RU" sz="3600" dirty="0" smtClean="0"/>
              <a:t> </a:t>
            </a:r>
            <a:r>
              <a:rPr lang="ru-RU" sz="3600" dirty="0" err="1" smtClean="0"/>
              <a:t>Японія</a:t>
            </a:r>
            <a:r>
              <a:rPr lang="ru-RU" sz="3600" dirty="0" smtClean="0"/>
              <a:t> </a:t>
            </a:r>
            <a:r>
              <a:rPr lang="ru-RU" sz="3600" dirty="0" err="1" smtClean="0"/>
              <a:t>є</a:t>
            </a:r>
            <a:r>
              <a:rPr lang="ru-RU" sz="3600" dirty="0" smtClean="0"/>
              <a:t> одним із </a:t>
            </a:r>
            <a:r>
              <a:rPr lang="ru-RU" sz="3600" dirty="0" err="1" smtClean="0"/>
              <a:t>трьох</a:t>
            </a:r>
            <a:r>
              <a:rPr lang="ru-RU" sz="3600" dirty="0" smtClean="0"/>
              <a:t> </a:t>
            </a:r>
            <a:r>
              <a:rPr lang="ru-RU" sz="3600" dirty="0" err="1" smtClean="0"/>
              <a:t>центрів</a:t>
            </a:r>
            <a:r>
              <a:rPr lang="ru-RU" sz="3600" dirty="0" smtClean="0"/>
              <a:t> </a:t>
            </a:r>
            <a:r>
              <a:rPr lang="ru-RU" sz="3600" dirty="0" err="1" smtClean="0"/>
              <a:t>сучасного</a:t>
            </a:r>
            <a:r>
              <a:rPr lang="ru-RU" sz="3600" dirty="0" smtClean="0"/>
              <a:t> </a:t>
            </a:r>
            <a:r>
              <a:rPr lang="ru-RU" sz="3600" dirty="0" err="1" smtClean="0"/>
              <a:t>ринкового</a:t>
            </a:r>
            <a:r>
              <a:rPr lang="ru-RU" sz="3600" dirty="0" smtClean="0"/>
              <a:t> </a:t>
            </a:r>
            <a:r>
              <a:rPr lang="ru-RU" sz="3600" dirty="0" err="1" smtClean="0"/>
              <a:t>світу</a:t>
            </a:r>
            <a:r>
              <a:rPr lang="ru-RU" sz="3600" dirty="0" smtClean="0"/>
              <a:t> </a:t>
            </a:r>
            <a:r>
              <a:rPr lang="ru-RU" sz="3600" dirty="0" err="1" smtClean="0"/>
              <a:t>поряд</a:t>
            </a:r>
            <a:r>
              <a:rPr lang="ru-RU" sz="3600" dirty="0" smtClean="0"/>
              <a:t> </a:t>
            </a:r>
            <a:r>
              <a:rPr lang="ru-RU" sz="3600" dirty="0" err="1" smtClean="0"/>
              <a:t>із</a:t>
            </a:r>
            <a:r>
              <a:rPr lang="ru-RU" sz="3600" dirty="0" smtClean="0"/>
              <a:t> США та </a:t>
            </a:r>
            <a:r>
              <a:rPr lang="ru-RU" sz="3600" dirty="0" err="1" smtClean="0"/>
              <a:t>Західною</a:t>
            </a:r>
            <a:r>
              <a:rPr lang="ru-RU" sz="3600" dirty="0" smtClean="0"/>
              <a:t> </a:t>
            </a:r>
            <a:r>
              <a:rPr lang="ru-RU" sz="3600" dirty="0" err="1" smtClean="0"/>
              <a:t>Європою</a:t>
            </a:r>
            <a:endParaRPr lang="ru-RU" sz="3600" dirty="0"/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642910" y="4929198"/>
            <a:ext cx="8115328" cy="112552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Сьогодні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Японія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—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економічно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квітуча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демократична,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миролюбна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держава.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928802"/>
            <a:ext cx="7358114" cy="10001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Наприкінці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70-х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років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американському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ринку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було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1464447" y="3321843"/>
            <a:ext cx="1071570" cy="2857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4" idx="2"/>
          </p:cNvCxnSpPr>
          <p:nvPr/>
        </p:nvCxnSpPr>
        <p:spPr>
          <a:xfrm rot="16200000" flipH="1">
            <a:off x="4268388" y="3339702"/>
            <a:ext cx="857256" cy="3571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7036611" y="3107529"/>
            <a:ext cx="928694" cy="5715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86578" y="3857628"/>
            <a:ext cx="19288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30% радіоприймачів і магнітофонів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2910" y="4000504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40% японських автомобілів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57620" y="3929066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16% прокату чорних металів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build="p"/>
      <p:bldP spid="4" grpId="0" animBg="1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142852"/>
            <a:ext cx="6429420" cy="1000132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Висновок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357298"/>
            <a:ext cx="7000924" cy="30003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Отже, японське економічне диво змогло вивести Японію на міжнародний рівень розвитку. Значні досягнення в науці суттєво вплинули на економічний розвиток країни.</a:t>
            </a:r>
            <a:endParaRPr lang="ru-RU" dirty="0"/>
          </a:p>
        </p:txBody>
      </p:sp>
      <p:pic>
        <p:nvPicPr>
          <p:cNvPr id="4" name="Рисунок 3" descr="images (44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486307">
            <a:off x="-224971" y="287713"/>
            <a:ext cx="1379942" cy="857017"/>
          </a:xfrm>
          <a:prstGeom prst="rect">
            <a:avLst/>
          </a:prstGeom>
        </p:spPr>
      </p:pic>
      <p:pic>
        <p:nvPicPr>
          <p:cNvPr id="5" name="Рисунок 4" descr="images (44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725046">
            <a:off x="-225979" y="1570643"/>
            <a:ext cx="1386125" cy="860857"/>
          </a:xfrm>
          <a:prstGeom prst="rect">
            <a:avLst/>
          </a:prstGeom>
        </p:spPr>
      </p:pic>
      <p:pic>
        <p:nvPicPr>
          <p:cNvPr id="6" name="Рисунок 5" descr="images (44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310664">
            <a:off x="-245713" y="2881397"/>
            <a:ext cx="1507176" cy="936036"/>
          </a:xfrm>
          <a:prstGeom prst="rect">
            <a:avLst/>
          </a:prstGeom>
        </p:spPr>
      </p:pic>
      <p:pic>
        <p:nvPicPr>
          <p:cNvPr id="7" name="Рисунок 6" descr="images (44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215001">
            <a:off x="-246722" y="4239990"/>
            <a:ext cx="1513361" cy="939877"/>
          </a:xfrm>
          <a:prstGeom prst="rect">
            <a:avLst/>
          </a:prstGeom>
        </p:spPr>
      </p:pic>
      <p:pic>
        <p:nvPicPr>
          <p:cNvPr id="8" name="Рисунок 7" descr="images (44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-229649" y="5693754"/>
            <a:ext cx="1408636" cy="874837"/>
          </a:xfrm>
          <a:prstGeom prst="rect">
            <a:avLst/>
          </a:prstGeom>
        </p:spPr>
      </p:pic>
      <p:pic>
        <p:nvPicPr>
          <p:cNvPr id="3074" name="Picture 2" descr="Вторая Мировая Война: падение Япон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000504"/>
            <a:ext cx="3972624" cy="2639438"/>
          </a:xfrm>
          <a:prstGeom prst="rect">
            <a:avLst/>
          </a:prstGeom>
          <a:noFill/>
        </p:spPr>
      </p:pic>
      <p:pic>
        <p:nvPicPr>
          <p:cNvPr id="10" name="Рисунок 9" descr="f44b496746df7349b972c846f2210f2c__80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3929066"/>
            <a:ext cx="3643306" cy="2732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428604"/>
            <a:ext cx="8429684" cy="5483245"/>
          </a:xfrm>
        </p:spPr>
        <p:txBody>
          <a:bodyPr>
            <a:prstTxWarp prst="textDeflate">
              <a:avLst/>
            </a:prstTxWarp>
          </a:bodyPr>
          <a:lstStyle/>
          <a:p>
            <a:pPr>
              <a:buNone/>
            </a:pP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Кінець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idx="4294967295"/>
          </p:nvPr>
        </p:nvSpPr>
        <p:spPr>
          <a:xfrm>
            <a:off x="1000125" y="214313"/>
            <a:ext cx="8143875" cy="4857750"/>
          </a:xfrm>
        </p:spPr>
        <p:txBody>
          <a:bodyPr>
            <a:normAutofit/>
          </a:bodyPr>
          <a:lstStyle/>
          <a:p>
            <a:r>
              <a:rPr lang="uk-UA" sz="2800" dirty="0"/>
              <a:t>Оскільки Японія була країною-агресором і зазнала поразки у Другій світовій війні, то її територія була окупована військами США на чолі з Д. </a:t>
            </a:r>
            <a:r>
              <a:rPr lang="uk-UA" sz="2800" dirty="0" err="1"/>
              <a:t>Макартуром</a:t>
            </a:r>
            <a:r>
              <a:rPr lang="uk-UA" sz="2800" dirty="0"/>
              <a:t> (1945–1952). На окупованій території американцями провадилася політика «Трьох "Д”»: </a:t>
            </a:r>
            <a:r>
              <a:rPr lang="uk-UA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демократизація, демілітаризація, </a:t>
            </a:r>
            <a:r>
              <a:rPr lang="uk-UA" sz="28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декартелізація</a:t>
            </a:r>
            <a:r>
              <a:rPr lang="uk-UA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r>
              <a:rPr lang="uk-UA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images (44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486307">
            <a:off x="-224971" y="287713"/>
            <a:ext cx="1379942" cy="857017"/>
          </a:xfrm>
          <a:prstGeom prst="rect">
            <a:avLst/>
          </a:prstGeom>
        </p:spPr>
      </p:pic>
      <p:pic>
        <p:nvPicPr>
          <p:cNvPr id="6" name="Рисунок 5" descr="images (44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725046">
            <a:off x="-225979" y="1570643"/>
            <a:ext cx="1386125" cy="860857"/>
          </a:xfrm>
          <a:prstGeom prst="rect">
            <a:avLst/>
          </a:prstGeom>
        </p:spPr>
      </p:pic>
      <p:pic>
        <p:nvPicPr>
          <p:cNvPr id="7" name="Рисунок 6" descr="images (44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310664">
            <a:off x="-245713" y="2881397"/>
            <a:ext cx="1507176" cy="936036"/>
          </a:xfrm>
          <a:prstGeom prst="rect">
            <a:avLst/>
          </a:prstGeom>
        </p:spPr>
      </p:pic>
      <p:pic>
        <p:nvPicPr>
          <p:cNvPr id="8" name="Рисунок 7" descr="images (44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215001">
            <a:off x="-246722" y="4239990"/>
            <a:ext cx="1513361" cy="939877"/>
          </a:xfrm>
          <a:prstGeom prst="rect">
            <a:avLst/>
          </a:prstGeom>
        </p:spPr>
      </p:pic>
      <p:pic>
        <p:nvPicPr>
          <p:cNvPr id="9" name="Рисунок 8" descr="images (44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-229649" y="5693754"/>
            <a:ext cx="1408636" cy="874837"/>
          </a:xfrm>
          <a:prstGeom prst="rect">
            <a:avLst/>
          </a:prstGeom>
        </p:spPr>
      </p:pic>
      <p:pic>
        <p:nvPicPr>
          <p:cNvPr id="18434" name="Picture 2" descr="Вторая Мировая Война: падение Япон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500438"/>
            <a:ext cx="3665850" cy="2814628"/>
          </a:xfrm>
          <a:prstGeom prst="rect">
            <a:avLst/>
          </a:prstGeom>
          <a:noFill/>
        </p:spPr>
      </p:pic>
      <p:pic>
        <p:nvPicPr>
          <p:cNvPr id="18436" name="Picture 4" descr="Вторая Мировая Война: падение Япон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500438"/>
            <a:ext cx="3786214" cy="280436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928794" y="6396335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Капітуляція Японії</a:t>
            </a:r>
            <a:endParaRPr lang="ru-RU" sz="2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85728"/>
            <a:ext cx="6615130" cy="1071570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Словник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571612"/>
            <a:ext cx="7543824" cy="5126055"/>
          </a:xfrm>
        </p:spPr>
        <p:txBody>
          <a:bodyPr>
            <a:normAutofit/>
          </a:bodyPr>
          <a:lstStyle/>
          <a:p>
            <a:r>
              <a:rPr lang="ru-RU" sz="2800" b="1" i="1" dirty="0" err="1">
                <a:solidFill>
                  <a:srgbClr val="0000FF"/>
                </a:solidFill>
              </a:rPr>
              <a:t>Демократизація</a:t>
            </a:r>
            <a:r>
              <a:rPr lang="ru-RU" sz="2800" dirty="0"/>
              <a:t> - </a:t>
            </a:r>
            <a:r>
              <a:rPr lang="ru-RU" sz="2800" dirty="0" err="1"/>
              <a:t>процес</a:t>
            </a:r>
            <a:r>
              <a:rPr lang="ru-RU" sz="2800" dirty="0"/>
              <a:t> </a:t>
            </a:r>
            <a:r>
              <a:rPr lang="ru-RU" sz="2800" dirty="0" err="1"/>
              <a:t>впровадження</a:t>
            </a:r>
            <a:r>
              <a:rPr lang="ru-RU" sz="2800" dirty="0"/>
              <a:t> </a:t>
            </a:r>
            <a:r>
              <a:rPr lang="ru-RU" sz="2800" dirty="0" err="1"/>
              <a:t>демократичних</a:t>
            </a:r>
            <a:r>
              <a:rPr lang="ru-RU" sz="2800" dirty="0"/>
              <a:t> </a:t>
            </a:r>
            <a:r>
              <a:rPr lang="ru-RU" sz="2800" dirty="0" err="1"/>
              <a:t>принципів</a:t>
            </a:r>
            <a:r>
              <a:rPr lang="ru-RU" sz="2800" dirty="0"/>
              <a:t> у </a:t>
            </a:r>
            <a:r>
              <a:rPr lang="ru-RU" sz="2800" dirty="0" err="1"/>
              <a:t>політичну</a:t>
            </a:r>
            <a:r>
              <a:rPr lang="ru-RU" sz="2800" dirty="0"/>
              <a:t> систему, культуру, стиль життя і т. д. </a:t>
            </a:r>
          </a:p>
          <a:p>
            <a:r>
              <a:rPr lang="vi-VN" b="1" i="1" dirty="0">
                <a:solidFill>
                  <a:srgbClr val="0000FF"/>
                </a:solidFill>
                <a:latin typeface="Calibri" pitchFamily="34" charset="0"/>
              </a:rPr>
              <a:t>Демілітариза́ція</a:t>
            </a:r>
            <a:r>
              <a:rPr lang="vi-VN" sz="2800" dirty="0">
                <a:latin typeface="Calibri" pitchFamily="34" charset="0"/>
              </a:rPr>
              <a:t> — роззброєння</a:t>
            </a:r>
            <a:endParaRPr lang="uk-UA" sz="2800" dirty="0">
              <a:latin typeface="Calibri" pitchFamily="34" charset="0"/>
            </a:endParaRPr>
          </a:p>
          <a:p>
            <a:r>
              <a:rPr lang="ru-RU" sz="2800" b="1" i="1" dirty="0" err="1">
                <a:solidFill>
                  <a:srgbClr val="0000FF"/>
                </a:solidFill>
              </a:rPr>
              <a:t>Декартелізація</a:t>
            </a:r>
            <a:r>
              <a:rPr lang="ru-RU" sz="2800" dirty="0"/>
              <a:t> - </a:t>
            </a:r>
            <a:r>
              <a:rPr lang="ru-RU" sz="2800" dirty="0" err="1"/>
              <a:t>законодавче</a:t>
            </a:r>
            <a:r>
              <a:rPr lang="ru-RU" sz="2800" dirty="0"/>
              <a:t> </a:t>
            </a:r>
            <a:r>
              <a:rPr lang="ru-RU" sz="2800" dirty="0" err="1"/>
              <a:t>обмеження</a:t>
            </a:r>
            <a:r>
              <a:rPr lang="ru-RU" sz="2800" dirty="0"/>
              <a:t> з боку </a:t>
            </a:r>
            <a:r>
              <a:rPr lang="ru-RU" sz="2800" dirty="0" err="1"/>
              <a:t>держави</a:t>
            </a:r>
            <a:r>
              <a:rPr lang="ru-RU" sz="2800" dirty="0"/>
              <a:t> </a:t>
            </a:r>
            <a:r>
              <a:rPr lang="ru-RU" sz="2800" dirty="0" err="1"/>
              <a:t>концентрації</a:t>
            </a:r>
            <a:r>
              <a:rPr lang="ru-RU" sz="2800" dirty="0"/>
              <a:t> </a:t>
            </a:r>
            <a:r>
              <a:rPr lang="ru-RU" sz="2800" dirty="0" err="1"/>
              <a:t>економічного</a:t>
            </a:r>
            <a:r>
              <a:rPr lang="ru-RU" sz="2800" dirty="0"/>
              <a:t> </a:t>
            </a:r>
            <a:r>
              <a:rPr lang="ru-RU" sz="2800" dirty="0" err="1"/>
              <a:t>потенціалу</a:t>
            </a:r>
            <a:r>
              <a:rPr lang="ru-RU" sz="2800" dirty="0"/>
              <a:t> у </a:t>
            </a:r>
            <a:r>
              <a:rPr lang="ru-RU" sz="2800" dirty="0" err="1"/>
              <a:t>вигляді</a:t>
            </a:r>
            <a:r>
              <a:rPr lang="ru-RU" sz="2800" dirty="0"/>
              <a:t> </a:t>
            </a:r>
            <a:r>
              <a:rPr lang="ru-RU" sz="2800" dirty="0" err="1"/>
              <a:t>картелів</a:t>
            </a:r>
            <a:r>
              <a:rPr lang="ru-RU" sz="2800" dirty="0"/>
              <a:t>, </a:t>
            </a:r>
            <a:r>
              <a:rPr lang="ru-RU" sz="2800" dirty="0" err="1"/>
              <a:t>синдикатів</a:t>
            </a:r>
            <a:r>
              <a:rPr lang="ru-RU" sz="2800" dirty="0"/>
              <a:t>, </a:t>
            </a:r>
            <a:r>
              <a:rPr lang="ru-RU" sz="2800" dirty="0" err="1"/>
              <a:t>трестів</a:t>
            </a:r>
            <a:r>
              <a:rPr lang="ru-RU" sz="2800" dirty="0"/>
              <a:t> та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видів</a:t>
            </a:r>
            <a:r>
              <a:rPr lang="ru-RU" sz="2800" dirty="0"/>
              <a:t> </a:t>
            </a:r>
            <a:r>
              <a:rPr lang="ru-RU" sz="2800" dirty="0" err="1"/>
              <a:t>монополістичних</a:t>
            </a:r>
            <a:r>
              <a:rPr lang="ru-RU" sz="2800" dirty="0"/>
              <a:t> </a:t>
            </a:r>
            <a:r>
              <a:rPr lang="ru-RU" sz="2800" dirty="0" err="1"/>
              <a:t>об'єднань</a:t>
            </a:r>
            <a:endParaRPr lang="ru-RU" sz="2800" dirty="0"/>
          </a:p>
        </p:txBody>
      </p:sp>
      <p:pic>
        <p:nvPicPr>
          <p:cNvPr id="4" name="Рисунок 3" descr="images (44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486307">
            <a:off x="-224971" y="287713"/>
            <a:ext cx="1379942" cy="857017"/>
          </a:xfrm>
          <a:prstGeom prst="rect">
            <a:avLst/>
          </a:prstGeom>
        </p:spPr>
      </p:pic>
      <p:pic>
        <p:nvPicPr>
          <p:cNvPr id="5" name="Рисунок 4" descr="images (44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725046">
            <a:off x="-225979" y="1570643"/>
            <a:ext cx="1386125" cy="860857"/>
          </a:xfrm>
          <a:prstGeom prst="rect">
            <a:avLst/>
          </a:prstGeom>
        </p:spPr>
      </p:pic>
      <p:pic>
        <p:nvPicPr>
          <p:cNvPr id="6" name="Рисунок 5" descr="images (44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310664">
            <a:off x="-245713" y="2881397"/>
            <a:ext cx="1507176" cy="936036"/>
          </a:xfrm>
          <a:prstGeom prst="rect">
            <a:avLst/>
          </a:prstGeom>
        </p:spPr>
      </p:pic>
      <p:pic>
        <p:nvPicPr>
          <p:cNvPr id="7" name="Рисунок 6" descr="images (44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215001">
            <a:off x="-246722" y="4239990"/>
            <a:ext cx="1513361" cy="939877"/>
          </a:xfrm>
          <a:prstGeom prst="rect">
            <a:avLst/>
          </a:prstGeom>
        </p:spPr>
      </p:pic>
      <p:pic>
        <p:nvPicPr>
          <p:cNvPr id="8" name="Рисунок 7" descr="images (44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-229649" y="5693754"/>
            <a:ext cx="1408636" cy="874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28728" y="2143116"/>
            <a:ext cx="2357454" cy="11430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Закупівля ліцензій, патентів, використання нових технологій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1582726"/>
          </a:xfrm>
        </p:spPr>
        <p:txBody>
          <a:bodyPr>
            <a:normAutofit fontScale="90000"/>
          </a:bodyPr>
          <a:lstStyle/>
          <a:p>
            <a:r>
              <a:rPr lang="uk-UA" sz="6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Японське економічне диво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500174"/>
            <a:ext cx="2714644" cy="571504"/>
          </a:xfrm>
        </p:spPr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uk-UA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Передумови:</a:t>
            </a:r>
            <a:endParaRPr lang="ru-RU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images (44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486307">
            <a:off x="-224971" y="287713"/>
            <a:ext cx="1379942" cy="857017"/>
          </a:xfrm>
          <a:prstGeom prst="rect">
            <a:avLst/>
          </a:prstGeom>
        </p:spPr>
      </p:pic>
      <p:pic>
        <p:nvPicPr>
          <p:cNvPr id="5" name="Рисунок 4" descr="images (44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725046">
            <a:off x="-225979" y="1570643"/>
            <a:ext cx="1386125" cy="860857"/>
          </a:xfrm>
          <a:prstGeom prst="rect">
            <a:avLst/>
          </a:prstGeom>
        </p:spPr>
      </p:pic>
      <p:pic>
        <p:nvPicPr>
          <p:cNvPr id="6" name="Рисунок 5" descr="images (44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310664">
            <a:off x="-245713" y="2881397"/>
            <a:ext cx="1507176" cy="936036"/>
          </a:xfrm>
          <a:prstGeom prst="rect">
            <a:avLst/>
          </a:prstGeom>
        </p:spPr>
      </p:pic>
      <p:pic>
        <p:nvPicPr>
          <p:cNvPr id="7" name="Рисунок 6" descr="images (44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215001">
            <a:off x="-246722" y="4239990"/>
            <a:ext cx="1513361" cy="939877"/>
          </a:xfrm>
          <a:prstGeom prst="rect">
            <a:avLst/>
          </a:prstGeom>
        </p:spPr>
      </p:pic>
      <p:pic>
        <p:nvPicPr>
          <p:cNvPr id="8" name="Рисунок 7" descr="images (44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-229649" y="5693754"/>
            <a:ext cx="1408636" cy="87483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00166" y="3500438"/>
            <a:ext cx="2357454" cy="12144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Відсутність значних військових витрат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28728" y="5000636"/>
            <a:ext cx="2643206" cy="11430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Кредити США, великі замовлення під час воєн США в Кореї і В </a:t>
            </a:r>
            <a:r>
              <a:rPr lang="en-US" b="1" dirty="0" smtClean="0"/>
              <a:t>‘</a:t>
            </a:r>
            <a:r>
              <a:rPr lang="ru-RU" b="1" dirty="0" err="1" smtClean="0"/>
              <a:t>єтнамі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00760" y="2000240"/>
            <a:ext cx="2500330" cy="11430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Реформа податкової системи, запропонована американцем </a:t>
            </a:r>
            <a:r>
              <a:rPr lang="uk-UA" b="1" dirty="0" err="1" smtClean="0"/>
              <a:t>Доджем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72198" y="3500438"/>
            <a:ext cx="2500330" cy="12144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Відносна дешевизна японської робочої сили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072198" y="5000636"/>
            <a:ext cx="2500330" cy="12144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Зниження цін на світових ринках на сировину і паливо та деякі інші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3" grpId="0" build="p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329510" cy="113191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uk-UA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Проведені реформи</a:t>
            </a:r>
            <a:endParaRPr lang="ru-RU" b="1" dirty="0">
              <a:ln w="12700">
                <a:solidFill>
                  <a:srgbClr val="0000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500174"/>
            <a:ext cx="7686700" cy="4625989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1) </a:t>
            </a:r>
            <a:r>
              <a:rPr lang="uk-UA" sz="2800" dirty="0" smtClean="0"/>
              <a:t>Розпущено найбільші монопольні концерни;</a:t>
            </a:r>
          </a:p>
          <a:p>
            <a:pPr>
              <a:buNone/>
            </a:pP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2) </a:t>
            </a:r>
            <a:r>
              <a:rPr lang="uk-UA" sz="2800" dirty="0" smtClean="0"/>
              <a:t>Реформа податкової системи: зменшені податки </a:t>
            </a:r>
            <a:r>
              <a:rPr lang="uk-UA" sz="2400" dirty="0" smtClean="0"/>
              <a:t>на </a:t>
            </a:r>
            <a:r>
              <a:rPr lang="ru-RU" sz="2400" dirty="0" smtClean="0"/>
              <a:t>на </a:t>
            </a:r>
            <a:r>
              <a:rPr lang="ru-RU" sz="2400" dirty="0" err="1"/>
              <a:t>підприємницьку</a:t>
            </a:r>
            <a:r>
              <a:rPr lang="ru-RU" sz="2400" dirty="0"/>
              <a:t> </a:t>
            </a:r>
            <a:r>
              <a:rPr lang="ru-RU" sz="2400" dirty="0" err="1" smtClean="0"/>
              <a:t>діяльність</a:t>
            </a:r>
            <a:r>
              <a:rPr lang="ru-RU" sz="2400" dirty="0" smtClean="0"/>
              <a:t>;</a:t>
            </a:r>
          </a:p>
          <a:p>
            <a:pPr>
              <a:buNone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3) </a:t>
            </a:r>
            <a:r>
              <a:rPr lang="ru-RU" sz="2400" dirty="0" err="1"/>
              <a:t>В</a:t>
            </a:r>
            <a:r>
              <a:rPr lang="ru-RU" sz="2400" dirty="0" err="1" smtClean="0"/>
              <a:t>становлено</a:t>
            </a:r>
            <a:r>
              <a:rPr lang="ru-RU" sz="2400" dirty="0" smtClean="0"/>
              <a:t> </a:t>
            </a:r>
            <a:r>
              <a:rPr lang="ru-RU" sz="2400" dirty="0" err="1" smtClean="0"/>
              <a:t>твердий</a:t>
            </a:r>
            <a:r>
              <a:rPr lang="ru-RU" sz="2400" dirty="0" smtClean="0"/>
              <a:t> </a:t>
            </a:r>
            <a:r>
              <a:rPr lang="ru-RU" sz="2400" dirty="0" err="1"/>
              <a:t>обмінний</a:t>
            </a:r>
            <a:r>
              <a:rPr lang="ru-RU" sz="2400" dirty="0"/>
              <a:t> курс </a:t>
            </a:r>
            <a:r>
              <a:rPr lang="ru-RU" sz="2400" dirty="0" err="1"/>
              <a:t>єни</a:t>
            </a:r>
            <a:r>
              <a:rPr lang="ru-RU" sz="2400" dirty="0"/>
              <a:t>; </a:t>
            </a:r>
            <a:endParaRPr lang="ru-RU" sz="2400" dirty="0" smtClean="0"/>
          </a:p>
          <a:p>
            <a:pPr>
              <a:buNone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4) </a:t>
            </a:r>
            <a:r>
              <a:rPr lang="ru-RU" sz="2400" dirty="0" err="1" smtClean="0"/>
              <a:t>Земельна</a:t>
            </a:r>
            <a:r>
              <a:rPr lang="ru-RU" sz="2400" dirty="0" smtClean="0"/>
              <a:t> реформа (держава </a:t>
            </a:r>
            <a:r>
              <a:rPr lang="ru-RU" sz="2400" dirty="0" err="1"/>
              <a:t>викупила</a:t>
            </a:r>
            <a:r>
              <a:rPr lang="ru-RU" sz="2400" dirty="0"/>
              <a:t> у </a:t>
            </a:r>
            <a:r>
              <a:rPr lang="ru-RU" sz="2400" dirty="0" err="1" smtClean="0"/>
              <a:t>поміщиків</a:t>
            </a:r>
            <a:r>
              <a:rPr lang="ru-RU" sz="2400" dirty="0" smtClean="0"/>
              <a:t> </a:t>
            </a:r>
            <a:r>
              <a:rPr lang="ru-RU" sz="2400" dirty="0"/>
              <a:t>і продала селянам 80% </a:t>
            </a:r>
            <a:r>
              <a:rPr lang="ru-RU" sz="2400" dirty="0" err="1"/>
              <a:t>сільськогосподарських</a:t>
            </a:r>
            <a:r>
              <a:rPr lang="ru-RU" sz="2400" dirty="0"/>
              <a:t> </a:t>
            </a:r>
            <a:r>
              <a:rPr lang="ru-RU" sz="2400" dirty="0" err="1"/>
              <a:t>угідь</a:t>
            </a:r>
            <a:r>
              <a:rPr lang="ru-RU" sz="2400" dirty="0"/>
              <a:t>, </a:t>
            </a:r>
            <a:r>
              <a:rPr lang="ru-RU" sz="2400" dirty="0" err="1"/>
              <a:t>це</a:t>
            </a:r>
            <a:r>
              <a:rPr lang="ru-RU" sz="2400" dirty="0"/>
              <a:t> привело до </a:t>
            </a:r>
            <a:r>
              <a:rPr lang="ru-RU" sz="2400" dirty="0" err="1"/>
              <a:t>скорочення</a:t>
            </a:r>
            <a:r>
              <a:rPr lang="ru-RU" sz="2400" dirty="0"/>
              <a:t> </a:t>
            </a:r>
            <a:r>
              <a:rPr lang="ru-RU" sz="2400" dirty="0" err="1"/>
              <a:t>частки</a:t>
            </a:r>
            <a:r>
              <a:rPr lang="ru-RU" sz="2400" dirty="0"/>
              <a:t> </a:t>
            </a:r>
            <a:r>
              <a:rPr lang="ru-RU" sz="2400" dirty="0" err="1"/>
              <a:t>населення</a:t>
            </a:r>
            <a:r>
              <a:rPr lang="ru-RU" sz="2400" dirty="0"/>
              <a:t>, </a:t>
            </a:r>
            <a:r>
              <a:rPr lang="ru-RU" sz="2400" dirty="0" err="1"/>
              <a:t>зайнятого</a:t>
            </a:r>
            <a:r>
              <a:rPr lang="ru-RU" sz="2400" dirty="0"/>
              <a:t> у </a:t>
            </a:r>
            <a:r>
              <a:rPr lang="ru-RU" sz="2400" dirty="0" err="1"/>
              <a:t>сільському</a:t>
            </a:r>
            <a:r>
              <a:rPr lang="ru-RU" sz="2400" dirty="0"/>
              <a:t> </a:t>
            </a:r>
            <a:r>
              <a:rPr lang="ru-RU" sz="2400" dirty="0" err="1"/>
              <a:t>господарстві</a:t>
            </a:r>
            <a:r>
              <a:rPr lang="ru-RU" sz="2400" dirty="0"/>
              <a:t> з 48% до 8% на </a:t>
            </a:r>
            <a:r>
              <a:rPr lang="ru-RU" sz="2400" dirty="0" err="1"/>
              <a:t>сучасну</a:t>
            </a:r>
            <a:r>
              <a:rPr lang="ru-RU" sz="2400" dirty="0"/>
              <a:t> пору).</a:t>
            </a:r>
          </a:p>
          <a:p>
            <a:pPr>
              <a:buNone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5) </a:t>
            </a:r>
            <a:r>
              <a:rPr lang="ru-RU" sz="2400" dirty="0" err="1" smtClean="0"/>
              <a:t>Впроваджено</a:t>
            </a:r>
            <a:r>
              <a:rPr lang="ru-RU" sz="2400" dirty="0" smtClean="0"/>
              <a:t> </a:t>
            </a:r>
            <a:r>
              <a:rPr lang="ru-RU" sz="2400" dirty="0" err="1"/>
              <a:t>трудове</a:t>
            </a:r>
            <a:r>
              <a:rPr lang="ru-RU" sz="2400" dirty="0"/>
              <a:t> </a:t>
            </a:r>
            <a:r>
              <a:rPr lang="ru-RU" sz="2400" dirty="0" err="1"/>
              <a:t>законодавство</a:t>
            </a:r>
            <a:r>
              <a:rPr lang="ru-RU" sz="2400" dirty="0"/>
              <a:t>: </a:t>
            </a:r>
            <a:r>
              <a:rPr lang="ru-RU" sz="2400" dirty="0" err="1"/>
              <a:t>встановлено</a:t>
            </a:r>
            <a:r>
              <a:rPr lang="ru-RU" sz="2400" dirty="0"/>
              <a:t> </a:t>
            </a:r>
            <a:r>
              <a:rPr lang="ru-RU" sz="2400" dirty="0" err="1"/>
              <a:t>восьмигодинний</a:t>
            </a:r>
            <a:r>
              <a:rPr lang="ru-RU" sz="2400" dirty="0"/>
              <a:t> </a:t>
            </a:r>
            <a:r>
              <a:rPr lang="ru-RU" sz="2400" dirty="0" err="1"/>
              <a:t>робочий</a:t>
            </a:r>
            <a:r>
              <a:rPr lang="ru-RU" sz="2400" dirty="0"/>
              <a:t> день, </a:t>
            </a:r>
            <a:r>
              <a:rPr lang="ru-RU" sz="2400" dirty="0" err="1"/>
              <a:t>обумовлено</a:t>
            </a:r>
            <a:r>
              <a:rPr lang="ru-RU" sz="2400" dirty="0"/>
              <a:t> </a:t>
            </a:r>
            <a:r>
              <a:rPr lang="ru-RU" sz="2400" dirty="0" err="1"/>
              <a:t>охорону</a:t>
            </a:r>
            <a:r>
              <a:rPr lang="ru-RU" sz="2400" dirty="0"/>
              <a:t> </a:t>
            </a:r>
            <a:r>
              <a:rPr lang="ru-RU" sz="2400" dirty="0" err="1"/>
              <a:t>праці</a:t>
            </a:r>
            <a:r>
              <a:rPr lang="ru-RU" sz="2400" dirty="0"/>
              <a:t>, систему </a:t>
            </a:r>
            <a:r>
              <a:rPr lang="ru-RU" sz="2400" dirty="0" err="1"/>
              <a:t>оплачуваних</a:t>
            </a:r>
            <a:r>
              <a:rPr lang="ru-RU" sz="2400" dirty="0"/>
              <a:t> </a:t>
            </a:r>
            <a:r>
              <a:rPr lang="ru-RU" sz="2400" dirty="0" err="1"/>
              <a:t>відпусток</a:t>
            </a:r>
            <a:r>
              <a:rPr lang="ru-RU" sz="2400" dirty="0"/>
              <a:t>.</a:t>
            </a:r>
          </a:p>
          <a:p>
            <a:pPr marL="514350" indent="-514350">
              <a:buNone/>
            </a:pPr>
            <a:endParaRPr lang="ru-RU" sz="2800" dirty="0"/>
          </a:p>
        </p:txBody>
      </p:sp>
      <p:pic>
        <p:nvPicPr>
          <p:cNvPr id="4" name="Рисунок 3" descr="images (44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486307">
            <a:off x="-224971" y="287713"/>
            <a:ext cx="1379942" cy="857017"/>
          </a:xfrm>
          <a:prstGeom prst="rect">
            <a:avLst/>
          </a:prstGeom>
        </p:spPr>
      </p:pic>
      <p:pic>
        <p:nvPicPr>
          <p:cNvPr id="5" name="Рисунок 4" descr="images (44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725046">
            <a:off x="-225979" y="1570643"/>
            <a:ext cx="1386125" cy="860857"/>
          </a:xfrm>
          <a:prstGeom prst="rect">
            <a:avLst/>
          </a:prstGeom>
        </p:spPr>
      </p:pic>
      <p:pic>
        <p:nvPicPr>
          <p:cNvPr id="6" name="Рисунок 5" descr="images (44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310664">
            <a:off x="-245713" y="2881397"/>
            <a:ext cx="1507176" cy="936036"/>
          </a:xfrm>
          <a:prstGeom prst="rect">
            <a:avLst/>
          </a:prstGeom>
        </p:spPr>
      </p:pic>
      <p:pic>
        <p:nvPicPr>
          <p:cNvPr id="7" name="Рисунок 6" descr="images (44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215001">
            <a:off x="-246722" y="4239990"/>
            <a:ext cx="1513361" cy="939877"/>
          </a:xfrm>
          <a:prstGeom prst="rect">
            <a:avLst/>
          </a:prstGeom>
        </p:spPr>
      </p:pic>
      <p:pic>
        <p:nvPicPr>
          <p:cNvPr id="8" name="Рисунок 7" descr="images (44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-229649" y="5693754"/>
            <a:ext cx="1408636" cy="874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r>
              <a:rPr lang="uk-UA" sz="40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“Економічне</a:t>
            </a:r>
            <a:r>
              <a:rPr lang="uk-UA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диво”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(явище стрімкого росту японської економіки з середини 1950 – х років до нафтової кризи 1973 року)</a:t>
            </a:r>
            <a:endParaRPr lang="ru-RU" sz="2800" dirty="0"/>
          </a:p>
        </p:txBody>
      </p:sp>
      <p:sp>
        <p:nvSpPr>
          <p:cNvPr id="4" name="Счетверенная стрелка 3"/>
          <p:cNvSpPr/>
          <p:nvPr/>
        </p:nvSpPr>
        <p:spPr>
          <a:xfrm>
            <a:off x="3286116" y="3214686"/>
            <a:ext cx="2928958" cy="1928826"/>
          </a:xfrm>
          <a:prstGeom prst="quad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/>
              <a:t>Базувалось на:</a:t>
            </a:r>
            <a:endParaRPr lang="ru-RU" sz="2000" b="1" i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00100" y="3571876"/>
            <a:ext cx="2143140" cy="135732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Форсованому розвитку фундаментальних і прикладних наук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86182" y="2071678"/>
            <a:ext cx="1785950" cy="107157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Автоматизації праці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86182" y="5286388"/>
            <a:ext cx="2286016" cy="14287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Створенні і використанні принципово нових матеріалів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86512" y="3714752"/>
            <a:ext cx="2000264" cy="12144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Використанні досягнень електроніки в економіці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829576" cy="1285884"/>
          </a:xfrm>
        </p:spPr>
        <p:txBody>
          <a:bodyPr>
            <a:noAutofit/>
          </a:bodyPr>
          <a:lstStyle/>
          <a:p>
            <a:r>
              <a:rPr lang="ru-RU" sz="2800" b="1" dirty="0"/>
              <a:t>Для </a:t>
            </a:r>
            <a:r>
              <a:rPr lang="ru-RU" sz="2800" b="1" dirty="0" err="1"/>
              <a:t>перетворення</a:t>
            </a:r>
            <a:r>
              <a:rPr lang="ru-RU" sz="2800" b="1" dirty="0"/>
              <a:t> </a:t>
            </a:r>
            <a:r>
              <a:rPr lang="ru-RU" sz="2800" b="1" dirty="0" err="1"/>
              <a:t>Японії</a:t>
            </a:r>
            <a:r>
              <a:rPr lang="ru-RU" sz="2800" b="1" dirty="0"/>
              <a:t> на </a:t>
            </a:r>
            <a:r>
              <a:rPr lang="ru-RU" sz="2800" b="1" dirty="0" err="1"/>
              <a:t>економічно</a:t>
            </a:r>
            <a:r>
              <a:rPr lang="ru-RU" sz="2800" b="1" dirty="0"/>
              <a:t> </a:t>
            </a:r>
            <a:r>
              <a:rPr lang="ru-RU" sz="2800" b="1" dirty="0" err="1"/>
              <a:t>могутню</a:t>
            </a:r>
            <a:r>
              <a:rPr lang="ru-RU" sz="2800" b="1" dirty="0"/>
              <a:t> державу урядом </a:t>
            </a:r>
            <a:r>
              <a:rPr lang="ru-RU" sz="2800" b="1" dirty="0" err="1"/>
              <a:t>було</a:t>
            </a:r>
            <a:r>
              <a:rPr lang="ru-RU" sz="2800" b="1" dirty="0"/>
              <a:t> </a:t>
            </a:r>
            <a:r>
              <a:rPr lang="ru-RU" sz="2800" b="1" dirty="0" err="1"/>
              <a:t>зроблено</a:t>
            </a:r>
            <a:r>
              <a:rPr lang="ru-RU" sz="2800" b="1" dirty="0"/>
              <a:t> ряд </a:t>
            </a:r>
            <a:r>
              <a:rPr lang="ru-RU" sz="2800" b="1" dirty="0" err="1"/>
              <a:t>послідовних</a:t>
            </a:r>
            <a:r>
              <a:rPr lang="ru-RU" sz="2800" b="1" dirty="0"/>
              <a:t> </a:t>
            </a:r>
            <a:r>
              <a:rPr lang="ru-RU" sz="2800" b="1" dirty="0" err="1" smtClean="0"/>
              <a:t>кроків</a:t>
            </a:r>
            <a:r>
              <a:rPr lang="ru-RU" sz="2800" b="1" dirty="0" smtClean="0"/>
              <a:t>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000240"/>
            <a:ext cx="7400948" cy="4554551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ü"/>
            </a:pPr>
            <a:r>
              <a:rPr lang="uk-UA" sz="4400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Впроваджено трудове законодавство</a:t>
            </a:r>
          </a:p>
          <a:p>
            <a:pPr algn="ctr">
              <a:buFont typeface="Wingdings" pitchFamily="2" charset="2"/>
              <a:buChar char="ü"/>
            </a:pPr>
            <a:r>
              <a:rPr lang="uk-UA" sz="4400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Здійснено прогресивні реформи</a:t>
            </a:r>
          </a:p>
          <a:p>
            <a:pPr algn="ctr">
              <a:buFont typeface="Wingdings" pitchFamily="2" charset="2"/>
              <a:buChar char="ü"/>
            </a:pPr>
            <a:r>
              <a:rPr lang="uk-UA" sz="4400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Реформовано освіту</a:t>
            </a:r>
            <a:endParaRPr lang="ru-RU" sz="4400" b="1" u="sng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Рисунок 7" descr="images (44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486307">
            <a:off x="-224971" y="287713"/>
            <a:ext cx="1379942" cy="857017"/>
          </a:xfrm>
          <a:prstGeom prst="rect">
            <a:avLst/>
          </a:prstGeom>
        </p:spPr>
      </p:pic>
      <p:pic>
        <p:nvPicPr>
          <p:cNvPr id="9" name="Рисунок 8" descr="images (44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725046">
            <a:off x="-225979" y="1570643"/>
            <a:ext cx="1386125" cy="860857"/>
          </a:xfrm>
          <a:prstGeom prst="rect">
            <a:avLst/>
          </a:prstGeom>
        </p:spPr>
      </p:pic>
      <p:pic>
        <p:nvPicPr>
          <p:cNvPr id="10" name="Рисунок 9" descr="images (44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310664">
            <a:off x="-245713" y="2881397"/>
            <a:ext cx="1507176" cy="936036"/>
          </a:xfrm>
          <a:prstGeom prst="rect">
            <a:avLst/>
          </a:prstGeom>
        </p:spPr>
      </p:pic>
      <p:pic>
        <p:nvPicPr>
          <p:cNvPr id="11" name="Рисунок 10" descr="images (44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215001">
            <a:off x="-246722" y="4239990"/>
            <a:ext cx="1513361" cy="939877"/>
          </a:xfrm>
          <a:prstGeom prst="rect">
            <a:avLst/>
          </a:prstGeom>
        </p:spPr>
      </p:pic>
      <p:pic>
        <p:nvPicPr>
          <p:cNvPr id="12" name="Рисунок 11" descr="images (44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-229649" y="5693754"/>
            <a:ext cx="1408636" cy="874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72428" cy="1439850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Впроваджено трудове законодавство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2500306"/>
            <a:ext cx="2928958" cy="207170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Встановлено восьмигодинний робочий день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29256" y="2500306"/>
            <a:ext cx="3143272" cy="20002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Обумовлено охорону праці, систему оплачуваних відпусток</a:t>
            </a:r>
            <a:endParaRPr lang="ru-RU" dirty="0"/>
          </a:p>
        </p:txBody>
      </p:sp>
      <p:pic>
        <p:nvPicPr>
          <p:cNvPr id="11" name="Рисунок 10" descr="images (44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486307">
            <a:off x="-224971" y="287713"/>
            <a:ext cx="1379942" cy="857017"/>
          </a:xfrm>
          <a:prstGeom prst="rect">
            <a:avLst/>
          </a:prstGeom>
        </p:spPr>
      </p:pic>
      <p:pic>
        <p:nvPicPr>
          <p:cNvPr id="12" name="Рисунок 11" descr="images (44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725046">
            <a:off x="-225979" y="1570643"/>
            <a:ext cx="1386125" cy="860857"/>
          </a:xfrm>
          <a:prstGeom prst="rect">
            <a:avLst/>
          </a:prstGeom>
        </p:spPr>
      </p:pic>
      <p:pic>
        <p:nvPicPr>
          <p:cNvPr id="13" name="Рисунок 12" descr="images (44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310664">
            <a:off x="-245713" y="2881397"/>
            <a:ext cx="1507176" cy="936036"/>
          </a:xfrm>
          <a:prstGeom prst="rect">
            <a:avLst/>
          </a:prstGeom>
        </p:spPr>
      </p:pic>
      <p:pic>
        <p:nvPicPr>
          <p:cNvPr id="14" name="Рисунок 13" descr="images (44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215001">
            <a:off x="-246722" y="4239990"/>
            <a:ext cx="1513361" cy="939877"/>
          </a:xfrm>
          <a:prstGeom prst="rect">
            <a:avLst/>
          </a:prstGeom>
        </p:spPr>
      </p:pic>
      <p:pic>
        <p:nvPicPr>
          <p:cNvPr id="15" name="Рисунок 14" descr="images (44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-229649" y="5693754"/>
            <a:ext cx="1408636" cy="874837"/>
          </a:xfrm>
          <a:prstGeom prst="rect">
            <a:avLst/>
          </a:prstGeom>
        </p:spPr>
      </p:pic>
      <p:pic>
        <p:nvPicPr>
          <p:cNvPr id="16" name="Рисунок 15" descr="25731917_1186957066_arghouseflyingbgur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5" y="5500702"/>
            <a:ext cx="1483313" cy="1182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7800972" cy="1143000"/>
          </a:xfrm>
        </p:spPr>
        <p:txBody>
          <a:bodyPr>
            <a:normAutofit/>
          </a:bodyPr>
          <a:lstStyle/>
          <a:p>
            <a:r>
              <a:rPr lang="uk-UA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Реформовано освіту</a:t>
            </a:r>
            <a:endParaRPr lang="ru-RU" sz="5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images (44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486307">
            <a:off x="-224971" y="287713"/>
            <a:ext cx="1379942" cy="857017"/>
          </a:xfrm>
          <a:prstGeom prst="rect">
            <a:avLst/>
          </a:prstGeom>
        </p:spPr>
      </p:pic>
      <p:pic>
        <p:nvPicPr>
          <p:cNvPr id="5" name="Рисунок 4" descr="images (44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725046">
            <a:off x="-225979" y="1570643"/>
            <a:ext cx="1386125" cy="860857"/>
          </a:xfrm>
          <a:prstGeom prst="rect">
            <a:avLst/>
          </a:prstGeom>
        </p:spPr>
      </p:pic>
      <p:pic>
        <p:nvPicPr>
          <p:cNvPr id="6" name="Рисунок 5" descr="images (44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310664">
            <a:off x="-245713" y="2881397"/>
            <a:ext cx="1507176" cy="936036"/>
          </a:xfrm>
          <a:prstGeom prst="rect">
            <a:avLst/>
          </a:prstGeom>
        </p:spPr>
      </p:pic>
      <p:pic>
        <p:nvPicPr>
          <p:cNvPr id="7" name="Рисунок 6" descr="images (44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215001">
            <a:off x="-246722" y="4239990"/>
            <a:ext cx="1513361" cy="939877"/>
          </a:xfrm>
          <a:prstGeom prst="rect">
            <a:avLst/>
          </a:prstGeom>
        </p:spPr>
      </p:pic>
      <p:pic>
        <p:nvPicPr>
          <p:cNvPr id="8" name="Рисунок 7" descr="images (44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-229649" y="5693754"/>
            <a:ext cx="1408636" cy="874837"/>
          </a:xfrm>
          <a:prstGeom prst="rect">
            <a:avLst/>
          </a:prstGeom>
        </p:spPr>
      </p:pic>
      <p:sp>
        <p:nvSpPr>
          <p:cNvPr id="10" name="Полилиния 9"/>
          <p:cNvSpPr/>
          <p:nvPr/>
        </p:nvSpPr>
        <p:spPr>
          <a:xfrm>
            <a:off x="1285852" y="1571612"/>
            <a:ext cx="2786082" cy="1928826"/>
          </a:xfrm>
          <a:custGeom>
            <a:avLst/>
            <a:gdLst>
              <a:gd name="connsiteX0" fmla="*/ 0 w 2286016"/>
              <a:gd name="connsiteY0" fmla="*/ 0 h 1357322"/>
              <a:gd name="connsiteX1" fmla="*/ 2286016 w 2286016"/>
              <a:gd name="connsiteY1" fmla="*/ 0 h 1357322"/>
              <a:gd name="connsiteX2" fmla="*/ 2286016 w 2286016"/>
              <a:gd name="connsiteY2" fmla="*/ 1357322 h 1357322"/>
              <a:gd name="connsiteX3" fmla="*/ 0 w 2286016"/>
              <a:gd name="connsiteY3" fmla="*/ 1357322 h 1357322"/>
              <a:gd name="connsiteX4" fmla="*/ 0 w 2286016"/>
              <a:gd name="connsiteY4" fmla="*/ 0 h 135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16" h="1357322">
                <a:moveTo>
                  <a:pt x="0" y="0"/>
                </a:moveTo>
                <a:lnTo>
                  <a:pt x="2286016" y="0"/>
                </a:lnTo>
                <a:lnTo>
                  <a:pt x="2286016" y="1357322"/>
                </a:lnTo>
                <a:lnTo>
                  <a:pt x="0" y="13573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/>
              <a:t>Запроваджено 12 – річний термін навчання у середній школі</a:t>
            </a:r>
            <a:endParaRPr lang="ru-RU" sz="2400" b="1" i="1" dirty="0"/>
          </a:p>
        </p:txBody>
      </p:sp>
      <p:sp>
        <p:nvSpPr>
          <p:cNvPr id="11" name="Полилиния 10"/>
          <p:cNvSpPr/>
          <p:nvPr/>
        </p:nvSpPr>
        <p:spPr>
          <a:xfrm>
            <a:off x="5286380" y="1643050"/>
            <a:ext cx="3214710" cy="1928826"/>
          </a:xfrm>
          <a:custGeom>
            <a:avLst/>
            <a:gdLst>
              <a:gd name="connsiteX0" fmla="*/ 0 w 2286016"/>
              <a:gd name="connsiteY0" fmla="*/ 0 h 1357322"/>
              <a:gd name="connsiteX1" fmla="*/ 2286016 w 2286016"/>
              <a:gd name="connsiteY1" fmla="*/ 0 h 1357322"/>
              <a:gd name="connsiteX2" fmla="*/ 2286016 w 2286016"/>
              <a:gd name="connsiteY2" fmla="*/ 1357322 h 1357322"/>
              <a:gd name="connsiteX3" fmla="*/ 0 w 2286016"/>
              <a:gd name="connsiteY3" fmla="*/ 1357322 h 1357322"/>
              <a:gd name="connsiteX4" fmla="*/ 0 w 2286016"/>
              <a:gd name="connsiteY4" fmla="*/ 0 h 135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16" h="1357322">
                <a:moveTo>
                  <a:pt x="0" y="0"/>
                </a:moveTo>
                <a:lnTo>
                  <a:pt x="2286016" y="0"/>
                </a:lnTo>
                <a:lnTo>
                  <a:pt x="2286016" y="1357322"/>
                </a:lnTo>
                <a:lnTo>
                  <a:pt x="0" y="13573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/>
              <a:t>З шкільних програм вилучені матеріали, </a:t>
            </a:r>
            <a:r>
              <a:rPr lang="uk-UA" sz="2400" b="1" i="1" dirty="0" err="1" smtClean="0"/>
              <a:t>пов</a:t>
            </a:r>
            <a:r>
              <a:rPr lang="en-US" sz="2400" b="1" i="1" dirty="0" smtClean="0"/>
              <a:t>’</a:t>
            </a:r>
            <a:r>
              <a:rPr lang="uk-UA" sz="2400" b="1" i="1" dirty="0" err="1" smtClean="0"/>
              <a:t>язані</a:t>
            </a:r>
            <a:r>
              <a:rPr lang="uk-UA" sz="2400" b="1" i="1" dirty="0" smtClean="0"/>
              <a:t> з ідеологією </a:t>
            </a:r>
            <a:r>
              <a:rPr lang="uk-UA" sz="2400" b="1" i="1" dirty="0" err="1" smtClean="0"/>
              <a:t>мілітаризма</a:t>
            </a:r>
            <a:endParaRPr lang="ru-RU" sz="2400" b="1" i="1" dirty="0"/>
          </a:p>
        </p:txBody>
      </p:sp>
      <p:sp>
        <p:nvSpPr>
          <p:cNvPr id="12" name="Полилиния 11"/>
          <p:cNvSpPr/>
          <p:nvPr/>
        </p:nvSpPr>
        <p:spPr>
          <a:xfrm>
            <a:off x="3286116" y="4429132"/>
            <a:ext cx="3000396" cy="2000264"/>
          </a:xfrm>
          <a:custGeom>
            <a:avLst/>
            <a:gdLst>
              <a:gd name="connsiteX0" fmla="*/ 0 w 2286016"/>
              <a:gd name="connsiteY0" fmla="*/ 0 h 1357322"/>
              <a:gd name="connsiteX1" fmla="*/ 2286016 w 2286016"/>
              <a:gd name="connsiteY1" fmla="*/ 0 h 1357322"/>
              <a:gd name="connsiteX2" fmla="*/ 2286016 w 2286016"/>
              <a:gd name="connsiteY2" fmla="*/ 1357322 h 1357322"/>
              <a:gd name="connsiteX3" fmla="*/ 0 w 2286016"/>
              <a:gd name="connsiteY3" fmla="*/ 1357322 h 1357322"/>
              <a:gd name="connsiteX4" fmla="*/ 0 w 2286016"/>
              <a:gd name="connsiteY4" fmla="*/ 0 h 135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16" h="1357322">
                <a:moveTo>
                  <a:pt x="0" y="0"/>
                </a:moveTo>
                <a:lnTo>
                  <a:pt x="2286016" y="0"/>
                </a:lnTo>
                <a:lnTo>
                  <a:pt x="2286016" y="1357322"/>
                </a:lnTo>
                <a:lnTo>
                  <a:pt x="0" y="13573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/>
              <a:t>Запроваджено спільне навчання хлопців та дівчат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388</Words>
  <Application>Microsoft Office PowerPoint</Application>
  <PresentationFormat>Экран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Японія після Другої світової війни</vt:lpstr>
      <vt:lpstr>Слайд 2</vt:lpstr>
      <vt:lpstr>Словник</vt:lpstr>
      <vt:lpstr>Японське економічне диво </vt:lpstr>
      <vt:lpstr>Проведені реформи</vt:lpstr>
      <vt:lpstr>“Економічне диво” (явище стрімкого росту японської економіки з середини 1950 – х років до нафтової кризи 1973 року)</vt:lpstr>
      <vt:lpstr>Для перетворення Японії на економічно могутню державу урядом було зроблено ряд послідовних кроків </vt:lpstr>
      <vt:lpstr>Впроваджено трудове законодавство</vt:lpstr>
      <vt:lpstr>Реформовано освіту</vt:lpstr>
      <vt:lpstr>Японське “економічне диво” зробили можливим самі японці</vt:lpstr>
      <vt:lpstr>На сучасному етапі Японія є одним із трьох центрів сучасного ринкового світу поряд із США та Західною Європою</vt:lpstr>
      <vt:lpstr>Висновок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Японія після Другої світової війни</dc:title>
  <dc:creator>Катя</dc:creator>
  <cp:lastModifiedBy>Катя</cp:lastModifiedBy>
  <cp:revision>13</cp:revision>
  <dcterms:created xsi:type="dcterms:W3CDTF">2014-03-11T16:53:56Z</dcterms:created>
  <dcterms:modified xsi:type="dcterms:W3CDTF">2014-03-12T20:57:29Z</dcterms:modified>
</cp:coreProperties>
</file>