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FFFF"/>
    <a:srgbClr val="66CCFF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C61B9-B138-4B69-BACA-B6B6A68BE826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C1B86-3725-4E31-AC3D-7C33B9AA43C2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5792A-1971-4137-914C-B8B9DD47AC69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B1BA9-6947-4B92-97E9-BD976E4108FB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2220C-D43D-4326-A3A2-8379C3DE465E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6595B-66D8-4D7D-99F6-B5163D353E7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A5A51-6C35-4033-815C-A0F8A2E5300B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27E2D-0C01-42AA-928C-1F8008CE3F23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E397-0CF5-4C0A-9938-E034C01AAC10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0DC19-3BB1-41F5-B730-74E2C3545083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980E1-2136-4B51-8016-F5CFF0237260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66FF"/>
            </a:gs>
            <a:gs pos="100000">
              <a:srgbClr val="66CCFF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35CF05E1-7806-4C01-AD63-4E1D81A0E2A8}" type="slidenum">
              <a:rPr lang="ru-RU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323850" y="1412875"/>
            <a:ext cx="8604250" cy="38877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33CC"/>
                    </a:gs>
                    <a:gs pos="100000">
                      <a:srgbClr val="CC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2">
                    <a:srgbClr val="868686">
                      <a:alpha val="50000"/>
                    </a:srgbClr>
                  </a:prstShdw>
                </a:effectLst>
                <a:latin typeface="Impact"/>
              </a:rPr>
              <a:t>Паливно-енергетичний комплекс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7056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0">
                <a:latin typeface="Monotype Corsiva" pitchFamily="66" charset="0"/>
              </a:rPr>
              <a:t>Нафтопереробна</a:t>
            </a:r>
            <a:r>
              <a:rPr lang="uk-UA" sz="2400" b="0">
                <a:latin typeface="Monotype Corsiva" pitchFamily="66" charset="0"/>
              </a:rPr>
              <a:t> </a:t>
            </a:r>
            <a:r>
              <a:rPr lang="uk-UA" sz="4000" b="0">
                <a:latin typeface="Monotype Corsiva" pitchFamily="66" charset="0"/>
              </a:rPr>
              <a:t>промисловість</a:t>
            </a:r>
            <a:endParaRPr lang="ru-RU" sz="4000" b="0">
              <a:latin typeface="Monotype Corsiva" pitchFamily="66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9750" y="1052513"/>
            <a:ext cx="7343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/>
              <a:t>Ця промисловість в Україні представлен 6 нафтопереробними заводами</a:t>
            </a:r>
            <a:r>
              <a:rPr lang="en-US"/>
              <a:t>:</a:t>
            </a:r>
            <a:r>
              <a:rPr lang="uk-UA"/>
              <a:t> Лисичанським, Кременчуцьким, Херсонським, Одеським</a:t>
            </a:r>
            <a:r>
              <a:rPr lang="en-US"/>
              <a:t>, </a:t>
            </a:r>
            <a:r>
              <a:rPr lang="uk-UA"/>
              <a:t>Дрогобицьким.</a:t>
            </a:r>
            <a:endParaRPr lang="ru-RU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2276475"/>
            <a:ext cx="439261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uk-UA"/>
              <a:t>Найважливіше завдання</a:t>
            </a:r>
            <a:r>
              <a:rPr lang="en-US"/>
              <a:t>:</a:t>
            </a:r>
            <a:endParaRPr lang="uk-UA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/>
              <a:t>Забезпечення зростання технічного рівня виробництва.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/>
              <a:t>Підвищення глибини переробки до 80%.</a:t>
            </a:r>
            <a:endParaRPr lang="ru-RU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932363" y="4005263"/>
            <a:ext cx="3887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uk-UA" b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825875" y="4508500"/>
            <a:ext cx="53181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uk-UA"/>
              <a:t>Основні причини кризи нафтопереробної промисловості</a:t>
            </a:r>
            <a:r>
              <a:rPr lang="en-US"/>
              <a:t>:</a:t>
            </a:r>
            <a:endParaRPr lang="uk-UA"/>
          </a:p>
          <a:p>
            <a:pPr marL="342900" indent="-342900"/>
            <a:endParaRPr lang="uk-UA"/>
          </a:p>
          <a:p>
            <a:pPr marL="342900" indent="-342900">
              <a:buFontTx/>
              <a:buAutoNum type="arabicPeriod"/>
            </a:pPr>
            <a:r>
              <a:rPr lang="uk-UA"/>
              <a:t>Випуск неякісних нафтопродуктів.</a:t>
            </a:r>
          </a:p>
          <a:p>
            <a:pPr marL="342900" indent="-342900">
              <a:buFontTx/>
              <a:buAutoNum type="arabicPeriod"/>
            </a:pPr>
            <a:endParaRPr lang="uk-UA"/>
          </a:p>
          <a:p>
            <a:pPr marL="342900" indent="-342900">
              <a:buFontTx/>
              <a:buAutoNum type="arabicPeriod"/>
            </a:pPr>
            <a:r>
              <a:rPr lang="uk-UA"/>
              <a:t>Низький технічний рівень виробництва.</a:t>
            </a:r>
            <a:endParaRPr lang="ru-RU"/>
          </a:p>
        </p:txBody>
      </p:sp>
      <p:pic>
        <p:nvPicPr>
          <p:cNvPr id="10250" name="Picture 10" descr="image205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789363"/>
            <a:ext cx="2571750" cy="2457450"/>
          </a:xfrm>
          <a:prstGeom prst="rect">
            <a:avLst/>
          </a:prstGeom>
          <a:noFill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276475"/>
            <a:ext cx="2865438" cy="2147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79613" y="260350"/>
            <a:ext cx="5256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0">
                <a:latin typeface="Monotype Corsiva" pitchFamily="66" charset="0"/>
              </a:rPr>
              <a:t>Торфова промисловість</a:t>
            </a:r>
            <a:endParaRPr lang="ru-RU" sz="4000" b="0">
              <a:latin typeface="Monotype Corsiva" pitchFamily="66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68313" y="1052513"/>
            <a:ext cx="799147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-"/>
            </a:pPr>
            <a:r>
              <a:rPr lang="uk-UA" b="0"/>
              <a:t> </a:t>
            </a:r>
            <a:r>
              <a:rPr lang="uk-UA"/>
              <a:t>найдавніша галузь паливно-енергетичного комплексу. Запаси зберігаються у Львівській, Рівненській, Волинській, Івано-Франківській, Житомирській, Чернігівський, Київській та Сумської областях. 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endParaRPr lang="uk-UA"/>
          </a:p>
          <a:p>
            <a:pPr>
              <a:spcBef>
                <a:spcPct val="50000"/>
              </a:spcBef>
            </a:pPr>
            <a:r>
              <a:rPr lang="uk-UA"/>
              <a:t>Цінність торфу як палива в тому, що він повністю спалюється , а відходи – попіл, який є дуже цінним у сільському господарстві.</a:t>
            </a:r>
          </a:p>
          <a:p>
            <a:pPr>
              <a:spcBef>
                <a:spcPct val="50000"/>
              </a:spcBef>
            </a:pPr>
            <a:endParaRPr lang="uk-UA"/>
          </a:p>
          <a:p>
            <a:pPr>
              <a:spcBef>
                <a:spcPct val="50000"/>
              </a:spcBef>
            </a:pPr>
            <a:r>
              <a:rPr lang="uk-UA"/>
              <a:t>Також торф використовується як органічне добриво у сільському господарстві, а також у хімічній промисловості.</a:t>
            </a:r>
            <a:endParaRPr lang="ru-RU"/>
          </a:p>
        </p:txBody>
      </p:sp>
      <p:pic>
        <p:nvPicPr>
          <p:cNvPr id="11271" name="Picture 7" descr="to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573463"/>
            <a:ext cx="4095750" cy="3076575"/>
          </a:xfrm>
          <a:prstGeom prst="rect">
            <a:avLst/>
          </a:prstGeom>
          <a:noFill/>
        </p:spPr>
      </p:pic>
      <p:pic>
        <p:nvPicPr>
          <p:cNvPr id="11273" name="Picture 9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573463"/>
            <a:ext cx="4081462" cy="3060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7088" y="188913"/>
            <a:ext cx="7272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0">
                <a:latin typeface="Monotype Corsiva" pitchFamily="66" charset="0"/>
              </a:rPr>
              <a:t>Газова промисловість</a:t>
            </a:r>
            <a:endParaRPr lang="ru-RU" sz="4000" b="0">
              <a:latin typeface="Monotype Corsiva" pitchFamily="66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825" y="908050"/>
            <a:ext cx="8642350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uk-UA"/>
              <a:t>- наймолодша галузь паливної промисловості України.</a:t>
            </a:r>
          </a:p>
          <a:p>
            <a:pPr marL="342900" indent="-342900" algn="ctr">
              <a:spcBef>
                <a:spcPct val="50000"/>
              </a:spcBef>
            </a:pPr>
            <a:endParaRPr lang="uk-UA"/>
          </a:p>
          <a:p>
            <a:pPr marL="342900" indent="-342900">
              <a:spcBef>
                <a:spcPct val="50000"/>
              </a:spcBef>
            </a:pPr>
            <a:r>
              <a:rPr lang="uk-UA"/>
              <a:t>Використовується для</a:t>
            </a:r>
            <a:r>
              <a:rPr lang="en-US"/>
              <a:t>:</a:t>
            </a:r>
            <a:endParaRPr lang="uk-UA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/>
              <a:t>Побутових цілей.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/>
              <a:t>У металургії.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/>
              <a:t>Виробництво електроенергії.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/>
              <a:t>Виробництво азотних добрив та синтетичних матеріалів.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uk-UA"/>
          </a:p>
          <a:p>
            <a:pPr marL="342900" indent="-342900">
              <a:spcBef>
                <a:spcPct val="50000"/>
              </a:spcBef>
            </a:pPr>
            <a:endParaRPr lang="uk-UA"/>
          </a:p>
          <a:p>
            <a:pPr marL="342900" indent="-342900">
              <a:spcBef>
                <a:spcPct val="50000"/>
              </a:spcBef>
            </a:pPr>
            <a:r>
              <a:rPr lang="uk-UA"/>
              <a:t>Основні родовища природного газу</a:t>
            </a:r>
            <a:r>
              <a:rPr lang="en-US"/>
              <a:t>:</a:t>
            </a:r>
            <a:r>
              <a:rPr lang="uk-UA"/>
              <a:t> 1. Харківська область – Шебелинське, Хрестищенське, Кегичівське, Дружелюбівське родовища.</a:t>
            </a:r>
          </a:p>
          <a:p>
            <a:pPr marL="342900" indent="-342900">
              <a:spcBef>
                <a:spcPct val="50000"/>
              </a:spcBef>
            </a:pPr>
            <a:r>
              <a:rPr lang="uk-UA"/>
              <a:t>                                                              2. Сумська область – Рибальське ,Качанівське.</a:t>
            </a:r>
          </a:p>
          <a:p>
            <a:pPr marL="342900" indent="-342900">
              <a:spcBef>
                <a:spcPct val="50000"/>
              </a:spcBef>
            </a:pPr>
            <a:r>
              <a:rPr lang="uk-UA"/>
              <a:t>                                                              3. Полтавська область – Солохо-Диканське.</a:t>
            </a:r>
          </a:p>
          <a:p>
            <a:pPr marL="342900" indent="-342900">
              <a:spcBef>
                <a:spcPct val="50000"/>
              </a:spcBef>
            </a:pPr>
            <a:r>
              <a:rPr lang="uk-UA"/>
              <a:t>                                                              4. Чернігівська область – Гнідинцівське.  </a:t>
            </a:r>
          </a:p>
          <a:p>
            <a:pPr marL="342900" indent="-342900">
              <a:spcBef>
                <a:spcPct val="50000"/>
              </a:spcBef>
            </a:pPr>
            <a:r>
              <a:rPr lang="uk-UA"/>
              <a:t>                                                              5. Причорноморсько-Кримська область – Голицинське,            Джанкойське, Глібівське, Оленівське, Задорнинське. </a:t>
            </a:r>
            <a:endParaRPr lang="ru-RU"/>
          </a:p>
        </p:txBody>
      </p:sp>
      <p:pic>
        <p:nvPicPr>
          <p:cNvPr id="12297" name="Picture 9" descr="1111_1322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268413"/>
            <a:ext cx="2459038" cy="2276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95288" y="404813"/>
            <a:ext cx="76327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Добування газу в Україні забезпечує 20-25% потреб, решта завдяки імпорту. Головними імпортерами країни є Російська Федерація та Туркменістан. </a:t>
            </a:r>
          </a:p>
          <a:p>
            <a:pPr algn="ctr">
              <a:spcBef>
                <a:spcPct val="50000"/>
              </a:spcBef>
            </a:pPr>
            <a:endParaRPr lang="uk-UA" dirty="0"/>
          </a:p>
          <a:p>
            <a:pPr>
              <a:spcBef>
                <a:spcPct val="50000"/>
              </a:spcBef>
            </a:pPr>
            <a:r>
              <a:rPr lang="uk-UA" dirty="0"/>
              <a:t>Україна є транспортером газу з Росії до Європи.</a:t>
            </a:r>
          </a:p>
          <a:p>
            <a:pPr>
              <a:spcBef>
                <a:spcPct val="50000"/>
              </a:spcBef>
            </a:pPr>
            <a:endParaRPr lang="uk-UA" dirty="0"/>
          </a:p>
        </p:txBody>
      </p:sp>
      <p:pic>
        <p:nvPicPr>
          <p:cNvPr id="13319" name="Picture 7" descr="gas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997200"/>
            <a:ext cx="3317875" cy="2489200"/>
          </a:xfrm>
          <a:prstGeom prst="rect">
            <a:avLst/>
          </a:prstGeom>
          <a:noFill/>
        </p:spPr>
      </p:pic>
      <p:pic>
        <p:nvPicPr>
          <p:cNvPr id="13321" name="Picture 9" descr="402921d944_111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67025"/>
            <a:ext cx="3578225" cy="2622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9250" y="188913"/>
            <a:ext cx="4967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0">
                <a:latin typeface="Monotype Corsiva" pitchFamily="66" charset="0"/>
              </a:rPr>
              <a:t>Електроенергетика</a:t>
            </a:r>
            <a:endParaRPr lang="ru-RU" sz="4000" b="0">
              <a:latin typeface="Monotype Corsiva" pitchFamily="66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23850" y="1052513"/>
            <a:ext cx="84248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Енергетичний комплекс є невід</a:t>
            </a:r>
            <a:r>
              <a:rPr lang="en-US"/>
              <a:t>’</a:t>
            </a:r>
            <a:r>
              <a:rPr lang="uk-UA"/>
              <a:t>ємною частиною народногосподарського комплексу країни. Його продукція споживається всіма суб</a:t>
            </a:r>
            <a:r>
              <a:rPr lang="en-US"/>
              <a:t>’</a:t>
            </a:r>
            <a:r>
              <a:rPr lang="uk-UA"/>
              <a:t>єктами господарювання і населенням.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3850" y="1773238"/>
            <a:ext cx="516572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/>
              <a:t>Електроенергетика є високомеханiзованою галуззю промисловості.</a:t>
            </a:r>
          </a:p>
          <a:p>
            <a:endParaRPr lang="uk-UA"/>
          </a:p>
          <a:p>
            <a:endParaRPr lang="uk-UA"/>
          </a:p>
          <a:p>
            <a:r>
              <a:rPr lang="uk-UA"/>
              <a:t>Застосування електроенергії дало змогу просторово роз‘єднати робочi машини i первиннi генератори, відокремити мiсце виробництва енергії вiд споживачiв.</a:t>
            </a:r>
          </a:p>
          <a:p>
            <a:endParaRPr lang="uk-UA"/>
          </a:p>
          <a:p>
            <a:endParaRPr lang="uk-UA"/>
          </a:p>
          <a:p>
            <a:r>
              <a:rPr lang="uk-UA"/>
              <a:t>Електростанції подiляють на 4 види</a:t>
            </a:r>
            <a:r>
              <a:rPr lang="en-US"/>
              <a:t>:</a:t>
            </a:r>
            <a:r>
              <a:rPr lang="uk-UA"/>
              <a:t> </a:t>
            </a:r>
            <a:r>
              <a:rPr lang="uk-UA" u="sng"/>
              <a:t>тепловi</a:t>
            </a:r>
            <a:r>
              <a:rPr lang="uk-UA"/>
              <a:t>, </a:t>
            </a:r>
            <a:r>
              <a:rPr lang="uk-UA" u="sng"/>
              <a:t>гідро</a:t>
            </a:r>
            <a:r>
              <a:rPr lang="uk-UA"/>
              <a:t>- та</a:t>
            </a:r>
          </a:p>
          <a:p>
            <a:r>
              <a:rPr lang="uk-UA" u="sng"/>
              <a:t>атомні</a:t>
            </a:r>
            <a:r>
              <a:rPr lang="uk-UA"/>
              <a:t> електростанцiї та ті, що використовують силу </a:t>
            </a:r>
            <a:r>
              <a:rPr lang="uk-UA" u="sng"/>
              <a:t>вітру</a:t>
            </a:r>
            <a:r>
              <a:rPr lang="uk-UA"/>
              <a:t> й </a:t>
            </a:r>
            <a:r>
              <a:rPr lang="uk-UA" u="sng"/>
              <a:t>сонця</a:t>
            </a:r>
            <a:r>
              <a:rPr lang="uk-UA"/>
              <a:t>.</a:t>
            </a:r>
          </a:p>
          <a:p>
            <a:endParaRPr lang="uk-UA"/>
          </a:p>
          <a:p>
            <a:endParaRPr lang="uk-UA" b="0"/>
          </a:p>
        </p:txBody>
      </p:sp>
      <p:pic>
        <p:nvPicPr>
          <p:cNvPr id="14344" name="Picture 8" descr="category_pictures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437063"/>
            <a:ext cx="3048000" cy="2286000"/>
          </a:xfrm>
          <a:prstGeom prst="rect">
            <a:avLst/>
          </a:prstGeom>
          <a:noFill/>
        </p:spPr>
      </p:pic>
      <p:pic>
        <p:nvPicPr>
          <p:cNvPr id="14346" name="Picture 10" descr="2284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060575"/>
            <a:ext cx="2703513" cy="4032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35150" y="188913"/>
            <a:ext cx="5113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b="0">
                <a:latin typeface="Monotype Corsiva" pitchFamily="66" charset="0"/>
              </a:rPr>
              <a:t>Теплові електростанції</a:t>
            </a:r>
            <a:endParaRPr lang="ru-RU" sz="4000" b="0">
              <a:latin typeface="Monotype Corsiva" pitchFamily="66" charset="0"/>
            </a:endParaRPr>
          </a:p>
        </p:txBody>
      </p:sp>
      <p:pic>
        <p:nvPicPr>
          <p:cNvPr id="15366" name="Picture 6" descr="news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005263"/>
            <a:ext cx="2038350" cy="2552700"/>
          </a:xfrm>
          <a:prstGeom prst="rect">
            <a:avLst/>
          </a:prstGeom>
          <a:noFill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059113" y="1052513"/>
            <a:ext cx="5761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b="0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067175" y="1268413"/>
            <a:ext cx="5472113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- працюють на твердому, рідкому, газовому паливі.</a:t>
            </a:r>
          </a:p>
          <a:p>
            <a:pPr>
              <a:spcBef>
                <a:spcPct val="50000"/>
              </a:spcBef>
            </a:pPr>
            <a:endParaRPr lang="uk-UA"/>
          </a:p>
          <a:p>
            <a:pPr>
              <a:spcBef>
                <a:spcPct val="50000"/>
              </a:spcBef>
            </a:pPr>
            <a:r>
              <a:rPr lang="uk-UA"/>
              <a:t>Найбільшої потужності станції</a:t>
            </a:r>
            <a:r>
              <a:rPr lang="en-US"/>
              <a:t>:</a:t>
            </a:r>
            <a:r>
              <a:rPr lang="uk-UA"/>
              <a:t> Буштирська, Добротворська, Старобешівська, Трипільська, Ладижинська.</a:t>
            </a:r>
          </a:p>
          <a:p>
            <a:pPr>
              <a:spcBef>
                <a:spcPct val="50000"/>
              </a:spcBef>
            </a:pPr>
            <a:endParaRPr lang="uk-UA"/>
          </a:p>
          <a:p>
            <a:pPr>
              <a:spcBef>
                <a:spcPct val="50000"/>
              </a:spcBef>
            </a:pPr>
            <a:r>
              <a:rPr lang="uk-UA"/>
              <a:t>Загальний стан – незадовільний.</a:t>
            </a:r>
          </a:p>
          <a:p>
            <a:pPr>
              <a:spcBef>
                <a:spcPct val="50000"/>
              </a:spcBef>
            </a:pPr>
            <a:endParaRPr lang="uk-UA"/>
          </a:p>
          <a:p>
            <a:pPr>
              <a:spcBef>
                <a:spcPct val="50000"/>
              </a:spcBef>
            </a:pPr>
            <a:r>
              <a:rPr lang="uk-UA"/>
              <a:t>Несуть екологічну небезпеку.</a:t>
            </a:r>
          </a:p>
          <a:p>
            <a:pPr>
              <a:spcBef>
                <a:spcPct val="50000"/>
              </a:spcBef>
            </a:pPr>
            <a:endParaRPr lang="uk-UA"/>
          </a:p>
          <a:p>
            <a:pPr>
              <a:spcBef>
                <a:spcPct val="50000"/>
              </a:spcBef>
            </a:pPr>
            <a:r>
              <a:rPr lang="uk-UA"/>
              <a:t>Потребують модернізації.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5375" name="Picture 15" descr="shenhuo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205038"/>
            <a:ext cx="3721100" cy="2865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871663" y="188913"/>
            <a:ext cx="7272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b="0">
                <a:latin typeface="Monotype Corsiva" pitchFamily="66" charset="0"/>
              </a:rPr>
              <a:t>Гідроелектростанції</a:t>
            </a:r>
            <a:endParaRPr lang="ru-RU" sz="4000" b="0">
              <a:latin typeface="Monotype Corsiva" pitchFamily="66" charset="0"/>
            </a:endParaRPr>
          </a:p>
        </p:txBody>
      </p:sp>
      <p:pic>
        <p:nvPicPr>
          <p:cNvPr id="16392" name="Picture 8" descr="0283c77338cc7450e735fd3e11b681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068638"/>
            <a:ext cx="4521200" cy="3390900"/>
          </a:xfrm>
          <a:prstGeom prst="rect">
            <a:avLst/>
          </a:prstGeom>
          <a:noFill/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50825" y="1125538"/>
            <a:ext cx="6049963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uk-UA"/>
              <a:t> Являються найефективнішим джерелом електроенергії.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uk-UA"/>
          </a:p>
          <a:p>
            <a:pPr>
              <a:spcBef>
                <a:spcPct val="50000"/>
              </a:spcBef>
            </a:pPr>
            <a:r>
              <a:rPr lang="uk-UA"/>
              <a:t>Украінські ГЕС</a:t>
            </a:r>
            <a:r>
              <a:rPr lang="en-US"/>
              <a:t>:</a:t>
            </a:r>
            <a:r>
              <a:rPr lang="uk-UA"/>
              <a:t> Київська, Канівська, Кременчуцька, Дніпродзержинська, Каховська</a:t>
            </a:r>
            <a:r>
              <a:rPr lang="ru-RU"/>
              <a:t>, </a:t>
            </a:r>
            <a:r>
              <a:rPr lang="uk-UA"/>
              <a:t>Теребляріцька.</a:t>
            </a:r>
          </a:p>
          <a:p>
            <a:pPr>
              <a:spcBef>
                <a:spcPct val="50000"/>
              </a:spcBef>
            </a:pPr>
            <a:endParaRPr lang="uk-UA"/>
          </a:p>
          <a:p>
            <a:pPr>
              <a:spcBef>
                <a:spcPct val="50000"/>
              </a:spcBef>
            </a:pPr>
            <a:r>
              <a:rPr lang="uk-UA"/>
              <a:t>Можливість будівництва гідроелектростанцій на річках Карпат.</a:t>
            </a:r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92275" y="333375"/>
            <a:ext cx="7129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b="0">
                <a:latin typeface="Monotype Corsiva" pitchFamily="66" charset="0"/>
              </a:rPr>
              <a:t>Атомні електростанції</a:t>
            </a:r>
            <a:endParaRPr lang="ru-RU" sz="4000" b="0">
              <a:latin typeface="Monotype Corsiva" pitchFamily="66" charset="0"/>
            </a:endParaRPr>
          </a:p>
        </p:txBody>
      </p:sp>
      <p:pic>
        <p:nvPicPr>
          <p:cNvPr id="19462" name="Picture 6" descr="ems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052513"/>
            <a:ext cx="2857500" cy="2095500"/>
          </a:xfrm>
          <a:prstGeom prst="rect">
            <a:avLst/>
          </a:prstGeom>
          <a:noFill/>
        </p:spPr>
      </p:pic>
      <p:pic>
        <p:nvPicPr>
          <p:cNvPr id="19464" name="Picture 8" descr="vez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213100"/>
            <a:ext cx="4564063" cy="3378200"/>
          </a:xfrm>
          <a:prstGeom prst="rect">
            <a:avLst/>
          </a:prstGeom>
          <a:noFill/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50825" y="1341438"/>
            <a:ext cx="52578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У вигляді палива використовують збагачений уран.</a:t>
            </a:r>
          </a:p>
          <a:p>
            <a:pPr>
              <a:spcBef>
                <a:spcPct val="50000"/>
              </a:spcBef>
            </a:pPr>
            <a:r>
              <a:rPr lang="uk-UA"/>
              <a:t>В україні діють 4 АЕС</a:t>
            </a:r>
            <a:r>
              <a:rPr lang="en-US"/>
              <a:t>:</a:t>
            </a:r>
            <a:r>
              <a:rPr lang="uk-UA"/>
              <a:t> Запорізька, Південноукраїнська, Рівненська, Хмельницька.</a:t>
            </a:r>
            <a:endParaRPr lang="ru-RU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076825" y="3716338"/>
            <a:ext cx="38877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Основною проблемою є зберігання відходів ядерного палива.</a:t>
            </a:r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5" grpId="0"/>
      <p:bldP spid="194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403350" y="188913"/>
            <a:ext cx="6408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0">
                <a:latin typeface="Monotype Corsiva" pitchFamily="66" charset="0"/>
              </a:rPr>
              <a:t>Вітроенергетика</a:t>
            </a:r>
            <a:endParaRPr lang="ru-RU" sz="4000" b="0">
              <a:latin typeface="Monotype Corsiva" pitchFamily="66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11188" y="1125538"/>
            <a:ext cx="8137525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Напрям відносно молодий.</a:t>
            </a:r>
          </a:p>
          <a:p>
            <a:pPr>
              <a:spcBef>
                <a:spcPct val="50000"/>
              </a:spcBef>
            </a:pPr>
            <a:r>
              <a:rPr lang="uk-UA"/>
              <a:t>Українські ВЕС</a:t>
            </a:r>
            <a:r>
              <a:rPr lang="en-US"/>
              <a:t>:</a:t>
            </a:r>
            <a:r>
              <a:rPr lang="uk-UA"/>
              <a:t> Донузлавська, Чорноморська, Євпаторійська, Аджигільська, Трускавецька, Асканійська.</a:t>
            </a:r>
          </a:p>
          <a:p>
            <a:pPr>
              <a:spcBef>
                <a:spcPct val="50000"/>
              </a:spcBef>
            </a:pPr>
            <a:r>
              <a:rPr lang="uk-UA"/>
              <a:t>Країна має можливість розвивати цю галузь.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7418" name="Picture 10" descr="journ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708275"/>
            <a:ext cx="4876800" cy="3514725"/>
          </a:xfrm>
          <a:prstGeom prst="rect">
            <a:avLst/>
          </a:prstGeom>
          <a:noFill/>
        </p:spPr>
      </p:pic>
      <p:pic>
        <p:nvPicPr>
          <p:cNvPr id="17420" name="Picture 12" descr="wind__turbine07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276475"/>
            <a:ext cx="3048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95288" y="1196975"/>
            <a:ext cx="821372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Паливно-енергетичний комплекс України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4284663" y="2276475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0" y="3357563"/>
            <a:ext cx="2160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0">
                <a:latin typeface="Monotype Corsiva" pitchFamily="66" charset="0"/>
              </a:rPr>
              <a:t>Вугільна</a:t>
            </a:r>
            <a:r>
              <a:rPr lang="uk-UA" sz="1600" b="0">
                <a:latin typeface="Monotype Corsiva" pitchFamily="66" charset="0"/>
              </a:rPr>
              <a:t> </a:t>
            </a:r>
            <a:r>
              <a:rPr lang="uk-UA" sz="2400" b="0">
                <a:latin typeface="Monotype Corsiva" pitchFamily="66" charset="0"/>
              </a:rPr>
              <a:t>промисловість</a:t>
            </a:r>
            <a:endParaRPr lang="ru-RU" sz="2400" b="0">
              <a:latin typeface="Monotype Corsiva" pitchFamily="66" charset="0"/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16013" y="23495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2700338" y="2349500"/>
            <a:ext cx="0" cy="208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763713" y="4652963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0">
                <a:latin typeface="Monotype Corsiva" pitchFamily="66" charset="0"/>
              </a:rPr>
              <a:t>Нафтова промисловість</a:t>
            </a:r>
            <a:endParaRPr lang="ru-RU" sz="2400" b="0">
              <a:latin typeface="Monotype Corsiva" pitchFamily="66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348038" y="3284538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0">
                <a:latin typeface="Monotype Corsiva" pitchFamily="66" charset="0"/>
              </a:rPr>
              <a:t>Газова промисловість</a:t>
            </a:r>
            <a:endParaRPr lang="ru-RU" sz="2400" b="0">
              <a:latin typeface="Monotype Corsiva" pitchFamily="66" charset="0"/>
            </a:endParaRP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5867400" y="2276475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4859338" y="4652963"/>
            <a:ext cx="1873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0">
                <a:latin typeface="Monotype Corsiva" pitchFamily="66" charset="0"/>
              </a:rPr>
              <a:t>Торф</a:t>
            </a:r>
            <a:r>
              <a:rPr lang="en-US" sz="2400" b="0">
                <a:latin typeface="Monotype Corsiva" pitchFamily="66" charset="0"/>
              </a:rPr>
              <a:t>’</a:t>
            </a:r>
            <a:r>
              <a:rPr lang="uk-UA" sz="2400" b="0">
                <a:latin typeface="Monotype Corsiva" pitchFamily="66" charset="0"/>
              </a:rPr>
              <a:t>на промисловість</a:t>
            </a:r>
            <a:endParaRPr lang="ru-RU" sz="2400" b="0">
              <a:latin typeface="Monotype Corsiva" pitchFamily="66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6227763" y="3644900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0">
                <a:latin typeface="Monotype Corsiva" pitchFamily="66" charset="0"/>
              </a:rPr>
              <a:t>Електроенергетика</a:t>
            </a:r>
            <a:endParaRPr lang="ru-RU" sz="2400" b="0">
              <a:latin typeface="Monotype Corsiva" pitchFamily="66" charset="0"/>
            </a:endParaRPr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7451725" y="2276475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9" grpId="0" animBg="1"/>
      <p:bldP spid="2063" grpId="0"/>
      <p:bldP spid="2064" grpId="0" animBg="1"/>
      <p:bldP spid="2065" grpId="0" animBg="1"/>
      <p:bldP spid="2066" grpId="0"/>
      <p:bldP spid="2067" grpId="0"/>
      <p:bldP spid="2068" grpId="0" animBg="1"/>
      <p:bldP spid="2069" grpId="0"/>
      <p:bldP spid="2070" grpId="0"/>
      <p:bldP spid="20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0">
                <a:latin typeface="Monotype Corsiva" pitchFamily="66" charset="0"/>
              </a:rPr>
              <a:t>Вугільна промисловість</a:t>
            </a:r>
            <a:endParaRPr lang="ru-RU" sz="4000" b="0">
              <a:latin typeface="Monotype Corsiva" pitchFamily="66" charset="0"/>
            </a:endParaRPr>
          </a:p>
        </p:txBody>
      </p:sp>
      <p:pic>
        <p:nvPicPr>
          <p:cNvPr id="3079" name="Picture 7" descr="15957139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060575"/>
            <a:ext cx="3205163" cy="4271963"/>
          </a:xfrm>
          <a:prstGeom prst="rect">
            <a:avLst/>
          </a:prstGeom>
          <a:noFill/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39750" y="2060575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uk-UA" sz="2400" b="0">
              <a:latin typeface="Monotype Corsiva" pitchFamily="66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95288" y="1412875"/>
            <a:ext cx="51847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Вугільна промисловість включає у себе видобуток кам</a:t>
            </a:r>
            <a:r>
              <a:rPr lang="en-US"/>
              <a:t>’</a:t>
            </a:r>
            <a:r>
              <a:rPr lang="uk-UA"/>
              <a:t>яного та бурого вугілля.</a:t>
            </a:r>
          </a:p>
          <a:p>
            <a:pPr>
              <a:spcBef>
                <a:spcPct val="50000"/>
              </a:spcBef>
            </a:pPr>
            <a:r>
              <a:rPr lang="uk-UA"/>
              <a:t>Основні запаси кам</a:t>
            </a:r>
            <a:r>
              <a:rPr lang="en-US"/>
              <a:t>’</a:t>
            </a:r>
            <a:r>
              <a:rPr lang="uk-UA"/>
              <a:t>яного вугілля на території України зосередженні в основному в трьох басейнах Донецькому, Львівсько-Волинському, Дніпровському.</a:t>
            </a:r>
          </a:p>
          <a:p>
            <a:pPr>
              <a:spcBef>
                <a:spcPct val="50000"/>
              </a:spcBef>
            </a:pPr>
            <a:r>
              <a:rPr lang="uk-UA"/>
              <a:t>Найбільші поклади бурого вугілля є на території Дніпровського буро-вугільного басейну.</a:t>
            </a:r>
            <a:endParaRPr lang="ru-RU"/>
          </a:p>
        </p:txBody>
      </p:sp>
      <p:pic>
        <p:nvPicPr>
          <p:cNvPr id="3083" name="Picture 11" descr="58035161249b9016f643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860800"/>
            <a:ext cx="3487737" cy="2619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95288" y="1738313"/>
            <a:ext cx="53657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/>
              <a:t>У </a:t>
            </a:r>
            <a:r>
              <a:rPr lang="uk-UA"/>
              <a:t>Донецькому басейні (Луганська, Донецька, та Дніпропетровська області) зосереджено 98% запасів камяного вугілля України. Із загальної кількості вугілля 25% коксівне, 30%</a:t>
            </a:r>
            <a:r>
              <a:rPr lang="en-US"/>
              <a:t> - </a:t>
            </a:r>
            <a:r>
              <a:rPr lang="uk-UA"/>
              <a:t>антрацити. Коксівне вугілля добувають головним чином в містах як Єнакієве, Горлівка, Макіївка, Донецьк, Констянтинівка, а також в Краснодарському та Алчевському районах Луганської області.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339975" y="260350"/>
            <a:ext cx="345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4000" b="0">
                <a:latin typeface="Monotype Corsiva" pitchFamily="66" charset="0"/>
              </a:rPr>
              <a:t>Донецький</a:t>
            </a:r>
            <a:r>
              <a:rPr lang="uk-UA" sz="2400" b="0">
                <a:latin typeface="Monotype Corsiva" pitchFamily="66" charset="0"/>
              </a:rPr>
              <a:t> </a:t>
            </a:r>
            <a:r>
              <a:rPr lang="uk-UA" sz="4000" b="0">
                <a:latin typeface="Monotype Corsiva" pitchFamily="66" charset="0"/>
              </a:rPr>
              <a:t>басейн</a:t>
            </a:r>
            <a:endParaRPr lang="ru-RU" sz="4000" b="0">
              <a:latin typeface="Monotype Corsiva" pitchFamily="66" charset="0"/>
            </a:endParaRPr>
          </a:p>
        </p:txBody>
      </p:sp>
      <p:pic>
        <p:nvPicPr>
          <p:cNvPr id="4104" name="Picture 8" descr="39169577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789363"/>
            <a:ext cx="3767137" cy="2513012"/>
          </a:xfrm>
          <a:prstGeom prst="rect">
            <a:avLst/>
          </a:prstGeom>
          <a:noFill/>
        </p:spPr>
      </p:pic>
      <p:pic>
        <p:nvPicPr>
          <p:cNvPr id="4106" name="Picture 10" descr="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549275"/>
            <a:ext cx="2867025" cy="1914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124075" y="1162050"/>
            <a:ext cx="417036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uk-UA" dirty="0"/>
          </a:p>
          <a:p>
            <a:pPr algn="ctr"/>
            <a:r>
              <a:rPr lang="uk-UA" dirty="0"/>
              <a:t>Запаси вугілля </a:t>
            </a:r>
            <a:r>
              <a:rPr lang="uk-UA" dirty="0" smtClean="0"/>
              <a:t>невелик</a:t>
            </a:r>
            <a:r>
              <a:rPr lang="uk-UA" dirty="0"/>
              <a:t>і</a:t>
            </a:r>
            <a:r>
              <a:rPr lang="uk-UA" dirty="0" smtClean="0"/>
              <a:t>, </a:t>
            </a:r>
            <a:r>
              <a:rPr lang="uk-UA" dirty="0"/>
              <a:t>в межах 2,2 </a:t>
            </a:r>
            <a:r>
              <a:rPr lang="uk-UA" dirty="0" err="1"/>
              <a:t>млрд</a:t>
            </a:r>
            <a:r>
              <a:rPr lang="uk-UA" dirty="0"/>
              <a:t> т і діє 15 шахт. Дуже незначний видобуток на рік. Значну частину цього вугілля цього басейну використовують на </a:t>
            </a:r>
            <a:r>
              <a:rPr lang="uk-UA" dirty="0" err="1"/>
              <a:t>Бурштинській</a:t>
            </a:r>
            <a:r>
              <a:rPr lang="uk-UA" dirty="0"/>
              <a:t> та </a:t>
            </a:r>
            <a:r>
              <a:rPr lang="uk-UA" dirty="0" err="1"/>
              <a:t>Добротвірській</a:t>
            </a:r>
            <a:r>
              <a:rPr lang="uk-UA" dirty="0"/>
              <a:t> теплових електростанціях. Нині цей басейн відіграє дуже важливу роль – забезпечує вугіллям далеко розташовані від Донбасу західні регіони України</a:t>
            </a:r>
            <a:r>
              <a:rPr lang="ru-RU" dirty="0"/>
              <a:t>.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958975" y="442913"/>
            <a:ext cx="4408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4000" b="0">
                <a:latin typeface="Monotype Corsiva" pitchFamily="66" charset="0"/>
              </a:rPr>
              <a:t>Львівсько-Волинський</a:t>
            </a:r>
            <a:endParaRPr lang="ru-RU" sz="4000" b="0">
              <a:latin typeface="Monotype Corsiva" pitchFamily="66" charset="0"/>
            </a:endParaRPr>
          </a:p>
        </p:txBody>
      </p:sp>
      <p:pic>
        <p:nvPicPr>
          <p:cNvPr id="5128" name="Picture 8" descr="tesrisun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500438"/>
            <a:ext cx="3457575" cy="3119437"/>
          </a:xfrm>
          <a:prstGeom prst="rect">
            <a:avLst/>
          </a:prstGeom>
          <a:noFill/>
        </p:spPr>
      </p:pic>
      <p:pic>
        <p:nvPicPr>
          <p:cNvPr id="5130" name="Picture 10" descr="180px-mineral_lignito_gdfl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981075"/>
            <a:ext cx="1714500" cy="1285875"/>
          </a:xfrm>
          <a:prstGeom prst="rect">
            <a:avLst/>
          </a:prstGeom>
          <a:noFill/>
        </p:spPr>
      </p:pic>
      <p:pic>
        <p:nvPicPr>
          <p:cNvPr id="5132" name="Picture 12" descr="smi3_5_p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716338"/>
            <a:ext cx="3509962" cy="2632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0825" y="620713"/>
            <a:ext cx="47244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tabLst>
                <a:tab pos="3597275" algn="l"/>
              </a:tabLst>
            </a:pPr>
            <a:r>
              <a:rPr lang="uk-UA"/>
              <a:t>Основні причини кризи у вугільній промисловості</a:t>
            </a:r>
            <a:r>
              <a:rPr lang="ru-RU"/>
              <a:t>:</a:t>
            </a:r>
          </a:p>
          <a:p>
            <a:pPr marL="342900" indent="-342900">
              <a:tabLst>
                <a:tab pos="3597275" algn="l"/>
              </a:tabLst>
            </a:pPr>
            <a:endParaRPr lang="ru-RU"/>
          </a:p>
          <a:p>
            <a:pPr marL="342900" indent="-342900">
              <a:tabLst>
                <a:tab pos="3597275" algn="l"/>
              </a:tabLst>
            </a:pPr>
            <a:r>
              <a:rPr lang="ru-RU"/>
              <a:t>	</a:t>
            </a:r>
          </a:p>
          <a:p>
            <a:pPr marL="342900" indent="-342900">
              <a:tabLst>
                <a:tab pos="3597275" algn="l"/>
              </a:tabLst>
            </a:pPr>
            <a:r>
              <a:rPr lang="uk-UA"/>
              <a:t>1. застаріле обладнання.</a:t>
            </a:r>
          </a:p>
          <a:p>
            <a:pPr marL="342900" indent="-342900">
              <a:buFontTx/>
              <a:buChar char="•"/>
              <a:tabLst>
                <a:tab pos="3597275" algn="l"/>
              </a:tabLst>
            </a:pPr>
            <a:endParaRPr lang="ru-RU"/>
          </a:p>
          <a:p>
            <a:pPr marL="342900" indent="-342900">
              <a:tabLst>
                <a:tab pos="3597275" algn="l"/>
              </a:tabLst>
            </a:pPr>
            <a:r>
              <a:rPr lang="uk-UA"/>
              <a:t>2. виробка потужних пластів.</a:t>
            </a:r>
          </a:p>
          <a:p>
            <a:pPr marL="342900" indent="-342900">
              <a:tabLst>
                <a:tab pos="3597275" algn="l"/>
              </a:tabLst>
            </a:pPr>
            <a:endParaRPr lang="ru-RU"/>
          </a:p>
          <a:p>
            <a:pPr marL="342900" indent="-342900">
              <a:tabLst>
                <a:tab pos="3597275" algn="l"/>
              </a:tabLst>
            </a:pPr>
            <a:r>
              <a:rPr lang="uk-UA"/>
              <a:t>3. брак коштів у країні для реконструції шахт.</a:t>
            </a:r>
            <a:endParaRPr lang="ru-RU"/>
          </a:p>
          <a:p>
            <a:pPr marL="342900" indent="-342900" eaLnBrk="0" hangingPunct="0">
              <a:tabLst>
                <a:tab pos="3597275" algn="l"/>
              </a:tabLst>
            </a:pPr>
            <a:endParaRPr lang="ru-RU"/>
          </a:p>
        </p:txBody>
      </p:sp>
      <p:pic>
        <p:nvPicPr>
          <p:cNvPr id="7173" name="Picture 5" descr="39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573463"/>
            <a:ext cx="3565525" cy="2438400"/>
          </a:xfrm>
          <a:prstGeom prst="rect">
            <a:avLst/>
          </a:prstGeom>
          <a:noFill/>
        </p:spPr>
      </p:pic>
      <p:pic>
        <p:nvPicPr>
          <p:cNvPr id="7175" name="Picture 7" descr="39968?photoId=39968&amp;imageType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88913"/>
            <a:ext cx="3938587" cy="2625725"/>
          </a:xfrm>
          <a:prstGeom prst="rect">
            <a:avLst/>
          </a:prstGeom>
          <a:noFill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932363" y="3644900"/>
            <a:ext cx="40322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uk-UA"/>
              <a:t>Основні екологічно небезпечні причини</a:t>
            </a:r>
            <a:r>
              <a:rPr lang="en-US"/>
              <a:t>:</a:t>
            </a:r>
            <a:endParaRPr lang="uk-UA"/>
          </a:p>
          <a:p>
            <a:pPr marL="342900" indent="-342900">
              <a:spcBef>
                <a:spcPct val="50000"/>
              </a:spcBef>
            </a:pPr>
            <a:endParaRPr lang="uk-UA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/>
              <a:t>вплив на гідрохімічний режи</a:t>
            </a:r>
            <a:r>
              <a:rPr lang="ru-RU"/>
              <a:t>м </a:t>
            </a:r>
            <a:r>
              <a:rPr lang="uk-UA"/>
              <a:t>експлуатації поверхневих вод і підземних вод.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/>
              <a:t>Забруднення повітряного басейну.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/>
              <a:t>Погіршення родючості ґрунтів.</a:t>
            </a:r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orld-oil-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3240088" cy="2625725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692275" y="404813"/>
            <a:ext cx="489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0">
                <a:latin typeface="Monotype Corsiva" pitchFamily="66" charset="0"/>
              </a:rPr>
              <a:t>Нафтова промисловість</a:t>
            </a:r>
            <a:endParaRPr lang="ru-RU" sz="4000" b="0">
              <a:latin typeface="Monotype Corsiva" pitchFamily="66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779838" y="2060575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uk-UA" sz="2400" b="0">
              <a:latin typeface="Monotype Corsiva" pitchFamily="66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067175" y="2060575"/>
            <a:ext cx="48958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/>
              <a:t>Продукти нафтопереробки широко використовуються в усіх галузях промисловості, сільського господарства, транспортній промисловості і побуті.</a:t>
            </a:r>
          </a:p>
          <a:p>
            <a:pPr algn="ctr">
              <a:spcBef>
                <a:spcPct val="50000"/>
              </a:spcBef>
            </a:pPr>
            <a:endParaRPr lang="uk-UA"/>
          </a:p>
          <a:p>
            <a:pPr algn="ctr">
              <a:spcBef>
                <a:spcPct val="50000"/>
              </a:spcBef>
            </a:pPr>
            <a:endParaRPr lang="uk-UA"/>
          </a:p>
          <a:p>
            <a:pPr algn="ctr">
              <a:spcBef>
                <a:spcPct val="50000"/>
              </a:spcBef>
            </a:pPr>
            <a:r>
              <a:rPr lang="uk-UA"/>
              <a:t>Основна частина нафти використовується для виробництва нафтопродуктів – бензину, дизельного пального і мастил.</a:t>
            </a:r>
          </a:p>
          <a:p>
            <a:pPr algn="ctr">
              <a:spcBef>
                <a:spcPct val="50000"/>
              </a:spcBef>
            </a:pPr>
            <a:endParaRPr lang="uk-UA"/>
          </a:p>
          <a:p>
            <a:pPr algn="ctr">
              <a:spcBef>
                <a:spcPct val="50000"/>
              </a:spcBef>
            </a:pPr>
            <a:endParaRPr lang="uk-UA"/>
          </a:p>
          <a:p>
            <a:pPr algn="ctr">
              <a:spcBef>
                <a:spcPct val="50000"/>
              </a:spcBef>
            </a:pPr>
            <a:r>
              <a:rPr lang="uk-UA"/>
              <a:t>Нафтова промисловість включає нафтовидобувну і нафтопереробну галузі.</a:t>
            </a:r>
            <a:endParaRPr lang="ru-RU"/>
          </a:p>
        </p:txBody>
      </p:sp>
      <p:pic>
        <p:nvPicPr>
          <p:cNvPr id="6153" name="Picture 9" descr="neft(5740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437063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03350" y="333375"/>
            <a:ext cx="6480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0">
                <a:latin typeface="Monotype Corsiva" pitchFamily="66" charset="0"/>
              </a:rPr>
              <a:t>Нафтофидобувна промисловість</a:t>
            </a:r>
            <a:endParaRPr lang="ru-RU" sz="4000" b="0">
              <a:latin typeface="Monotype Corsiva" pitchFamily="66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4213" y="1341438"/>
            <a:ext cx="525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uk-UA" sz="2400" b="0">
              <a:latin typeface="Monotype Corsiva" pitchFamily="66" charset="0"/>
            </a:endParaRPr>
          </a:p>
        </p:txBody>
      </p:sp>
      <p:pic>
        <p:nvPicPr>
          <p:cNvPr id="8201" name="Picture 9" descr="392_300_4379_Petroleum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981075"/>
            <a:ext cx="3733800" cy="2857500"/>
          </a:xfrm>
          <a:prstGeom prst="rect">
            <a:avLst/>
          </a:prstGeom>
          <a:noFill/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79388" y="1125538"/>
            <a:ext cx="4535487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/>
              <a:t>Показники низькі. Половина запасів приходиться на Чернігівську, Полтавську і Сумську області, 40% - на Прикарпаття, і останні 10% на південь України.</a:t>
            </a:r>
          </a:p>
          <a:p>
            <a:pPr algn="ctr">
              <a:spcBef>
                <a:spcPct val="50000"/>
              </a:spcBef>
            </a:pPr>
            <a:endParaRPr lang="uk-UA"/>
          </a:p>
          <a:p>
            <a:pPr algn="ctr">
              <a:spcBef>
                <a:spcPct val="50000"/>
              </a:spcBef>
            </a:pPr>
            <a:r>
              <a:rPr lang="uk-UA"/>
              <a:t> У перспективі видобування нафти можливе й в інших зонах країни. Одна з таких зон – Дніпровсько-Донецька западина.</a:t>
            </a:r>
          </a:p>
          <a:p>
            <a:pPr algn="ctr">
              <a:spcBef>
                <a:spcPct val="50000"/>
              </a:spcBef>
            </a:pPr>
            <a:endParaRPr lang="uk-UA"/>
          </a:p>
          <a:p>
            <a:pPr algn="ctr">
              <a:spcBef>
                <a:spcPct val="50000"/>
              </a:spcBef>
            </a:pPr>
            <a:r>
              <a:rPr lang="uk-UA"/>
              <a:t> Але все одно нафта в Україні забезпечує лише 10%  від потреб.</a:t>
            </a:r>
          </a:p>
          <a:p>
            <a:pPr algn="ctr">
              <a:spcBef>
                <a:spcPct val="50000"/>
              </a:spcBef>
            </a:pPr>
            <a:endParaRPr lang="ru-RU"/>
          </a:p>
        </p:txBody>
      </p:sp>
      <p:pic>
        <p:nvPicPr>
          <p:cNvPr id="8206" name="Picture 14" descr="02_01_2008_21_01_55_AP011026032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076700"/>
            <a:ext cx="3416300" cy="2406650"/>
          </a:xfrm>
          <a:prstGeom prst="rect">
            <a:avLst/>
          </a:prstGeom>
          <a:noFill/>
        </p:spPr>
      </p:pic>
      <p:pic>
        <p:nvPicPr>
          <p:cNvPr id="8208" name="Picture 16" descr="oil_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933825"/>
            <a:ext cx="2717800" cy="271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2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4FEB89DF-0CF4-492E-ACCD-F5D080987B9D_mw800_mh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60350"/>
            <a:ext cx="3960813" cy="2970213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41751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/>
              <a:t>Видобута в Україні нафта має відносно високу собівартість, оскільки видобуток її найпрогресивнішнім фонтанним способом практично припинився і в деяких регіонах для підтримування високого пластового тиску практикують закачування у контурні горизонти гарячої води, хімічних реагентів, що дає можливості збільшити видлбуток нафти до 60-70%</a:t>
            </a:r>
            <a:endParaRPr lang="ru-RU"/>
          </a:p>
        </p:txBody>
      </p:sp>
      <p:pic>
        <p:nvPicPr>
          <p:cNvPr id="9223" name="Picture 7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565400"/>
            <a:ext cx="4000500" cy="4000500"/>
          </a:xfrm>
          <a:prstGeom prst="rect">
            <a:avLst/>
          </a:prstGeom>
          <a:noFill/>
        </p:spPr>
      </p:pic>
      <p:pic>
        <p:nvPicPr>
          <p:cNvPr id="9225" name="Picture 9" descr="Ecology-7705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429000"/>
            <a:ext cx="3317875" cy="2959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798</Words>
  <Application>Microsoft Office PowerPoint</Application>
  <PresentationFormat>Екран (4:3)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1" baseType="lpstr">
      <vt:lpstr>Arial</vt:lpstr>
      <vt:lpstr>Monotype Corsiva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Nazar</cp:lastModifiedBy>
  <cp:revision>15</cp:revision>
  <dcterms:created xsi:type="dcterms:W3CDTF">2009-10-13T09:52:48Z</dcterms:created>
  <dcterms:modified xsi:type="dcterms:W3CDTF">2013-12-12T14:48:48Z</dcterms:modified>
</cp:coreProperties>
</file>