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7" r:id="rId2"/>
    <p:sldId id="258" r:id="rId3"/>
    <p:sldId id="271" r:id="rId4"/>
    <p:sldId id="256" r:id="rId5"/>
    <p:sldId id="260" r:id="rId6"/>
    <p:sldId id="261" r:id="rId7"/>
    <p:sldId id="263" r:id="rId8"/>
    <p:sldId id="264" r:id="rId9"/>
    <p:sldId id="267" r:id="rId10"/>
    <p:sldId id="269" r:id="rId11"/>
    <p:sldId id="266" r:id="rId12"/>
    <p:sldId id="272" r:id="rId13"/>
    <p:sldId id="273" r:id="rId14"/>
    <p:sldId id="274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CCCC00"/>
    <a:srgbClr val="996633"/>
    <a:srgbClr val="CC99FF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uk-UA" altLang="en-US" noProof="0" smtClean="0"/>
              <a:t>Образец заголовка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uk-UA" altLang="en-US" noProof="0" smtClean="0"/>
              <a:t>Образец подзаголовка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6FCB468-3167-4A45-83DE-378CE7865774}" type="slidenum">
              <a:rPr lang="uk-UA" altLang="en-US"/>
              <a:pPr/>
              <a:t>‹#›</a:t>
            </a:fld>
            <a:endParaRPr lang="uk-UA" altLang="en-US"/>
          </a:p>
        </p:txBody>
      </p:sp>
      <p:sp>
        <p:nvSpPr>
          <p:cNvPr id="19463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80756-E723-49DE-BD3A-E0C9F524AB89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788069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BB8C01-807C-4B9C-A272-A6F76125112B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2992445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A2A1CB-9075-4427-A00B-4E3573577B7E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110988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6470C2-5A29-4450-A170-3A30B5C7A075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207982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0B7A8-DEA6-4DA0-B812-C305079C691C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865239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9CD852-41A6-4589-86CF-67761C8E02B1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2709111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A8A0AB-1EBA-475A-A338-F03ECE910361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243001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EBAA8-437E-42A8-B630-D3FD04E614FB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202450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70CDA-67BE-4CF3-8BFA-3BB8864C0861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367323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uk-UA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3CFA1C-3411-436E-97B8-6AA4F7025853}" type="slidenum">
              <a:rPr lang="uk-UA" altLang="en-US"/>
              <a:pPr/>
              <a:t>‹#›</a:t>
            </a:fld>
            <a:endParaRPr lang="uk-UA" altLang="en-US"/>
          </a:p>
        </p:txBody>
      </p:sp>
    </p:spTree>
    <p:extLst>
      <p:ext uri="{BB962C8B-B14F-4D97-AF65-F5344CB8AC3E}">
        <p14:creationId xmlns:p14="http://schemas.microsoft.com/office/powerpoint/2010/main" xmlns="" val="491370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Образец заголовка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altLang="en-US" smtClean="0"/>
              <a:t>Образец текста</a:t>
            </a:r>
          </a:p>
          <a:p>
            <a:pPr lvl="1"/>
            <a:r>
              <a:rPr lang="uk-UA" altLang="en-US" smtClean="0"/>
              <a:t>Второй уровень</a:t>
            </a:r>
          </a:p>
          <a:p>
            <a:pPr lvl="2"/>
            <a:r>
              <a:rPr lang="uk-UA" altLang="en-US" smtClean="0"/>
              <a:t>Третий уровень</a:t>
            </a:r>
          </a:p>
          <a:p>
            <a:pPr lvl="3"/>
            <a:r>
              <a:rPr lang="uk-UA" altLang="en-US" smtClean="0"/>
              <a:t>Четвертый уровень</a:t>
            </a:r>
          </a:p>
          <a:p>
            <a:pPr lvl="4"/>
            <a:r>
              <a:rPr lang="uk-UA" altLang="en-US" smtClean="0"/>
              <a:t>Пятый уровень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endParaRPr lang="uk-UA" alt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endParaRPr lang="uk-UA" alt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7E1ED9F0-CF5D-4FF1-BDF1-D469FA67D387}" type="slidenum">
              <a:rPr lang="uk-UA" altLang="en-US"/>
              <a:pPr/>
              <a:t>‹#›</a:t>
            </a:fld>
            <a:endParaRPr lang="uk-UA" altLang="en-US"/>
          </a:p>
        </p:txBody>
      </p:sp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1000 h 1000"/>
              <a:gd name="T2" fmla="*/ 0 w 1000"/>
              <a:gd name="T3" fmla="*/ 0 h 1000"/>
              <a:gd name="T4" fmla="*/ 1000 w 1000"/>
              <a:gd name="T5" fmla="*/ 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fontAlgn="base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1469493" y="2276872"/>
            <a:ext cx="6257925" cy="14668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9600" b="1" kern="10" dirty="0" err="1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path path="rect">
                    <a:fillToRect l="100000" b="100000"/>
                  </a:path>
                </a:gradFill>
                <a:latin typeface="Century"/>
              </a:rPr>
              <a:t>Австралія</a:t>
            </a:r>
            <a:endParaRPr lang="ru-RU" sz="9600" b="1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D6B19C"/>
                  </a:gs>
                  <a:gs pos="30000">
                    <a:srgbClr val="D49E6C"/>
                  </a:gs>
                  <a:gs pos="70000">
                    <a:srgbClr val="A65528"/>
                  </a:gs>
                  <a:gs pos="100000">
                    <a:srgbClr val="663012"/>
                  </a:gs>
                </a:gsLst>
                <a:path path="rect">
                  <a:fillToRect l="100000" b="100000"/>
                </a:path>
              </a:gradFill>
              <a:latin typeface="Century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067944" y="486916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4211960" y="332656"/>
            <a:ext cx="4608512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sz="2800" dirty="0">
                <a:latin typeface="Calibri" panose="020F0502020204030204" pitchFamily="34" charset="0"/>
              </a:rPr>
              <a:t>Єхидна – невелика сумчаста тварина. Днем єхидна спить, а вночі йде шукати мурах, термітів, хробаків. Здобич викопує лопатоподібним кігтями навіть з-під важких каменів, згортаючи їх з місця. Викине довгий липкий язик, схопить здобич - і в рот. Від ворогів єхидна захищається голками, при небезпеці згортається, як їжак.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58881" y="332656"/>
            <a:ext cx="2587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altLang="ru-RU" sz="5400" i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Єхидна</a:t>
            </a:r>
            <a:endParaRPr lang="ru-RU" sz="5400" i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1153503"/>
            <a:ext cx="3576058" cy="5068913"/>
            <a:chOff x="395536" y="1153503"/>
            <a:chExt cx="3576058" cy="5068913"/>
          </a:xfrm>
        </p:grpSpPr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153503"/>
              <a:ext cx="3576058" cy="2682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3838378"/>
              <a:ext cx="3576058" cy="238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4176713" cy="1143000"/>
          </a:xfrm>
        </p:spPr>
        <p:txBody>
          <a:bodyPr/>
          <a:lstStyle/>
          <a:p>
            <a:r>
              <a:rPr lang="uk-UA" altLang="ru-RU" b="1" dirty="0" err="1">
                <a:solidFill>
                  <a:schemeClr val="bg1"/>
                </a:solidFill>
              </a:rPr>
              <a:t>Коала</a:t>
            </a:r>
            <a:endParaRPr lang="uk-UA" alt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44" y="1221790"/>
            <a:ext cx="8521528" cy="5519577"/>
          </a:xfrm>
        </p:spPr>
        <p:txBody>
          <a:bodyPr/>
          <a:lstStyle/>
          <a:p>
            <a:r>
              <a:rPr lang="ru-RU" sz="2000" dirty="0" smtClean="0">
                <a:latin typeface="Calibri" panose="020F0502020204030204" pitchFamily="34" charset="0"/>
              </a:rPr>
              <a:t>Основу </a:t>
            </a:r>
            <a:r>
              <a:rPr lang="ru-RU" sz="2000" dirty="0" err="1" smtClean="0">
                <a:latin typeface="Calibri" panose="020F0502020204030204" pitchFamily="34" charset="0"/>
              </a:rPr>
              <a:t>енергетичного</a:t>
            </a:r>
            <a:r>
              <a:rPr lang="ru-RU" sz="2000" dirty="0" smtClean="0">
                <a:latin typeface="Calibri" panose="020F0502020204030204" pitchFamily="34" charset="0"/>
              </a:rPr>
              <a:t> балансу </a:t>
            </a:r>
            <a:r>
              <a:rPr lang="ru-RU" sz="2000" dirty="0" err="1" smtClean="0">
                <a:latin typeface="Calibri" panose="020F0502020204030204" pitchFamily="34" charset="0"/>
              </a:rPr>
              <a:t>Австралійського</a:t>
            </a:r>
            <a:r>
              <a:rPr lang="ru-RU" sz="2000" dirty="0" smtClean="0">
                <a:latin typeface="Calibri" panose="020F0502020204030204" pitchFamily="34" charset="0"/>
              </a:rPr>
              <a:t> Союзу становить </a:t>
            </a:r>
            <a:r>
              <a:rPr lang="ru-RU" sz="2000" dirty="0" err="1" smtClean="0">
                <a:latin typeface="Calibri" panose="020F0502020204030204" pitchFamily="34" charset="0"/>
              </a:rPr>
              <a:t>кам'яне</a:t>
            </a:r>
            <a:r>
              <a:rPr lang="ru-RU" sz="2000" dirty="0" smtClean="0">
                <a:latin typeface="Calibri" panose="020F0502020204030204" pitchFamily="34" charset="0"/>
              </a:rPr>
              <a:t> і буре </a:t>
            </a:r>
            <a:r>
              <a:rPr lang="ru-RU" sz="2000" dirty="0" err="1" smtClean="0">
                <a:latin typeface="Calibri" panose="020F0502020204030204" pitchFamily="34" charset="0"/>
              </a:rPr>
              <a:t>вугілля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uk-UA" sz="2000" dirty="0" smtClean="0">
                <a:latin typeface="Calibri" panose="020F0502020204030204" pitchFamily="34" charset="0"/>
              </a:rPr>
              <a:t>Переважають ТЕС.</a:t>
            </a:r>
          </a:p>
          <a:p>
            <a:r>
              <a:rPr lang="ru-RU" sz="2000" dirty="0" err="1" smtClean="0">
                <a:latin typeface="Calibri" panose="020F0502020204030204" pitchFamily="34" charset="0"/>
              </a:rPr>
              <a:t>Розвинута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гірнича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промисловість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ru-RU" sz="2000" dirty="0" err="1" smtClean="0">
                <a:latin typeface="Calibri" panose="020F0502020204030204" pitchFamily="34" charset="0"/>
              </a:rPr>
              <a:t>Чорна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металургія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працює</a:t>
            </a:r>
            <a:r>
              <a:rPr lang="ru-RU" sz="2000" dirty="0" smtClean="0">
                <a:latin typeface="Calibri" panose="020F0502020204030204" pitchFamily="34" charset="0"/>
              </a:rPr>
              <a:t> на </a:t>
            </a:r>
            <a:r>
              <a:rPr lang="ru-RU" sz="2000" dirty="0" err="1" smtClean="0">
                <a:latin typeface="Calibri" panose="020F0502020204030204" pitchFamily="34" charset="0"/>
              </a:rPr>
              <a:t>місцевій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сировині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ru-RU" sz="2000" dirty="0" err="1" smtClean="0">
                <a:latin typeface="Calibri" panose="020F0502020204030204" pitchFamily="34" charset="0"/>
              </a:rPr>
              <a:t>Найважливіші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центри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чорної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металургії</a:t>
            </a:r>
            <a:r>
              <a:rPr lang="ru-RU" sz="2000" dirty="0" smtClean="0">
                <a:latin typeface="Calibri" panose="020F0502020204030204" pitchFamily="34" charset="0"/>
              </a:rPr>
              <a:t>—Порт-</a:t>
            </a:r>
            <a:r>
              <a:rPr lang="ru-RU" sz="2000" dirty="0" err="1" smtClean="0">
                <a:latin typeface="Calibri" panose="020F0502020204030204" pitchFamily="34" charset="0"/>
              </a:rPr>
              <a:t>Кембл</a:t>
            </a:r>
            <a:r>
              <a:rPr lang="ru-RU" sz="2000" dirty="0" smtClean="0">
                <a:latin typeface="Calibri" panose="020F0502020204030204" pitchFamily="34" charset="0"/>
              </a:rPr>
              <a:t>, Ньюкасл і </a:t>
            </a:r>
            <a:r>
              <a:rPr lang="ru-RU" sz="2000" dirty="0" err="1" smtClean="0">
                <a:latin typeface="Calibri" panose="020F0502020204030204" pitchFamily="34" charset="0"/>
              </a:rPr>
              <a:t>Літгоу</a:t>
            </a:r>
            <a:r>
              <a:rPr lang="ru-RU" sz="2000" dirty="0" smtClean="0">
                <a:latin typeface="Calibri" panose="020F0502020204030204" pitchFamily="34" charset="0"/>
              </a:rPr>
              <a:t> в Новому </a:t>
            </a:r>
            <a:r>
              <a:rPr lang="ru-RU" sz="2000" dirty="0" err="1" smtClean="0">
                <a:latin typeface="Calibri" panose="020F0502020204030204" pitchFamily="34" charset="0"/>
              </a:rPr>
              <a:t>Південному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Уельсі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ru-RU" sz="2000" dirty="0" smtClean="0">
                <a:latin typeface="Calibri" panose="020F0502020204030204" pitchFamily="34" charset="0"/>
              </a:rPr>
              <a:t> В </a:t>
            </a:r>
            <a:r>
              <a:rPr lang="ru-RU" sz="2000" dirty="0" err="1" smtClean="0">
                <a:latin typeface="Calibri" panose="020F0502020204030204" pitchFamily="34" charset="0"/>
              </a:rPr>
              <a:t>кольоровій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металургії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виділяється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виробництво</a:t>
            </a:r>
            <a:r>
              <a:rPr lang="ru-RU" sz="2000" dirty="0" smtClean="0">
                <a:latin typeface="Calibri" panose="020F0502020204030204" pitchFamily="34" charset="0"/>
              </a:rPr>
              <a:t> цинку, </a:t>
            </a:r>
            <a:r>
              <a:rPr lang="ru-RU" sz="2000" dirty="0" err="1" smtClean="0">
                <a:latin typeface="Calibri" panose="020F0502020204030204" pitchFamily="34" charset="0"/>
              </a:rPr>
              <a:t>свинцю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ru-RU" sz="2000" dirty="0" err="1" smtClean="0">
                <a:latin typeface="Calibri" panose="020F0502020204030204" pitchFamily="34" charset="0"/>
              </a:rPr>
              <a:t>Хімічна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промисловість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виробляє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синтетичне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пальне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сірчану</a:t>
            </a:r>
            <a:r>
              <a:rPr lang="ru-RU" sz="2000" dirty="0" smtClean="0">
                <a:latin typeface="Calibri" panose="020F0502020204030204" pitchFamily="34" charset="0"/>
              </a:rPr>
              <a:t> к-ту, </a:t>
            </a:r>
            <a:r>
              <a:rPr lang="ru-RU" sz="2000" dirty="0" err="1" smtClean="0">
                <a:latin typeface="Calibri" panose="020F0502020204030204" pitchFamily="34" charset="0"/>
              </a:rPr>
              <a:t>добрива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вибухові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речовини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ru-RU" sz="2000" dirty="0" smtClean="0">
                <a:latin typeface="Calibri" panose="020F0502020204030204" pitchFamily="34" charset="0"/>
              </a:rPr>
              <a:t>В </a:t>
            </a:r>
            <a:r>
              <a:rPr lang="ru-RU" sz="2000" dirty="0" err="1" smtClean="0">
                <a:latin typeface="Calibri" panose="020F0502020204030204" pitchFamily="34" charset="0"/>
              </a:rPr>
              <a:t>харчовій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промисловості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виділяються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м'ясокомбінати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зосереджені</a:t>
            </a:r>
            <a:r>
              <a:rPr lang="ru-RU" sz="2000" dirty="0" smtClean="0">
                <a:latin typeface="Calibri" panose="020F0502020204030204" pitchFamily="34" charset="0"/>
              </a:rPr>
              <a:t> в </a:t>
            </a:r>
            <a:r>
              <a:rPr lang="ru-RU" sz="2000" dirty="0" err="1" smtClean="0">
                <a:latin typeface="Calibri" panose="020F0502020204030204" pitchFamily="34" charset="0"/>
              </a:rPr>
              <a:t>містах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штатів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Квінсленд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Вікторія</a:t>
            </a:r>
            <a:r>
              <a:rPr lang="ru-RU" sz="2000" dirty="0" smtClean="0">
                <a:latin typeface="Calibri" panose="020F0502020204030204" pitchFamily="34" charset="0"/>
              </a:rPr>
              <a:t> і </a:t>
            </a:r>
            <a:r>
              <a:rPr lang="ru-RU" sz="2000" dirty="0" err="1" smtClean="0">
                <a:latin typeface="Calibri" panose="020F0502020204030204" pitchFamily="34" charset="0"/>
              </a:rPr>
              <a:t>Новий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Пд</a:t>
            </a:r>
            <a:r>
              <a:rPr lang="ru-RU" sz="2000" dirty="0" smtClean="0">
                <a:latin typeface="Calibri" panose="020F0502020204030204" pitchFamily="34" charset="0"/>
              </a:rPr>
              <a:t>. </a:t>
            </a:r>
            <a:r>
              <a:rPr lang="ru-RU" sz="2000" dirty="0" err="1" smtClean="0">
                <a:latin typeface="Calibri" panose="020F0502020204030204" pitchFamily="34" charset="0"/>
              </a:rPr>
              <a:t>Уельс</a:t>
            </a:r>
            <a:r>
              <a:rPr lang="ru-RU" sz="2000" dirty="0" smtClean="0">
                <a:latin typeface="Calibri" panose="020F0502020204030204" pitchFamily="34" charset="0"/>
              </a:rPr>
              <a:t>. </a:t>
            </a:r>
            <a:r>
              <a:rPr lang="ru-RU" sz="2000" dirty="0" err="1" smtClean="0">
                <a:latin typeface="Calibri" panose="020F0502020204030204" pitchFamily="34" charset="0"/>
              </a:rPr>
              <a:t>Підприємства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борошномельної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маслоробної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цукрової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пивоварної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промисловості</a:t>
            </a:r>
            <a:r>
              <a:rPr lang="ru-RU" sz="2000" dirty="0" smtClean="0">
                <a:latin typeface="Calibri" panose="020F0502020204030204" pitchFamily="34" charset="0"/>
              </a:rPr>
              <a:t>, </a:t>
            </a:r>
            <a:r>
              <a:rPr lang="ru-RU" sz="2000" dirty="0" err="1" smtClean="0">
                <a:latin typeface="Calibri" panose="020F0502020204030204" pitchFamily="34" charset="0"/>
              </a:rPr>
              <a:t>розміщені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більш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рівномірно</a:t>
            </a:r>
            <a:r>
              <a:rPr lang="ru-RU" sz="2000" dirty="0" smtClean="0">
                <a:latin typeface="Calibri" panose="020F0502020204030204" pitchFamily="34" charset="0"/>
              </a:rPr>
              <a:t> в портах і </a:t>
            </a:r>
            <a:r>
              <a:rPr lang="ru-RU" sz="2000" dirty="0" err="1" smtClean="0">
                <a:latin typeface="Calibri" panose="020F0502020204030204" pitchFamily="34" charset="0"/>
              </a:rPr>
              <a:t>внутр.районах</a:t>
            </a:r>
            <a:r>
              <a:rPr lang="ru-RU" sz="2000" dirty="0" smtClean="0">
                <a:latin typeface="Calibri" panose="020F0502020204030204" pitchFamily="34" charset="0"/>
              </a:rPr>
              <a:t>. </a:t>
            </a:r>
          </a:p>
          <a:p>
            <a:r>
              <a:rPr lang="ru-RU" sz="2000" dirty="0" smtClean="0">
                <a:latin typeface="Calibri" panose="020F0502020204030204" pitchFamily="34" charset="0"/>
              </a:rPr>
              <a:t>У текст. </a:t>
            </a:r>
            <a:r>
              <a:rPr lang="ru-RU" sz="2000" dirty="0" err="1" smtClean="0">
                <a:latin typeface="Calibri" panose="020F0502020204030204" pitchFamily="34" charset="0"/>
              </a:rPr>
              <a:t>промисловості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провідне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місце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займав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виробництво</a:t>
            </a:r>
            <a:r>
              <a:rPr lang="ru-RU" sz="2000" dirty="0" smtClean="0">
                <a:latin typeface="Calibri" panose="020F0502020204030204" pitchFamily="34" charset="0"/>
              </a:rPr>
              <a:t> </a:t>
            </a:r>
            <a:r>
              <a:rPr lang="ru-RU" sz="2000" dirty="0" err="1" smtClean="0">
                <a:latin typeface="Calibri" panose="020F0502020204030204" pitchFamily="34" charset="0"/>
              </a:rPr>
              <a:t>вовни</a:t>
            </a:r>
            <a:r>
              <a:rPr lang="ru-RU" sz="2000" dirty="0" smtClean="0">
                <a:latin typeface="Calibri" panose="020F0502020204030204" pitchFamily="34" charset="0"/>
              </a:rPr>
              <a:t>.</a:t>
            </a:r>
            <a:endParaRPr lang="ru-RU" sz="200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8944" y="298461"/>
            <a:ext cx="54675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Промисловість</a:t>
            </a:r>
            <a:endParaRPr lang="ru-RU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5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err="1" smtClean="0">
                <a:latin typeface="Calibri" panose="020F0502020204030204" pitchFamily="34" charset="0"/>
              </a:rPr>
              <a:t>Австралія</a:t>
            </a:r>
            <a:r>
              <a:rPr lang="ru-RU" sz="2400" dirty="0" smtClean="0">
                <a:latin typeface="Calibri" panose="020F0502020204030204" pitchFamily="34" charset="0"/>
              </a:rPr>
              <a:t> є одним з </a:t>
            </a:r>
            <a:r>
              <a:rPr lang="ru-RU" sz="2400" dirty="0" err="1" smtClean="0">
                <a:latin typeface="Calibri" panose="020F0502020204030204" pitchFamily="34" charset="0"/>
              </a:rPr>
              <a:t>найбільших</a:t>
            </a:r>
            <a:r>
              <a:rPr lang="ru-RU" sz="2400" dirty="0" smtClean="0">
                <a:latin typeface="Calibri" panose="020F0502020204030204" pitchFamily="34" charset="0"/>
              </a:rPr>
              <a:t> у </a:t>
            </a:r>
            <a:r>
              <a:rPr lang="ru-RU" sz="2400" dirty="0" err="1" smtClean="0">
                <a:latin typeface="Calibri" panose="020F0502020204030204" pitchFamily="34" charset="0"/>
              </a:rPr>
              <a:t>світі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виробників</a:t>
            </a:r>
            <a:r>
              <a:rPr lang="ru-RU" sz="2400" dirty="0" smtClean="0">
                <a:latin typeface="Calibri" panose="020F0502020204030204" pitchFamily="34" charset="0"/>
              </a:rPr>
              <a:t> і </a:t>
            </a:r>
            <a:r>
              <a:rPr lang="ru-RU" sz="2400" dirty="0" err="1" smtClean="0">
                <a:latin typeface="Calibri" panose="020F0502020204030204" pitchFamily="34" charset="0"/>
              </a:rPr>
              <a:t>експортерів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зернових</a:t>
            </a:r>
            <a:r>
              <a:rPr lang="ru-RU" sz="2400" dirty="0" smtClean="0">
                <a:latin typeface="Calibri" panose="020F0502020204030204" pitchFamily="34" charset="0"/>
              </a:rPr>
              <a:t>. </a:t>
            </a:r>
            <a:r>
              <a:rPr lang="ru-RU" sz="2400" dirty="0" err="1" smtClean="0">
                <a:latin typeface="Calibri" panose="020F0502020204030204" pitchFamily="34" charset="0"/>
              </a:rPr>
              <a:t>Найбільше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значення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серед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зернових</a:t>
            </a:r>
            <a:r>
              <a:rPr lang="ru-RU" sz="2400" dirty="0" smtClean="0">
                <a:latin typeface="Calibri" panose="020F0502020204030204" pitchFamily="34" charset="0"/>
              </a:rPr>
              <a:t> культур </a:t>
            </a:r>
            <a:r>
              <a:rPr lang="ru-RU" sz="2400" dirty="0" err="1" smtClean="0">
                <a:latin typeface="Calibri" panose="020F0502020204030204" pitchFamily="34" charset="0"/>
              </a:rPr>
              <a:t>має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пшениця</a:t>
            </a:r>
            <a:r>
              <a:rPr lang="ru-RU" sz="24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ru-RU" sz="2400" dirty="0" err="1" smtClean="0">
                <a:latin typeface="Calibri" panose="020F0502020204030204" pitchFamily="34" charset="0"/>
              </a:rPr>
              <a:t>Серед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інших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зернових</a:t>
            </a:r>
            <a:r>
              <a:rPr lang="ru-RU" sz="2400" dirty="0" smtClean="0">
                <a:latin typeface="Calibri" panose="020F0502020204030204" pitchFamily="34" charset="0"/>
              </a:rPr>
              <a:t> культур </a:t>
            </a:r>
            <a:r>
              <a:rPr lang="ru-RU" sz="2400" dirty="0" err="1" smtClean="0">
                <a:latin typeface="Calibri" panose="020F0502020204030204" pitchFamily="34" charset="0"/>
              </a:rPr>
              <a:t>виділяються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кукурудза</a:t>
            </a:r>
            <a:r>
              <a:rPr lang="ru-RU" sz="2400" dirty="0" smtClean="0">
                <a:latin typeface="Calibri" panose="020F0502020204030204" pitchFamily="34" charset="0"/>
              </a:rPr>
              <a:t>, сорго, </a:t>
            </a:r>
            <a:r>
              <a:rPr lang="ru-RU" sz="2400" dirty="0" err="1" smtClean="0">
                <a:latin typeface="Calibri" panose="020F0502020204030204" pitchFamily="34" charset="0"/>
              </a:rPr>
              <a:t>трітікале</a:t>
            </a:r>
            <a:r>
              <a:rPr lang="ru-RU" sz="2400" dirty="0" smtClean="0">
                <a:latin typeface="Calibri" panose="020F0502020204030204" pitchFamily="34" charset="0"/>
              </a:rPr>
              <a:t> (</a:t>
            </a:r>
            <a:r>
              <a:rPr lang="ru-RU" sz="2400" dirty="0" err="1" smtClean="0">
                <a:latin typeface="Calibri" panose="020F0502020204030204" pitchFamily="34" charset="0"/>
              </a:rPr>
              <a:t>гібрид</a:t>
            </a:r>
            <a:r>
              <a:rPr lang="ru-RU" sz="2400" dirty="0" smtClean="0">
                <a:latin typeface="Calibri" panose="020F0502020204030204" pitchFamily="34" charset="0"/>
              </a:rPr>
              <a:t> жита і </a:t>
            </a:r>
            <a:r>
              <a:rPr lang="ru-RU" sz="2400" dirty="0" err="1" smtClean="0">
                <a:latin typeface="Calibri" panose="020F0502020204030204" pitchFamily="34" charset="0"/>
              </a:rPr>
              <a:t>пшениці</a:t>
            </a:r>
            <a:r>
              <a:rPr lang="ru-RU" sz="2400" dirty="0" smtClean="0">
                <a:latin typeface="Calibri" panose="020F0502020204030204" pitchFamily="34" charset="0"/>
              </a:rPr>
              <a:t>), а з </a:t>
            </a:r>
            <a:r>
              <a:rPr lang="ru-RU" sz="2400" dirty="0" err="1" smtClean="0">
                <a:latin typeface="Calibri" panose="020F0502020204030204" pitchFamily="34" charset="0"/>
              </a:rPr>
              <a:t>олійних</a:t>
            </a:r>
            <a:r>
              <a:rPr lang="ru-RU" sz="2400" dirty="0" smtClean="0">
                <a:latin typeface="Calibri" panose="020F0502020204030204" pitchFamily="34" charset="0"/>
              </a:rPr>
              <a:t> культур — </a:t>
            </a:r>
            <a:r>
              <a:rPr lang="ru-RU" sz="2400" dirty="0" err="1" smtClean="0">
                <a:latin typeface="Calibri" panose="020F0502020204030204" pitchFamily="34" charset="0"/>
              </a:rPr>
              <a:t>земляний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горіх</a:t>
            </a:r>
            <a:r>
              <a:rPr lang="ru-RU" sz="2400" dirty="0" smtClean="0">
                <a:latin typeface="Calibri" panose="020F0502020204030204" pitchFamily="34" charset="0"/>
              </a:rPr>
              <a:t>, </a:t>
            </a:r>
            <a:r>
              <a:rPr lang="ru-RU" sz="2400" dirty="0" err="1" smtClean="0">
                <a:latin typeface="Calibri" panose="020F0502020204030204" pitchFamily="34" charset="0"/>
              </a:rPr>
              <a:t>соняшник</a:t>
            </a:r>
            <a:r>
              <a:rPr lang="ru-RU" sz="2400" dirty="0" smtClean="0">
                <a:latin typeface="Calibri" panose="020F0502020204030204" pitchFamily="34" charset="0"/>
              </a:rPr>
              <a:t>, сафлор, рапс, </a:t>
            </a:r>
            <a:r>
              <a:rPr lang="ru-RU" sz="2400" dirty="0" err="1" smtClean="0">
                <a:latin typeface="Calibri" panose="020F0502020204030204" pitchFamily="34" charset="0"/>
              </a:rPr>
              <a:t>канола</a:t>
            </a:r>
            <a:r>
              <a:rPr lang="ru-RU" sz="2400" dirty="0" smtClean="0">
                <a:latin typeface="Calibri" panose="020F0502020204030204" pitchFamily="34" charset="0"/>
              </a:rPr>
              <a:t>, соя.</a:t>
            </a:r>
          </a:p>
          <a:p>
            <a:r>
              <a:rPr lang="ru-RU" sz="2400" dirty="0" err="1" smtClean="0">
                <a:latin typeface="Calibri" panose="020F0502020204030204" pitchFamily="34" charset="0"/>
              </a:rPr>
              <a:t>Вирощують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цукрову</a:t>
            </a:r>
            <a:r>
              <a:rPr lang="ru-RU" sz="2400" dirty="0" smtClean="0">
                <a:latin typeface="Calibri" panose="020F0502020204030204" pitchFamily="34" charset="0"/>
              </a:rPr>
              <a:t> тростину, </a:t>
            </a:r>
            <a:r>
              <a:rPr lang="ru-RU" sz="2400" dirty="0" err="1" smtClean="0">
                <a:latin typeface="Calibri" panose="020F0502020204030204" pitchFamily="34" charset="0"/>
              </a:rPr>
              <a:t>банани</a:t>
            </a:r>
            <a:r>
              <a:rPr lang="ru-RU" sz="2400" dirty="0" smtClean="0">
                <a:latin typeface="Calibri" panose="020F0502020204030204" pitchFamily="34" charset="0"/>
              </a:rPr>
              <a:t>, </a:t>
            </a:r>
            <a:r>
              <a:rPr lang="ru-RU" sz="2400" dirty="0" err="1" smtClean="0">
                <a:latin typeface="Calibri" panose="020F0502020204030204" pitchFamily="34" charset="0"/>
              </a:rPr>
              <a:t>ананаси</a:t>
            </a:r>
            <a:r>
              <a:rPr lang="ru-RU" sz="2400" dirty="0" smtClean="0">
                <a:latin typeface="Calibri" panose="020F0502020204030204" pitchFamily="34" charset="0"/>
              </a:rPr>
              <a:t>, </a:t>
            </a:r>
            <a:r>
              <a:rPr lang="ru-RU" sz="2400" dirty="0" err="1" smtClean="0">
                <a:latin typeface="Calibri" panose="020F0502020204030204" pitchFamily="34" charset="0"/>
              </a:rPr>
              <a:t>земляний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горіх</a:t>
            </a:r>
            <a:endParaRPr lang="ru-RU" sz="2400" dirty="0" smtClean="0">
              <a:latin typeface="Calibri" panose="020F0502020204030204" pitchFamily="34" charset="0"/>
            </a:endParaRPr>
          </a:p>
          <a:p>
            <a:r>
              <a:rPr lang="ru-RU" sz="2400" dirty="0" err="1" smtClean="0">
                <a:latin typeface="Calibri" panose="020F0502020204030204" pitchFamily="34" charset="0"/>
              </a:rPr>
              <a:t>Тваринництво</a:t>
            </a:r>
            <a:r>
              <a:rPr lang="ru-RU" sz="2400" dirty="0" smtClean="0">
                <a:latin typeface="Calibri" panose="020F0502020204030204" pitchFamily="34" charset="0"/>
              </a:rPr>
              <a:t> — </a:t>
            </a:r>
            <a:r>
              <a:rPr lang="ru-RU" sz="2400" dirty="0" err="1" smtClean="0">
                <a:latin typeface="Calibri" panose="020F0502020204030204" pitchFamily="34" charset="0"/>
              </a:rPr>
              <a:t>провідна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галузь</a:t>
            </a:r>
            <a:r>
              <a:rPr lang="ru-RU" sz="2400" dirty="0" smtClean="0">
                <a:latin typeface="Calibri" panose="020F0502020204030204" pitchFamily="34" charset="0"/>
              </a:rPr>
              <a:t>. </a:t>
            </a:r>
            <a:r>
              <a:rPr lang="ru-RU" sz="2400" dirty="0" err="1" smtClean="0">
                <a:latin typeface="Calibri" panose="020F0502020204030204" pitchFamily="34" charset="0"/>
              </a:rPr>
              <a:t>Набули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розвитку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молочне</a:t>
            </a:r>
            <a:r>
              <a:rPr lang="ru-RU" sz="2400" dirty="0" smtClean="0">
                <a:latin typeface="Calibri" panose="020F0502020204030204" pitchFamily="34" charset="0"/>
              </a:rPr>
              <a:t> </a:t>
            </a:r>
            <a:r>
              <a:rPr lang="ru-RU" sz="2400" dirty="0" err="1" smtClean="0">
                <a:latin typeface="Calibri" panose="020F0502020204030204" pitchFamily="34" charset="0"/>
              </a:rPr>
              <a:t>скотарство</a:t>
            </a:r>
            <a:r>
              <a:rPr lang="ru-RU" sz="2400" dirty="0" smtClean="0">
                <a:latin typeface="Calibri" panose="020F0502020204030204" pitchFamily="34" charset="0"/>
              </a:rPr>
              <a:t>, </a:t>
            </a:r>
            <a:r>
              <a:rPr lang="ru-RU" sz="2400" dirty="0" err="1" smtClean="0">
                <a:latin typeface="Calibri" panose="020F0502020204030204" pitchFamily="34" charset="0"/>
              </a:rPr>
              <a:t>свинарство</a:t>
            </a:r>
            <a:r>
              <a:rPr lang="ru-RU" sz="2400" dirty="0" smtClean="0">
                <a:latin typeface="Calibri" panose="020F0502020204030204" pitchFamily="34" charset="0"/>
              </a:rPr>
              <a:t>, </a:t>
            </a:r>
            <a:r>
              <a:rPr lang="ru-RU" sz="2400" dirty="0" err="1" smtClean="0">
                <a:latin typeface="Calibri" panose="020F0502020204030204" pitchFamily="34" charset="0"/>
              </a:rPr>
              <a:t>птахівництво</a:t>
            </a:r>
            <a:r>
              <a:rPr lang="ru-RU" sz="2400" dirty="0" smtClean="0">
                <a:latin typeface="Calibri" panose="020F0502020204030204" pitchFamily="34" charset="0"/>
              </a:rPr>
              <a:t>.</a:t>
            </a:r>
            <a:endParaRPr lang="ru-RU" sz="2400" dirty="0">
              <a:latin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0397" y="404664"/>
            <a:ext cx="7494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Сільське господарство</a:t>
            </a:r>
            <a:endParaRPr lang="ru-RU" sz="5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2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425721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</a:rPr>
              <a:t>Найбільші міста</a:t>
            </a:r>
            <a:endParaRPr lang="ru-RU" sz="44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92080" y="476672"/>
            <a:ext cx="293363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i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СІДНЕЙ</a:t>
            </a:r>
            <a:endParaRPr lang="ru-RU" sz="4400" i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96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476672"/>
            <a:ext cx="37444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i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МЕЛЬБУРН</a:t>
            </a:r>
            <a:endParaRPr lang="ru-RU" sz="4400" i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64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92080" y="476672"/>
            <a:ext cx="37444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i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АДЕЛАЇДА</a:t>
            </a:r>
            <a:endParaRPr lang="ru-RU" sz="4400" i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43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38044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uk-UA" sz="7200" b="1" cap="all" dirty="0">
                <a:ln w="0">
                  <a:solidFill>
                    <a:srgbClr val="0070C0"/>
                  </a:solidFill>
                </a:ln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ДЯКУЄМО ЗА УВАГУ</a:t>
            </a:r>
            <a:endParaRPr lang="ru-RU" sz="7200" b="1" cap="all" dirty="0">
              <a:ln w="0">
                <a:solidFill>
                  <a:srgbClr val="0070C0"/>
                </a:solidFill>
              </a:ln>
              <a:solidFill>
                <a:srgbClr val="FFFFFF"/>
              </a:solidFill>
              <a:effectLst>
                <a:reflection blurRad="12700" stA="50000" endPos="50000" dist="5000" dir="5400000" sy="-100000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58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476672"/>
            <a:ext cx="7785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ЗАГАЛЬНІ ВІДОМОСТІ</a:t>
            </a:r>
            <a:endParaRPr lang="ru-RU" sz="54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317260" y="1268760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Офіційна</a:t>
            </a: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 назва – Австралія.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800" baseline="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Площа – 7.7 </a:t>
            </a:r>
            <a:r>
              <a:rPr lang="uk-UA" sz="2800" baseline="0" dirty="0" err="1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млн</a:t>
            </a:r>
            <a:r>
              <a:rPr lang="uk-UA" sz="2800" baseline="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 км2.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Населення – 22,3 </a:t>
            </a:r>
            <a:r>
              <a:rPr kumimoji="0" lang="uk-UA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млн</a:t>
            </a: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 чол.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800" baseline="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Столиця</a:t>
            </a:r>
            <a:r>
              <a:rPr lang="uk-UA" sz="280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 – Канберра.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Тип країни – високорозвинена держава, переселенська країна.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80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Державний устрій – країна у складі співдружності(</a:t>
            </a:r>
            <a:r>
              <a:rPr lang="uk-UA" sz="2800" dirty="0" err="1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Брит</a:t>
            </a:r>
            <a:r>
              <a:rPr lang="uk-UA" sz="280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.), федеративна держава.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Член міжнародних організацій – ООН, АНЗЮС, АНЗЮК, </a:t>
            </a:r>
            <a:r>
              <a:rPr lang="uk-UA" sz="280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П</a:t>
            </a:r>
            <a:r>
              <a:rPr kumimoji="0" lang="uk-UA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івденно</a:t>
            </a:r>
            <a:r>
              <a:rPr lang="uk-UA" sz="2800" dirty="0" err="1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-Тихоокеанський</a:t>
            </a:r>
            <a:r>
              <a:rPr lang="uk-UA" sz="280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 форум та ін.</a:t>
            </a:r>
            <a:endParaRPr kumimoji="0" lang="uk-UA" sz="2800" b="0" i="0" u="none" strike="noStrike" kern="1200" cap="none" spc="0" normalizeH="0" baseline="0" noProof="0" dirty="0" smtClean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317260" y="1445357"/>
            <a:ext cx="822960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Офіційна</a:t>
            </a: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 мова – англійська.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uk-UA" sz="2800" baseline="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Релігія – християнство(</a:t>
            </a:r>
            <a:r>
              <a:rPr lang="uk-UA" sz="2800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протестантизм, католицтво)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uk-UA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Валюта</a:t>
            </a:r>
            <a:r>
              <a:rPr kumimoji="0" lang="uk-UA" sz="2800" b="0" i="0" u="none" strike="noStrike" kern="1200" cap="none" spc="0" normalizeH="0" noProof="0" dirty="0" smtClean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</a:rPr>
              <a:t> – австралійський долар.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76672"/>
            <a:ext cx="7785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ЗАГАЛЬНІ ВІДОМОСТІ</a:t>
            </a:r>
            <a:endParaRPr lang="ru-RU" sz="5400" b="1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604419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689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0975" y="2348880"/>
            <a:ext cx="4103688" cy="41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uk-UA" altLang="ru-RU" sz="2800" dirty="0">
                <a:latin typeface="Calibri" panose="020F0502020204030204" pitchFamily="34" charset="0"/>
              </a:rPr>
              <a:t>Переважають </a:t>
            </a:r>
            <a:r>
              <a:rPr lang="uk-UA" altLang="ru-RU" sz="2800" i="1" dirty="0">
                <a:latin typeface="Calibri" panose="020F0502020204030204" pitchFamily="34" charset="0"/>
              </a:rPr>
              <a:t>рівнини</a:t>
            </a:r>
            <a:r>
              <a:rPr lang="uk-UA" altLang="ru-RU" sz="2800" dirty="0">
                <a:latin typeface="Calibri" panose="020F0502020204030204" pitchFamily="34" charset="0"/>
              </a:rPr>
              <a:t>. </a:t>
            </a:r>
            <a:r>
              <a:rPr lang="uk-UA" altLang="ru-RU" sz="2800" dirty="0" smtClean="0">
                <a:latin typeface="Calibri" panose="020F0502020204030204" pitchFamily="34" charset="0"/>
              </a:rPr>
              <a:t>Близько 95% поверхні не перевищують 600 м над рівнем моря.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uk-UA" altLang="ru-RU" sz="2800" dirty="0" smtClean="0">
                <a:latin typeface="Calibri" panose="020F0502020204030204" pitchFamily="34" charset="0"/>
              </a:rPr>
              <a:t>На </a:t>
            </a:r>
            <a:r>
              <a:rPr lang="uk-UA" altLang="ru-RU" sz="2800" dirty="0">
                <a:latin typeface="Calibri" panose="020F0502020204030204" pitchFamily="34" charset="0"/>
              </a:rPr>
              <a:t>півдні в Австралійських Альпах найвища точка - гора </a:t>
            </a:r>
            <a:r>
              <a:rPr lang="uk-UA" altLang="ru-RU" sz="2800" i="1" dirty="0" err="1">
                <a:latin typeface="Calibri" panose="020F0502020204030204" pitchFamily="34" charset="0"/>
              </a:rPr>
              <a:t>Косцюшко</a:t>
            </a:r>
            <a:r>
              <a:rPr lang="uk-UA" altLang="ru-RU" sz="2800" dirty="0">
                <a:latin typeface="Calibri" panose="020F0502020204030204" pitchFamily="34" charset="0"/>
              </a:rPr>
              <a:t>, 2228 м. </a:t>
            </a:r>
            <a:endParaRPr lang="uk-UA" altLang="ru-RU" sz="2800" dirty="0" smtClean="0">
              <a:latin typeface="Calibri" panose="020F050202020403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endParaRPr lang="uk-UA" altLang="ru-RU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484313"/>
            <a:ext cx="4859337" cy="454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4109" y="188640"/>
            <a:ext cx="8406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kern="10" cap="none" spc="0" dirty="0" smtClean="0">
                <a:ln w="18000">
                  <a:solidFill>
                    <a:srgbClr val="0070C0"/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Природні умови і ресурси</a:t>
            </a:r>
            <a:endParaRPr lang="ru-RU" sz="5400" cap="none" spc="0" dirty="0">
              <a:ln w="18000">
                <a:solidFill>
                  <a:srgbClr val="0070C0"/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0852" y="1425550"/>
            <a:ext cx="2663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Рельєф</a:t>
            </a:r>
            <a:endParaRPr lang="ru-RU" sz="5400" i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1772816"/>
            <a:ext cx="4518026" cy="4525963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dirty="0">
                <a:latin typeface="Calibri" panose="020F0502020204030204" pitchFamily="34" charset="0"/>
              </a:rPr>
              <a:t>Австралійський континент розташований у межах трьох основних теплих кліматичних поясів південної півкулі: </a:t>
            </a:r>
            <a:r>
              <a:rPr lang="uk-UA" altLang="ru-RU" sz="2800" i="1" dirty="0">
                <a:latin typeface="Calibri" panose="020F0502020204030204" pitchFamily="34" charset="0"/>
              </a:rPr>
              <a:t>субекваторіального, тропічного, субтропічного</a:t>
            </a:r>
            <a:r>
              <a:rPr lang="uk-UA" altLang="ru-RU" sz="2800" dirty="0">
                <a:latin typeface="Calibri" panose="020F0502020204030204" pitchFamily="34" charset="0"/>
              </a:rPr>
              <a:t>.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8025" y="692150"/>
            <a:ext cx="4632325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683569" y="665957"/>
            <a:ext cx="3024335" cy="7468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Клімат</a:t>
            </a:r>
            <a:endParaRPr lang="ru-RU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7" y="1268413"/>
            <a:ext cx="4984987" cy="4968552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uk-UA" altLang="ru-RU" sz="2800" dirty="0" smtClean="0">
                <a:latin typeface="Calibri" panose="020F0502020204030204" pitchFamily="34" charset="0"/>
              </a:rPr>
              <a:t>Найголовнішою річкою Австралії є </a:t>
            </a:r>
            <a:r>
              <a:rPr lang="uk-UA" altLang="ru-RU" sz="2800" i="1" dirty="0" err="1" smtClean="0">
                <a:latin typeface="Calibri" panose="020F0502020204030204" pitchFamily="34" charset="0"/>
              </a:rPr>
              <a:t>Мюррей</a:t>
            </a:r>
            <a:r>
              <a:rPr lang="uk-UA" altLang="ru-RU" sz="2800" dirty="0" smtClean="0">
                <a:latin typeface="Calibri" panose="020F0502020204030204" pitchFamily="34" charset="0"/>
              </a:rPr>
              <a:t>, яка протягом всього року не пересихає. Найдовшими притоками </a:t>
            </a:r>
            <a:r>
              <a:rPr lang="uk-UA" altLang="ru-RU" sz="2800" dirty="0" err="1" smtClean="0">
                <a:latin typeface="Calibri" panose="020F0502020204030204" pitchFamily="34" charset="0"/>
              </a:rPr>
              <a:t>Мюррею</a:t>
            </a:r>
            <a:r>
              <a:rPr lang="uk-UA" altLang="ru-RU" sz="2800" dirty="0" smtClean="0">
                <a:latin typeface="Calibri" panose="020F0502020204030204" pitchFamily="34" charset="0"/>
              </a:rPr>
              <a:t> є </a:t>
            </a:r>
            <a:r>
              <a:rPr lang="uk-UA" altLang="ru-RU" sz="2800" i="1" dirty="0" smtClean="0">
                <a:latin typeface="Calibri" panose="020F0502020204030204" pitchFamily="34" charset="0"/>
              </a:rPr>
              <a:t>Дарлінг</a:t>
            </a:r>
            <a:r>
              <a:rPr lang="uk-UA" altLang="ru-RU" sz="2800" dirty="0" smtClean="0">
                <a:latin typeface="Calibri" panose="020F0502020204030204" pitchFamily="34" charset="0"/>
              </a:rPr>
              <a:t> та </a:t>
            </a:r>
            <a:r>
              <a:rPr lang="uk-UA" altLang="ru-RU" sz="2800" i="1" dirty="0" err="1" smtClean="0">
                <a:latin typeface="Calibri" panose="020F0502020204030204" pitchFamily="34" charset="0"/>
              </a:rPr>
              <a:t>Маррамбіджі</a:t>
            </a:r>
            <a:r>
              <a:rPr lang="uk-UA" altLang="ru-RU" sz="2800" dirty="0" smtClean="0">
                <a:latin typeface="Calibri" panose="020F0502020204030204" pitchFamily="34" charset="0"/>
              </a:rPr>
              <a:t>. Басейн річок </a:t>
            </a:r>
            <a:r>
              <a:rPr lang="uk-UA" altLang="ru-RU" sz="2800" i="1" dirty="0" err="1" smtClean="0">
                <a:latin typeface="Calibri" panose="020F0502020204030204" pitchFamily="34" charset="0"/>
              </a:rPr>
              <a:t>Мюррей-Дарлінг</a:t>
            </a:r>
            <a:r>
              <a:rPr lang="uk-UA" altLang="ru-RU" sz="2800" dirty="0" smtClean="0">
                <a:latin typeface="Calibri" panose="020F0502020204030204" pitchFamily="34" charset="0"/>
              </a:rPr>
              <a:t> займає 1 </a:t>
            </a:r>
            <a:r>
              <a:rPr lang="uk-UA" altLang="ru-RU" sz="2800" dirty="0" err="1" smtClean="0">
                <a:latin typeface="Calibri" panose="020F0502020204030204" pitchFamily="34" charset="0"/>
              </a:rPr>
              <a:t>млн</a:t>
            </a:r>
            <a:r>
              <a:rPr lang="uk-UA" altLang="ru-RU" sz="2800" dirty="0" smtClean="0">
                <a:latin typeface="Calibri" panose="020F0502020204030204" pitchFamily="34" charset="0"/>
              </a:rPr>
              <a:t> </a:t>
            </a:r>
            <a:r>
              <a:rPr lang="uk-UA" altLang="ru-RU" sz="2800" dirty="0" err="1" smtClean="0">
                <a:latin typeface="Calibri" panose="020F0502020204030204" pitchFamily="34" charset="0"/>
              </a:rPr>
              <a:t>км²</a:t>
            </a:r>
            <a:r>
              <a:rPr lang="uk-UA" altLang="ru-RU" sz="2800" dirty="0" smtClean="0">
                <a:latin typeface="Calibri" panose="020F0502020204030204" pitchFamily="34" charset="0"/>
              </a:rPr>
              <a:t>, тобто 14% від всієї площі Австралії. Найбільш розвита річкова система на острові </a:t>
            </a:r>
            <a:r>
              <a:rPr lang="uk-UA" altLang="ru-RU" sz="2800" i="1" dirty="0" smtClean="0">
                <a:latin typeface="Calibri" panose="020F0502020204030204" pitchFamily="34" charset="0"/>
              </a:rPr>
              <a:t>Тасманія</a:t>
            </a:r>
            <a:r>
              <a:rPr lang="uk-UA" altLang="ru-RU" sz="2800" dirty="0" smtClean="0">
                <a:latin typeface="Calibri" panose="020F0502020204030204" pitchFamily="34" charset="0"/>
              </a:rPr>
              <a:t>. Річки мають переважно мішане дощове й снігове живлення.</a:t>
            </a:r>
            <a:endParaRPr lang="uk-UA" altLang="ru-RU" sz="2800" dirty="0">
              <a:latin typeface="Calibri" panose="020F0502020204030204" pitchFamily="34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6660232" y="5805264"/>
            <a:ext cx="13684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sz="1600" b="1" dirty="0"/>
              <a:t>р. </a:t>
            </a:r>
            <a:r>
              <a:rPr lang="uk-UA" altLang="ru-RU" sz="1600" b="1" dirty="0" err="1"/>
              <a:t>Мюррей</a:t>
            </a:r>
            <a:endParaRPr lang="uk-UA" altLang="ru-RU" sz="1600" b="1" dirty="0"/>
          </a:p>
        </p:txBody>
      </p:sp>
      <p:sp>
        <p:nvSpPr>
          <p:cNvPr id="7176" name="WordArt 8"/>
          <p:cNvSpPr>
            <a:spLocks noChangeArrowheads="1" noChangeShapeType="1" noTextEdit="1"/>
          </p:cNvSpPr>
          <p:nvPr/>
        </p:nvSpPr>
        <p:spPr bwMode="auto">
          <a:xfrm>
            <a:off x="250824" y="260350"/>
            <a:ext cx="4537199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Внутрішні</a:t>
            </a:r>
            <a:r>
              <a:rPr lang="ru-RU" sz="3600" b="1" i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anose="020F0502020204030204" pitchFamily="34" charset="0"/>
                <a:cs typeface="Arial"/>
              </a:rPr>
              <a:t> води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131790" y="548680"/>
            <a:ext cx="3805162" cy="5187008"/>
            <a:chOff x="5131790" y="548680"/>
            <a:chExt cx="3805162" cy="5187008"/>
          </a:xfrm>
        </p:grpSpPr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1790" y="548680"/>
              <a:ext cx="3805162" cy="250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400" y="3212976"/>
              <a:ext cx="3793552" cy="2522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717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9750" y="6237288"/>
            <a:ext cx="3816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b="1" dirty="0"/>
              <a:t>Евкаліпт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5435600" y="6237288"/>
            <a:ext cx="3313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b="1" dirty="0"/>
              <a:t>Пляшкове дерево</a:t>
            </a:r>
          </a:p>
        </p:txBody>
      </p:sp>
      <p:sp>
        <p:nvSpPr>
          <p:cNvPr id="9225" name="WordArt 9"/>
          <p:cNvSpPr>
            <a:spLocks noChangeArrowheads="1" noChangeShapeType="1" noTextEdit="1"/>
          </p:cNvSpPr>
          <p:nvPr/>
        </p:nvSpPr>
        <p:spPr bwMode="auto">
          <a:xfrm>
            <a:off x="457200" y="277813"/>
            <a:ext cx="7427168" cy="9189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i="1" kern="1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Рослинний</a:t>
            </a:r>
            <a:r>
              <a:rPr lang="ru-RU" sz="3600" b="1" i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b="1" i="1" kern="10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світ</a:t>
            </a:r>
            <a:endParaRPr lang="ru-RU" sz="3600" b="1" i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76572" y="1270709"/>
            <a:ext cx="7739521" cy="4861212"/>
            <a:chOff x="476572" y="1270709"/>
            <a:chExt cx="7739521" cy="4861212"/>
          </a:xfrm>
        </p:grpSpPr>
        <p:pic>
          <p:nvPicPr>
            <p:cNvPr id="922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572" y="1398499"/>
              <a:ext cx="3419898" cy="4733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1270709"/>
              <a:ext cx="3212045" cy="483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3" grpId="0"/>
      <p:bldP spid="92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43608" y="1484784"/>
            <a:ext cx="3322637" cy="1512887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dirty="0">
                <a:latin typeface="Calibri" panose="020F0502020204030204" pitchFamily="34" charset="0"/>
              </a:rPr>
              <a:t>235 видів ссавців;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dirty="0">
                <a:latin typeface="Calibri" panose="020F0502020204030204" pitchFamily="34" charset="0"/>
              </a:rPr>
              <a:t>720 – птахів;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dirty="0">
                <a:latin typeface="Calibri" panose="020F0502020204030204" pitchFamily="34" charset="0"/>
              </a:rPr>
              <a:t>420 – рептилій;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uk-UA" altLang="ru-RU" sz="2800" dirty="0">
                <a:latin typeface="Calibri" panose="020F0502020204030204" pitchFamily="34" charset="0"/>
              </a:rPr>
              <a:t>120 видів амфібій; </a:t>
            </a:r>
          </a:p>
        </p:txBody>
      </p:sp>
      <p:sp>
        <p:nvSpPr>
          <p:cNvPr id="10246" name="WordArt 6"/>
          <p:cNvSpPr>
            <a:spLocks noChangeArrowheads="1" noChangeShapeType="1" noTextEdit="1"/>
          </p:cNvSpPr>
          <p:nvPr/>
        </p:nvSpPr>
        <p:spPr bwMode="auto">
          <a:xfrm>
            <a:off x="457200" y="277813"/>
            <a:ext cx="7787208" cy="99094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Тваринний</a:t>
            </a:r>
            <a:r>
              <a:rPr lang="ru-RU" sz="3600" i="1" kern="1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ru-RU" sz="3600" i="1" kern="1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/>
                <a:cs typeface="Arial"/>
              </a:rPr>
              <a:t>світ</a:t>
            </a:r>
            <a:endParaRPr lang="ru-RU" sz="3600" i="1" kern="1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57200" y="1484784"/>
            <a:ext cx="8011694" cy="5098378"/>
            <a:chOff x="457200" y="1484784"/>
            <a:chExt cx="8011694" cy="5098378"/>
          </a:xfrm>
        </p:grpSpPr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497062"/>
              <a:ext cx="4114800" cy="308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2479" y="1484784"/>
              <a:ext cx="3116415" cy="4425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uiExpand="1" build="p"/>
      <p:bldP spid="102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779912" y="424040"/>
            <a:ext cx="4968974" cy="5693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uk-UA" altLang="ru-RU" sz="2800" dirty="0" err="1">
                <a:latin typeface="Calibri" panose="020F0502020204030204" pitchFamily="34" charset="0"/>
              </a:rPr>
              <a:t>Вомбат</a:t>
            </a:r>
            <a:r>
              <a:rPr lang="uk-UA" altLang="ru-RU" sz="2800" dirty="0">
                <a:latin typeface="Calibri" panose="020F0502020204030204" pitchFamily="34" charset="0"/>
              </a:rPr>
              <a:t> - добродушний товстун. З усіх сумчастих тільки в нього є два зуби-різці зверху і знизу, як у гризунів. Лапи сильні, з лопатоподібним кігтями: ними він риє довгі (до 40 м) коридори до нори. Ззаду, нижче спини, у </a:t>
            </a:r>
            <a:r>
              <a:rPr lang="uk-UA" altLang="ru-RU" sz="2800" dirty="0" err="1">
                <a:latin typeface="Calibri" panose="020F0502020204030204" pitchFamily="34" charset="0"/>
              </a:rPr>
              <a:t>вомбата</a:t>
            </a:r>
            <a:r>
              <a:rPr lang="uk-UA" altLang="ru-RU" sz="2800" dirty="0">
                <a:latin typeface="Calibri" panose="020F0502020204030204" pitchFamily="34" charset="0"/>
              </a:rPr>
              <a:t> є свого роду щиток - щоб ворог не вхопив. А захищається він, наносячи удари головою, як баран. Їсть траву, молоду кору, гриби. Особливо любить осоку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0155" y="129407"/>
            <a:ext cx="28568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altLang="ru-RU" sz="5400" i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Вомбат</a:t>
            </a:r>
            <a:endParaRPr lang="ru-RU" sz="5400" i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10155" y="1052737"/>
            <a:ext cx="3469756" cy="4941723"/>
            <a:chOff x="310155" y="1052737"/>
            <a:chExt cx="3469756" cy="4941723"/>
          </a:xfrm>
        </p:grpSpPr>
        <p:pic>
          <p:nvPicPr>
            <p:cNvPr id="13318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52737"/>
              <a:ext cx="3456383" cy="259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1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55" y="3630689"/>
              <a:ext cx="3469756" cy="23637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/>
      <p:bldP spid="3" grpId="0"/>
    </p:bldLst>
  </p:timing>
</p:sld>
</file>

<file path=ppt/theme/theme1.xml><?xml version="1.0" encoding="utf-8"?>
<a:theme xmlns:a="http://schemas.openxmlformats.org/drawingml/2006/main" name="Край">
  <a:themeElements>
    <a:clrScheme name="Край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Край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Край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Край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Край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227</TotalTime>
  <Words>554</Words>
  <Application>Microsoft Office PowerPoint</Application>
  <PresentationFormat>Экран (4:3)</PresentationFormat>
  <Paragraphs>55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Край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Коала</vt:lpstr>
      <vt:lpstr>Слайд 12</vt:lpstr>
      <vt:lpstr>Слайд 13</vt:lpstr>
      <vt:lpstr>Найбільші міста</vt:lpstr>
      <vt:lpstr>Слайд 15</vt:lpstr>
      <vt:lpstr>Слайд 16</vt:lpstr>
      <vt:lpstr>Слайд 17</vt:lpstr>
    </vt:vector>
  </TitlesOfParts>
  <Company>Мій комп'ютер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ВФГ</dc:creator>
  <cp:lastModifiedBy>Таня</cp:lastModifiedBy>
  <cp:revision>19</cp:revision>
  <dcterms:created xsi:type="dcterms:W3CDTF">2010-12-21T19:03:59Z</dcterms:created>
  <dcterms:modified xsi:type="dcterms:W3CDTF">2015-04-27T18:09:51Z</dcterms:modified>
</cp:coreProperties>
</file>