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60" r:id="rId5"/>
    <p:sldId id="265" r:id="rId6"/>
    <p:sldId id="261" r:id="rId7"/>
    <p:sldId id="262" r:id="rId8"/>
    <p:sldId id="263" r:id="rId9"/>
    <p:sldId id="264" r:id="rId10"/>
    <p:sldId id="266" r:id="rId11"/>
    <p:sldId id="268" r:id="rId12"/>
    <p:sldId id="269" r:id="rId13"/>
    <p:sldId id="267" r:id="rId1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0000"/>
    <a:srgbClr val="E17765"/>
    <a:srgbClr val="FF0000"/>
    <a:srgbClr val="FF4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32" autoAdjust="0"/>
  </p:normalViewPr>
  <p:slideViewPr>
    <p:cSldViewPr>
      <p:cViewPr>
        <p:scale>
          <a:sx n="75" d="100"/>
          <a:sy n="75" d="100"/>
        </p:scale>
        <p:origin x="-1422"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B5C7A8-E86F-446C-B2A3-D1A524D43896}" type="datetimeFigureOut">
              <a:rPr lang="uk-UA" smtClean="0"/>
              <a:t>26.03.2013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855B7-872F-4BF9-A878-E421832A56CE}" type="slidenum">
              <a:rPr lang="uk-UA" smtClean="0"/>
              <a:t>‹#›</a:t>
            </a:fld>
            <a:endParaRPr lang="uk-UA"/>
          </a:p>
        </p:txBody>
      </p:sp>
    </p:spTree>
    <p:extLst>
      <p:ext uri="{BB962C8B-B14F-4D97-AF65-F5344CB8AC3E}">
        <p14:creationId xmlns:p14="http://schemas.microsoft.com/office/powerpoint/2010/main" val="371192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FCE855B7-872F-4BF9-A878-E421832A56CE}" type="slidenum">
              <a:rPr lang="uk-UA" smtClean="0"/>
              <a:t>1</a:t>
            </a:fld>
            <a:endParaRPr lang="uk-UA"/>
          </a:p>
        </p:txBody>
      </p:sp>
    </p:spTree>
    <p:extLst>
      <p:ext uri="{BB962C8B-B14F-4D97-AF65-F5344CB8AC3E}">
        <p14:creationId xmlns:p14="http://schemas.microsoft.com/office/powerpoint/2010/main" val="129120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C724848-550C-4C61-A5C2-5158EEDDFB3E}" type="datetimeFigureOut">
              <a:rPr lang="uk-UA" smtClean="0"/>
              <a:t>26.03.2013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70B681D-AED3-433B-9B9D-BACA4713EAEB}"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C724848-550C-4C61-A5C2-5158EEDDFB3E}" type="datetimeFigureOut">
              <a:rPr lang="uk-UA" smtClean="0"/>
              <a:t>26.03.2013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70B681D-AED3-433B-9B9D-BACA4713EAEB}"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C724848-550C-4C61-A5C2-5158EEDDFB3E}" type="datetimeFigureOut">
              <a:rPr lang="uk-UA" smtClean="0"/>
              <a:t>26.03.2013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70B681D-AED3-433B-9B9D-BACA4713EAEB}" type="slidenum">
              <a:rPr lang="uk-UA" smtClean="0"/>
              <a:t>‹#›</a:t>
            </a:fld>
            <a:endParaRPr lang="uk-U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C724848-550C-4C61-A5C2-5158EEDDFB3E}" type="datetimeFigureOut">
              <a:rPr lang="uk-UA" smtClean="0"/>
              <a:t>26.03.2013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70B681D-AED3-433B-9B9D-BACA4713EAEB}" type="slidenum">
              <a:rPr lang="uk-UA" smtClean="0"/>
              <a:t>‹#›</a:t>
            </a:fld>
            <a:endParaRPr lang="uk-UA"/>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724848-550C-4C61-A5C2-5158EEDDFB3E}" type="datetimeFigureOut">
              <a:rPr lang="uk-UA" smtClean="0"/>
              <a:t>26.03.2013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70B681D-AED3-433B-9B9D-BACA4713EAEB}"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C724848-550C-4C61-A5C2-5158EEDDFB3E}" type="datetimeFigureOut">
              <a:rPr lang="uk-UA" smtClean="0"/>
              <a:t>26.03.2013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70B681D-AED3-433B-9B9D-BACA4713EAEB}" type="slidenum">
              <a:rPr lang="uk-UA" smtClean="0"/>
              <a:t>‹#›</a:t>
            </a:fld>
            <a:endParaRPr lang="uk-UA"/>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C724848-550C-4C61-A5C2-5158EEDDFB3E}" type="datetimeFigureOut">
              <a:rPr lang="uk-UA" smtClean="0"/>
              <a:t>26.03.2013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70B681D-AED3-433B-9B9D-BACA4713EAEB}"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C724848-550C-4C61-A5C2-5158EEDDFB3E}" type="datetimeFigureOut">
              <a:rPr lang="uk-UA" smtClean="0"/>
              <a:t>26.03.2013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70B681D-AED3-433B-9B9D-BACA4713EAEB}"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C724848-550C-4C61-A5C2-5158EEDDFB3E}" type="datetimeFigureOut">
              <a:rPr lang="uk-UA" smtClean="0"/>
              <a:t>26.03.2013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70B681D-AED3-433B-9B9D-BACA4713EAEB}"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C724848-550C-4C61-A5C2-5158EEDDFB3E}" type="datetimeFigureOut">
              <a:rPr lang="uk-UA" smtClean="0"/>
              <a:t>26.03.2013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70B681D-AED3-433B-9B9D-BACA4713EAEB}" type="slidenum">
              <a:rPr lang="uk-UA" smtClean="0"/>
              <a:t>‹#›</a:t>
            </a:fld>
            <a:endParaRPr lang="uk-U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724848-550C-4C61-A5C2-5158EEDDFB3E}" type="datetimeFigureOut">
              <a:rPr lang="uk-UA" smtClean="0"/>
              <a:t>26.03.2013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70B681D-AED3-433B-9B9D-BACA4713EAEB}" type="slidenum">
              <a:rPr lang="uk-UA" smtClean="0"/>
              <a:t>‹#›</a:t>
            </a:fld>
            <a:endParaRPr lang="uk-U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C724848-550C-4C61-A5C2-5158EEDDFB3E}" type="datetimeFigureOut">
              <a:rPr lang="uk-UA" smtClean="0"/>
              <a:t>26.03.2013</a:t>
            </a:fld>
            <a:endParaRPr lang="uk-U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uk-U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70B681D-AED3-433B-9B9D-BACA4713EAEB}" type="slidenum">
              <a:rPr lang="uk-UA" smtClean="0"/>
              <a:t>‹#›</a:t>
            </a:fld>
            <a:endParaRPr lang="uk-U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okruzhayushchaya-sreda.ru/vidy-zagryazneny-okruzhayushchei-sredy.shtml" TargetMode="External"/><Relationship Id="rId2" Type="http://schemas.openxmlformats.org/officeDocument/2006/relationships/hyperlink" Target="http://www.br.com.ua/referats/Ecologiya/78191.htm?dl" TargetMode="External"/><Relationship Id="rId1" Type="http://schemas.openxmlformats.org/officeDocument/2006/relationships/slideLayout" Target="../slideLayouts/slideLayout2.xml"/><Relationship Id="rId4" Type="http://schemas.openxmlformats.org/officeDocument/2006/relationships/hyperlink" Target="http://www.br.com.ua/referats/Ecologiya/78191.htm"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10.xml"/><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8000">
                <a:solidFill>
                  <a:schemeClr val="bg1"/>
                </a:solidFill>
                <a:latin typeface="+mn-lt"/>
                <a:ea typeface="+mn-ea"/>
                <a:cs typeface="+mn-cs"/>
              </a:rPr>
              <a:t>Презентація:</a:t>
            </a:r>
            <a:r>
              <a:rPr lang="uk-UA" sz="9600" smtClean="0"/>
              <a:t> </a:t>
            </a:r>
            <a:endParaRPr lang="uk-UA" sz="9600"/>
          </a:p>
        </p:txBody>
      </p:sp>
      <p:sp>
        <p:nvSpPr>
          <p:cNvPr id="3" name="Подзаголовок 2"/>
          <p:cNvSpPr>
            <a:spLocks noGrp="1"/>
          </p:cNvSpPr>
          <p:nvPr>
            <p:ph type="subTitle" idx="1"/>
          </p:nvPr>
        </p:nvSpPr>
        <p:spPr/>
        <p:txBody>
          <a:bodyPr>
            <a:normAutofit/>
          </a:bodyPr>
          <a:lstStyle/>
          <a:p>
            <a:r>
              <a:rPr lang="uk-UA" sz="5400" smtClean="0">
                <a:solidFill>
                  <a:schemeClr val="bg1"/>
                </a:solidFill>
              </a:rPr>
              <a:t>«Види забруднень»</a:t>
            </a:r>
            <a:endParaRPr lang="uk-UA" sz="5400">
              <a:solidFill>
                <a:schemeClr val="bg1"/>
              </a:solidFill>
            </a:endParaRPr>
          </a:p>
        </p:txBody>
      </p:sp>
      <p:sp>
        <p:nvSpPr>
          <p:cNvPr id="4" name="Выноска-облако 3"/>
          <p:cNvSpPr/>
          <p:nvPr/>
        </p:nvSpPr>
        <p:spPr>
          <a:xfrm>
            <a:off x="3859560" y="188640"/>
            <a:ext cx="5256584" cy="1872208"/>
          </a:xfrm>
          <a:prstGeom prst="cloudCallout">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a:ln w="50800"/>
                <a:solidFill>
                  <a:schemeClr val="bg1">
                    <a:shade val="50000"/>
                  </a:schemeClr>
                </a:solidFill>
              </a:rPr>
              <a:t>Автор:</a:t>
            </a:r>
          </a:p>
          <a:p>
            <a:pPr algn="ctr"/>
            <a:r>
              <a:rPr lang="uk-UA" b="1">
                <a:ln w="50800"/>
                <a:solidFill>
                  <a:schemeClr val="bg1">
                    <a:shade val="50000"/>
                  </a:schemeClr>
                </a:solidFill>
              </a:rPr>
              <a:t>Пришляк Дмитро</a:t>
            </a:r>
          </a:p>
          <a:p>
            <a:pPr algn="ctr"/>
            <a:r>
              <a:rPr lang="uk-UA" b="1">
                <a:ln w="50800"/>
                <a:solidFill>
                  <a:schemeClr val="bg1">
                    <a:shade val="50000"/>
                  </a:schemeClr>
                </a:solidFill>
              </a:rPr>
              <a:t>Учень 11-Б </a:t>
            </a:r>
          </a:p>
          <a:p>
            <a:pPr algn="ctr"/>
            <a:r>
              <a:rPr lang="uk-UA" b="1">
                <a:ln w="50800"/>
                <a:solidFill>
                  <a:schemeClr val="bg1">
                    <a:shade val="50000"/>
                  </a:schemeClr>
                </a:solidFill>
              </a:rPr>
              <a:t>НВК </a:t>
            </a:r>
            <a:r>
              <a:rPr lang="uk-UA" b="1">
                <a:ln w="50800"/>
                <a:solidFill>
                  <a:schemeClr val="bg1">
                    <a:shade val="50000"/>
                  </a:schemeClr>
                </a:solidFill>
              </a:rPr>
              <a:t>№</a:t>
            </a:r>
            <a:r>
              <a:rPr lang="uk-UA" b="1" smtClean="0">
                <a:ln w="50800"/>
                <a:solidFill>
                  <a:schemeClr val="bg1">
                    <a:shade val="50000"/>
                  </a:schemeClr>
                </a:solidFill>
              </a:rPr>
              <a:t>26</a:t>
            </a:r>
            <a:endParaRPr lang="ru-RU" b="1">
              <a:ln w="50800"/>
              <a:solidFill>
                <a:schemeClr val="bg1">
                  <a:shade val="50000"/>
                </a:schemeClr>
              </a:solidFill>
            </a:endParaRPr>
          </a:p>
          <a:p>
            <a:pPr algn="ctr"/>
            <a:endParaRPr lang="uk-UA" b="1">
              <a:ln w="50800"/>
              <a:solidFill>
                <a:schemeClr val="bg1">
                  <a:shade val="50000"/>
                </a:schemeClr>
              </a:solidFill>
            </a:endParaRPr>
          </a:p>
        </p:txBody>
      </p:sp>
    </p:spTree>
    <p:extLst>
      <p:ext uri="{BB962C8B-B14F-4D97-AF65-F5344CB8AC3E}">
        <p14:creationId xmlns:p14="http://schemas.microsoft.com/office/powerpoint/2010/main" val="166111265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563888" y="1844824"/>
            <a:ext cx="5328592" cy="4824536"/>
          </a:xfrm>
          <a:prstGeom prst="foldedCorner">
            <a:avLst>
              <a:gd name="adj" fmla="val 8966"/>
            </a:avLst>
          </a:prstGeom>
          <a:effectLst>
            <a:glow rad="63500">
              <a:schemeClr val="accent2">
                <a:satMod val="175000"/>
                <a:alpha val="40000"/>
              </a:schemeClr>
            </a:glow>
            <a:outerShdw blurRad="508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uk-UA" sz="1800">
                <a:ln>
                  <a:solidFill>
                    <a:schemeClr val="bg1"/>
                  </a:solidFill>
                </a:ln>
                <a:solidFill>
                  <a:schemeClr val="bg1"/>
                </a:solidFill>
                <a:effectLst>
                  <a:outerShdw blurRad="38100" dist="38100" dir="2700000" algn="tl">
                    <a:srgbClr val="000000">
                      <a:alpha val="43137"/>
                    </a:srgbClr>
                  </a:outerShdw>
                </a:effectLst>
              </a:rPr>
              <a:t>Теплове забруднення пов'язане з підвищенням температури вод внаслідок їх змішування з більш нагрітими поверхневими або </a:t>
            </a:r>
            <a:r>
              <a:rPr lang="uk-UA" sz="1800">
                <a:ln>
                  <a:solidFill>
                    <a:schemeClr val="bg1"/>
                  </a:solidFill>
                </a:ln>
                <a:solidFill>
                  <a:schemeClr val="bg1"/>
                </a:solidFill>
                <a:effectLst>
                  <a:outerShdw blurRad="38100" dist="38100" dir="2700000" algn="tl">
                    <a:srgbClr val="000000">
                      <a:alpha val="43137"/>
                    </a:srgbClr>
                  </a:outerShdw>
                </a:effectLst>
              </a:rPr>
              <a:t>технологічними </a:t>
            </a:r>
            <a:r>
              <a:rPr lang="uk-UA" sz="1800" smtClean="0">
                <a:ln>
                  <a:solidFill>
                    <a:schemeClr val="bg1"/>
                  </a:solidFill>
                </a:ln>
                <a:solidFill>
                  <a:schemeClr val="bg1"/>
                </a:solidFill>
                <a:effectLst>
                  <a:outerShdw blurRad="38100" dist="38100" dir="2700000" algn="tl">
                    <a:srgbClr val="000000">
                      <a:alpha val="43137"/>
                    </a:srgbClr>
                  </a:outerShdw>
                </a:effectLst>
              </a:rPr>
              <a:t>водами. Серйозною </a:t>
            </a:r>
            <a:r>
              <a:rPr lang="uk-UA" sz="1800">
                <a:ln>
                  <a:solidFill>
                    <a:schemeClr val="bg1"/>
                  </a:solidFill>
                </a:ln>
                <a:solidFill>
                  <a:schemeClr val="bg1"/>
                </a:solidFill>
                <a:effectLst>
                  <a:outerShdw blurRad="38100" dist="38100" dir="2700000" algn="tl">
                    <a:srgbClr val="000000">
                      <a:alpha val="43137"/>
                    </a:srgbClr>
                  </a:outerShdw>
                </a:effectLst>
              </a:rPr>
              <a:t>екологічною проблемою є те, що звичайним способом використання води для поглинання тепла на теплових електростанціях є пряме прокачування прісної озерної або річкової води через охолоджувач і потім повернення її в природні водойми без попереднього охолодження</a:t>
            </a:r>
            <a:r>
              <a:rPr lang="uk-UA" sz="1800">
                <a:ln>
                  <a:solidFill>
                    <a:schemeClr val="bg1"/>
                  </a:solidFill>
                </a:ln>
                <a:solidFill>
                  <a:schemeClr val="bg1"/>
                </a:solidFill>
                <a:effectLst>
                  <a:outerShdw blurRad="38100" dist="38100" dir="2700000" algn="tl">
                    <a:srgbClr val="000000">
                      <a:alpha val="43137"/>
                    </a:srgbClr>
                  </a:outerShdw>
                </a:effectLst>
              </a:rPr>
              <a:t>. </a:t>
            </a:r>
            <a:r>
              <a:rPr lang="uk-UA" sz="1800" smtClean="0">
                <a:ln>
                  <a:solidFill>
                    <a:schemeClr val="bg1"/>
                  </a:solidFill>
                </a:ln>
                <a:solidFill>
                  <a:schemeClr val="bg1"/>
                </a:solidFill>
                <a:effectLst>
                  <a:outerShdw blurRad="38100" dist="38100" dir="2700000" algn="tl">
                    <a:srgbClr val="000000">
                      <a:alpha val="43137"/>
                    </a:srgbClr>
                  </a:outerShdw>
                </a:effectLst>
              </a:rPr>
              <a:t>Електростанції </a:t>
            </a:r>
            <a:r>
              <a:rPr lang="uk-UA" sz="1800">
                <a:ln>
                  <a:solidFill>
                    <a:schemeClr val="bg1"/>
                  </a:solidFill>
                </a:ln>
                <a:solidFill>
                  <a:schemeClr val="bg1"/>
                </a:solidFill>
                <a:effectLst>
                  <a:outerShdw blurRad="38100" dist="38100" dir="2700000" algn="tl">
                    <a:srgbClr val="000000">
                      <a:alpha val="43137"/>
                    </a:srgbClr>
                  </a:outerShdw>
                </a:effectLst>
              </a:rPr>
              <a:t>можуть підвищувати температуру води в порівнянні з навколишнім на </a:t>
            </a:r>
            <a:r>
              <a:rPr lang="uk-UA" sz="1800">
                <a:ln>
                  <a:solidFill>
                    <a:schemeClr val="bg1"/>
                  </a:solidFill>
                </a:ln>
                <a:solidFill>
                  <a:schemeClr val="bg1"/>
                </a:solidFill>
                <a:effectLst>
                  <a:outerShdw blurRad="38100" dist="38100" dir="2700000" algn="tl">
                    <a:srgbClr val="000000">
                      <a:alpha val="43137"/>
                    </a:srgbClr>
                  </a:outerShdw>
                </a:effectLst>
              </a:rPr>
              <a:t>5-15 </a:t>
            </a:r>
            <a:r>
              <a:rPr lang="uk-UA" sz="1800" smtClean="0">
                <a:ln>
                  <a:solidFill>
                    <a:schemeClr val="bg1"/>
                  </a:solidFill>
                </a:ln>
                <a:solidFill>
                  <a:schemeClr val="bg1"/>
                </a:solidFill>
                <a:effectLst>
                  <a:outerShdw blurRad="38100" dist="38100" dir="2700000" algn="tl">
                    <a:srgbClr val="000000">
                      <a:alpha val="43137"/>
                    </a:srgbClr>
                  </a:outerShdw>
                </a:effectLst>
              </a:rPr>
              <a:t>С. Але </a:t>
            </a:r>
            <a:r>
              <a:rPr lang="uk-UA" sz="1800">
                <a:ln>
                  <a:solidFill>
                    <a:schemeClr val="bg1"/>
                  </a:solidFill>
                </a:ln>
                <a:solidFill>
                  <a:schemeClr val="bg1"/>
                </a:solidFill>
                <a:effectLst>
                  <a:outerShdw blurRad="38100" dist="38100" dir="2700000" algn="tl">
                    <a:srgbClr val="000000">
                      <a:alpha val="43137"/>
                    </a:srgbClr>
                  </a:outerShdw>
                </a:effectLst>
              </a:rPr>
              <a:t>якщо в результаті скидання в річки і озера гарячих стоків з промислових підприємств швидко встановлюється новий температурний режим, часу для акліматизації не вистачає, живі організми отримують тепловий шок і гинуть.</a:t>
            </a:r>
          </a:p>
        </p:txBody>
      </p:sp>
      <p:sp>
        <p:nvSpPr>
          <p:cNvPr id="5" name="Заголовок 2"/>
          <p:cNvSpPr txBox="1">
            <a:spLocks/>
          </p:cNvSpPr>
          <p:nvPr/>
        </p:nvSpPr>
        <p:spPr>
          <a:xfrm>
            <a:off x="323528" y="332656"/>
            <a:ext cx="8229600"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a:t>Теплове забруднення</a:t>
            </a:r>
          </a:p>
        </p:txBody>
      </p:sp>
      <p:pic>
        <p:nvPicPr>
          <p:cNvPr id="8194" name="Picture 2" descr="http://pages.uoregon.edu/recycle/Website%20Photos/Clip_Art/sewerwast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564904"/>
            <a:ext cx="3204864" cy="3452429"/>
          </a:xfrm>
          <a:prstGeom prst="rect">
            <a:avLst/>
          </a:prstGeom>
          <a:ln>
            <a:noFill/>
          </a:ln>
          <a:effectLst>
            <a:reflection blurRad="6350" stA="52000" endA="300" endPos="35000" dir="5400000" sy="-100000" algn="bl" rotWithShape="0"/>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08894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563888" y="1700808"/>
            <a:ext cx="5328592" cy="4968552"/>
          </a:xfrm>
          <a:prstGeom prst="foldedCorner">
            <a:avLst>
              <a:gd name="adj" fmla="val 8966"/>
            </a:avLst>
          </a:prstGeom>
          <a:effectLst>
            <a:glow rad="63500">
              <a:schemeClr val="accent2">
                <a:satMod val="175000"/>
                <a:alpha val="40000"/>
              </a:schemeClr>
            </a:glow>
            <a:outerShdw blurRad="508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uk-UA" sz="1800">
                <a:ln>
                  <a:solidFill>
                    <a:schemeClr val="bg1"/>
                  </a:solidFill>
                </a:ln>
                <a:solidFill>
                  <a:schemeClr val="bg1"/>
                </a:solidFill>
                <a:effectLst>
                  <a:outerShdw blurRad="38100" dist="38100" dir="2700000" algn="tl">
                    <a:srgbClr val="000000">
                      <a:alpha val="43137"/>
                    </a:srgbClr>
                  </a:outerShdw>
                </a:effectLst>
              </a:rPr>
              <a:t>Біологічне забруднення водного середовища — полягає у надходженні до водойм із стічними водами різних видів мікроорганізмів, рослин і тварин (віруси, бактерії, грибки, черви), яких раніше тут не було. Багато з них є хвороботворними для людей, тварин і рослин. Забруднювачі: комунально-побутові стоки, підприємства шкірообробної промисловості, м'ясокомбінати, цукрові заводи.</a:t>
            </a:r>
          </a:p>
        </p:txBody>
      </p:sp>
      <p:sp>
        <p:nvSpPr>
          <p:cNvPr id="5" name="Заголовок 2"/>
          <p:cNvSpPr txBox="1">
            <a:spLocks/>
          </p:cNvSpPr>
          <p:nvPr/>
        </p:nvSpPr>
        <p:spPr>
          <a:xfrm>
            <a:off x="323528" y="332656"/>
            <a:ext cx="8229600"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a:ln w="18415" cmpd="sng">
                  <a:solidFill>
                    <a:srgbClr val="FFFFFF"/>
                  </a:solidFill>
                  <a:prstDash val="solid"/>
                </a:ln>
                <a:effectLst>
                  <a:outerShdw blurRad="63500" dir="3600000" algn="tl" rotWithShape="0">
                    <a:srgbClr val="000000">
                      <a:alpha val="70000"/>
                    </a:srgbClr>
                  </a:outerShdw>
                </a:effectLst>
              </a:rPr>
              <a:t>Біологічне забруднення</a:t>
            </a:r>
            <a:endParaRPr lang="uk-UA">
              <a:ln w="18415" cmpd="sng">
                <a:solidFill>
                  <a:srgbClr val="FFFFFF"/>
                </a:solidFill>
                <a:prstDash val="solid"/>
              </a:ln>
              <a:effectLst>
                <a:outerShdw blurRad="63500" dir="3600000" algn="tl" rotWithShape="0">
                  <a:srgbClr val="000000">
                    <a:alpha val="70000"/>
                  </a:srgbClr>
                </a:outerShdw>
              </a:effectLst>
            </a:endParaRPr>
          </a:p>
        </p:txBody>
      </p:sp>
      <p:pic>
        <p:nvPicPr>
          <p:cNvPr id="9218" name="Picture 2" descr="http://900igr.net/datai/obschestvoznanie/Ljubov/0023-006-Dofamin.jpg"/>
          <p:cNvPicPr>
            <a:picLocks noChangeAspect="1" noChangeArrowheads="1"/>
          </p:cNvPicPr>
          <p:nvPr/>
        </p:nvPicPr>
        <p:blipFill rotWithShape="1">
          <a:blip r:embed="rId2">
            <a:extLst>
              <a:ext uri="{28A0092B-C50C-407E-A947-70E740481C1C}">
                <a14:useLocalDpi xmlns:a14="http://schemas.microsoft.com/office/drawing/2010/main" val="0"/>
              </a:ext>
            </a:extLst>
          </a:blip>
          <a:srcRect l="27058"/>
          <a:stretch/>
        </p:blipFill>
        <p:spPr bwMode="auto">
          <a:xfrm>
            <a:off x="215900" y="1988840"/>
            <a:ext cx="3203973" cy="3834712"/>
          </a:xfrm>
          <a:prstGeom prst="rect">
            <a:avLst/>
          </a:prstGeom>
          <a:ln>
            <a:noFill/>
          </a:ln>
          <a:effectLst>
            <a:reflection blurRad="6350" stA="52000" endA="300" endPos="35000" dir="5400000" sy="-100000" algn="bl" rotWithShape="0"/>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32644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338328"/>
            <a:ext cx="8229600" cy="1074448"/>
          </a:xfrm>
        </p:spPr>
        <p:txBody>
          <a:bodyPr>
            <a:normAutofit/>
          </a:bodyPr>
          <a:lstStyle/>
          <a:p>
            <a:r>
              <a:rPr lang="uk-UA" smtClean="0">
                <a:ln w="18415" cmpd="sng">
                  <a:solidFill>
                    <a:srgbClr val="FFFFFF"/>
                  </a:solidFill>
                  <a:prstDash val="solid"/>
                </a:ln>
                <a:effectLst>
                  <a:outerShdw blurRad="63500" dir="3600000" algn="tl" rotWithShape="0">
                    <a:srgbClr val="000000">
                      <a:alpha val="70000"/>
                    </a:srgbClr>
                  </a:outerShdw>
                </a:effectLst>
              </a:rPr>
              <a:t>Боротьба</a:t>
            </a:r>
            <a:endParaRPr lang="uk-UA"/>
          </a:p>
        </p:txBody>
      </p:sp>
      <p:sp>
        <p:nvSpPr>
          <p:cNvPr id="2" name="Объект 1"/>
          <p:cNvSpPr>
            <a:spLocks noGrp="1"/>
          </p:cNvSpPr>
          <p:nvPr>
            <p:ph type="body" sz="half" idx="4294967295"/>
          </p:nvPr>
        </p:nvSpPr>
        <p:spPr>
          <a:xfrm>
            <a:off x="251520" y="1340768"/>
            <a:ext cx="8712968" cy="5328344"/>
          </a:xfrm>
          <a:prstGeom prst="round2SameRect">
            <a:avLst>
              <a:gd name="adj1" fmla="val 12377"/>
              <a:gd name="adj2" fmla="val 0"/>
            </a:avLst>
          </a:prstGeom>
          <a:gradFill>
            <a:gsLst>
              <a:gs pos="0">
                <a:srgbClr val="92D050"/>
              </a:gs>
              <a:gs pos="100000">
                <a:schemeClr val="bg2">
                  <a:lumMod val="75000"/>
                </a:schemeClr>
              </a:gs>
            </a:gsLst>
          </a:gradFill>
        </p:spPr>
        <p:style>
          <a:lnRef idx="0">
            <a:schemeClr val="accent4"/>
          </a:lnRef>
          <a:fillRef idx="3">
            <a:schemeClr val="accent4"/>
          </a:fillRef>
          <a:effectRef idx="3">
            <a:schemeClr val="accent4"/>
          </a:effectRef>
          <a:fontRef idx="minor">
            <a:schemeClr val="lt1"/>
          </a:fontRef>
        </p:style>
        <p:txBody>
          <a:bodyPr>
            <a:normAutofit fontScale="32500" lnSpcReduction="20000"/>
          </a:bodyPr>
          <a:lstStyle/>
          <a:p>
            <a:pPr marL="0" indent="0">
              <a:buNone/>
            </a:pPr>
            <a:r>
              <a:rPr lang="uk-UA" sz="4900" smtClean="0">
                <a:solidFill>
                  <a:schemeClr val="tx2"/>
                </a:solidFill>
              </a:rPr>
              <a:t>	З </a:t>
            </a:r>
            <a:r>
              <a:rPr lang="uk-UA" sz="4900">
                <a:solidFill>
                  <a:schemeClr val="tx2"/>
                </a:solidFill>
              </a:rPr>
              <a:t>метою охорони Світового океану прийнято цілу низку багатосторонніх і регіональних угод.</a:t>
            </a:r>
          </a:p>
          <a:p>
            <a:pPr marL="0" indent="0">
              <a:buNone/>
            </a:pPr>
            <a:r>
              <a:rPr lang="uk-UA" sz="4900" smtClean="0">
                <a:solidFill>
                  <a:schemeClr val="tx2"/>
                </a:solidFill>
              </a:rPr>
              <a:t>	Конвенція </a:t>
            </a:r>
            <a:r>
              <a:rPr lang="uk-UA" sz="4900">
                <a:solidFill>
                  <a:schemeClr val="tx2"/>
                </a:solidFill>
              </a:rPr>
              <a:t>ООН з морського права 1982 р</a:t>
            </a:r>
            <a:r>
              <a:rPr lang="uk-UA" sz="4900">
                <a:solidFill>
                  <a:schemeClr val="tx2"/>
                </a:solidFill>
              </a:rPr>
              <a:t>. </a:t>
            </a:r>
            <a:r>
              <a:rPr lang="uk-UA" sz="4900" smtClean="0">
                <a:solidFill>
                  <a:schemeClr val="tx2"/>
                </a:solidFill>
              </a:rPr>
              <a:t>зобов'язує </a:t>
            </a:r>
            <a:r>
              <a:rPr lang="uk-UA" sz="4900">
                <a:solidFill>
                  <a:schemeClr val="tx2"/>
                </a:solidFill>
              </a:rPr>
              <a:t>держави захищати та зберігати морське середовище. Держави повинні вживати всі заходи, необхідні для забезпечення того, щоб діяльність під їх юрисдикцією або контролем не завдавала шкоди іншим державам і їх морський середовищі шляхом забруднення. Ці заходи відносяться до всіх джерел забруднення морського середовища.</a:t>
            </a:r>
          </a:p>
          <a:p>
            <a:pPr marL="0" indent="0">
              <a:buNone/>
            </a:pPr>
            <a:r>
              <a:rPr lang="uk-UA" sz="4900">
                <a:solidFill>
                  <a:schemeClr val="tx2"/>
                </a:solidFill>
              </a:rPr>
              <a:t>Вони, включають заходи, спрямовані на зменшення в максимально можливою мірою:</a:t>
            </a:r>
          </a:p>
          <a:p>
            <a:pPr marL="0" indent="0">
              <a:buNone/>
            </a:pPr>
            <a:r>
              <a:rPr lang="uk-UA" sz="4900">
                <a:solidFill>
                  <a:schemeClr val="tx2"/>
                </a:solidFill>
              </a:rPr>
              <a:t>а) викиду токсичних, шкідливих або отруйних речовин, що розташовані на суші джерел, з атмосфери абочерез неї, шляхом поховання;</a:t>
            </a:r>
          </a:p>
          <a:p>
            <a:pPr marL="0" indent="0">
              <a:buNone/>
            </a:pPr>
            <a:r>
              <a:rPr lang="uk-UA" sz="4900">
                <a:solidFill>
                  <a:schemeClr val="tx2"/>
                </a:solidFill>
              </a:rPr>
              <a:t>б) забруднення з суден (зокрема, заходи із запобігання аваріям та ліквідації надзвичайних ситуацій, із забезпечення безпеки робіт на морі, запобігання навмисних і ненавмисних скидів та по регламентації проектування, конструкції, обладнання, комплектування екіпажів і експлуатації суден);</a:t>
            </a:r>
          </a:p>
          <a:p>
            <a:pPr marL="0" indent="0">
              <a:buNone/>
            </a:pPr>
            <a:r>
              <a:rPr lang="uk-UA" sz="4900">
                <a:solidFill>
                  <a:schemeClr val="tx2"/>
                </a:solidFill>
              </a:rPr>
              <a:t>в) забруднення від установок і пристроїв, що використовуються при розвідці і розробці природних ресурсів морського дна і його надр (зокрема, заходи із запобігання аваріям та ліквідації надзвичайних ситуацій, забезпечення безпеки робіт на морі та по регламентації проектування, конструкції, обладнання, комплектування персоналу та експлуатації таких установок або пристроїв);</a:t>
            </a:r>
          </a:p>
          <a:p>
            <a:pPr marL="0" indent="0">
              <a:buNone/>
            </a:pPr>
            <a:r>
              <a:rPr lang="uk-UA" sz="4900">
                <a:solidFill>
                  <a:schemeClr val="tx2"/>
                </a:solidFill>
              </a:rPr>
              <a:t>г) забруднення від інших установок і пристроїв, що експлуатуються в морському середовищі (зокрема, заходи із запобігання аваріям та ліквідації надзвичайних ситуацій, із забезпечення безпеки робіт на </a:t>
            </a:r>
            <a:r>
              <a:rPr lang="uk-UA" sz="4900">
                <a:solidFill>
                  <a:schemeClr val="tx2"/>
                </a:solidFill>
              </a:rPr>
              <a:t>морі</a:t>
            </a:r>
            <a:r>
              <a:rPr lang="uk-UA" sz="4900" smtClean="0">
                <a:solidFill>
                  <a:schemeClr val="tx2"/>
                </a:solidFill>
              </a:rPr>
              <a:t>).</a:t>
            </a:r>
            <a:endParaRPr lang="uk-UA" sz="4900">
              <a:solidFill>
                <a:schemeClr val="tx2"/>
              </a:solidFill>
            </a:endParaRPr>
          </a:p>
          <a:p>
            <a:endParaRPr lang="uk-UA"/>
          </a:p>
        </p:txBody>
      </p:sp>
    </p:spTree>
    <p:extLst>
      <p:ext uri="{BB962C8B-B14F-4D97-AF65-F5344CB8AC3E}">
        <p14:creationId xmlns:p14="http://schemas.microsoft.com/office/powerpoint/2010/main" val="289538440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675467"/>
            <a:ext cx="7588365" cy="3450696"/>
          </a:xfrm>
        </p:spPr>
        <p:txBody>
          <a:bodyPr/>
          <a:lstStyle/>
          <a:p>
            <a:r>
              <a:rPr lang="en-US">
                <a:hlinkClick r:id="rId2"/>
              </a:rPr>
              <a:t>http</a:t>
            </a:r>
            <a:r>
              <a:rPr lang="en-US">
                <a:hlinkClick r:id="rId2"/>
              </a:rPr>
              <a:t>://</a:t>
            </a:r>
            <a:r>
              <a:rPr lang="en-US" smtClean="0">
                <a:hlinkClick r:id="rId2"/>
              </a:rPr>
              <a:t>www.br.com.ua/referats/Ecologiya/78191.htm?dl</a:t>
            </a:r>
            <a:r>
              <a:rPr lang="en-US">
                <a:hlinkClick r:id="rId3"/>
              </a:rPr>
              <a:t> </a:t>
            </a:r>
            <a:endParaRPr lang="uk-UA" smtClean="0">
              <a:hlinkClick r:id="rId3"/>
            </a:endParaRPr>
          </a:p>
          <a:p>
            <a:r>
              <a:rPr lang="en-US" smtClean="0">
                <a:hlinkClick r:id="rId3"/>
              </a:rPr>
              <a:t>http</a:t>
            </a:r>
            <a:r>
              <a:rPr lang="en-US">
                <a:hlinkClick r:id="rId3"/>
              </a:rPr>
              <a:t>://</a:t>
            </a:r>
            <a:r>
              <a:rPr lang="en-US" smtClean="0">
                <a:hlinkClick r:id="rId3"/>
              </a:rPr>
              <a:t>www.okruzhayushchaya-sreda.ru/vidy-zagryazneny-okruzhayushchei-sredy.shtml</a:t>
            </a:r>
            <a:endParaRPr lang="uk-UA" smtClean="0"/>
          </a:p>
          <a:p>
            <a:r>
              <a:rPr lang="en-US">
                <a:hlinkClick r:id="rId3"/>
              </a:rPr>
              <a:t>http</a:t>
            </a:r>
            <a:r>
              <a:rPr lang="en-US">
                <a:hlinkClick r:id="rId3"/>
              </a:rPr>
              <a:t>://</a:t>
            </a:r>
            <a:r>
              <a:rPr lang="en-US" smtClean="0">
                <a:hlinkClick r:id="rId3"/>
              </a:rPr>
              <a:t>www.okruzhayushchaya-sreda.ru/vidy-zagryazneny-okruzhayushchei-sredy.shtml</a:t>
            </a:r>
            <a:endParaRPr lang="uk-UA" smtClean="0"/>
          </a:p>
          <a:p>
            <a:r>
              <a:rPr lang="en-US">
                <a:hlinkClick r:id="rId4"/>
              </a:rPr>
              <a:t>http://www.br.com.ua/referats/Ecologiya/78191.htm</a:t>
            </a:r>
            <a:endParaRPr lang="uk-UA"/>
          </a:p>
        </p:txBody>
      </p:sp>
      <p:sp>
        <p:nvSpPr>
          <p:cNvPr id="3" name="Заголовок 2"/>
          <p:cNvSpPr>
            <a:spLocks noGrp="1"/>
          </p:cNvSpPr>
          <p:nvPr>
            <p:ph type="title"/>
          </p:nvPr>
        </p:nvSpPr>
        <p:spPr/>
        <p:txBody>
          <a:bodyPr/>
          <a:lstStyle/>
          <a:p>
            <a:r>
              <a:rPr lang="uk-UA" smtClean="0"/>
              <a:t>Джерела</a:t>
            </a:r>
            <a:endParaRPr lang="uk-UA"/>
          </a:p>
        </p:txBody>
      </p:sp>
    </p:spTree>
    <p:extLst>
      <p:ext uri="{BB962C8B-B14F-4D97-AF65-F5344CB8AC3E}">
        <p14:creationId xmlns:p14="http://schemas.microsoft.com/office/powerpoint/2010/main" val="273021132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491880" y="2636912"/>
            <a:ext cx="5500133" cy="4032448"/>
          </a:xfrm>
        </p:spPr>
        <p:txBody>
          <a:bodyPr>
            <a:normAutofit fontScale="85000" lnSpcReduction="20000"/>
          </a:bodyPr>
          <a:lstStyle/>
          <a:p>
            <a:pPr marL="0" indent="0" algn="just">
              <a:buNone/>
            </a:pPr>
            <a:r>
              <a:rPr lang="uk-UA" b="1">
                <a:cs typeface="Aharoni" pitchFamily="2" charset="-79"/>
              </a:rPr>
              <a:t>Забруднення довкілля</a:t>
            </a:r>
            <a:r>
              <a:rPr lang="uk-UA">
                <a:cs typeface="Aharoni" pitchFamily="2" charset="-79"/>
              </a:rPr>
              <a:t> </a:t>
            </a:r>
            <a:r>
              <a:rPr lang="en-US">
                <a:latin typeface="Aharoni" pitchFamily="2" charset="-79"/>
                <a:cs typeface="Aharoni" pitchFamily="2" charset="-79"/>
              </a:rPr>
              <a:t> — </a:t>
            </a:r>
            <a:r>
              <a:rPr lang="uk-UA">
                <a:cs typeface="Aharoni" pitchFamily="2" charset="-79"/>
              </a:rPr>
              <a:t>процес зміни складу і властивостей однієї або декількох сфер Землі внаслідок діяльності людини. Приводить до погіршення якості атмосфери, гідросфери, літосфери та біосфери. Допустима міра забруднення довкілля в різних країнах регламентується відповідними стандартами, нормативами, законами. Розрізняють забруднення отруйні, хвороботворні, хімічні, механічні і теплові. Допустимі кількості відходів, що скидають в гідро- або атмосферу регламентують нормативами гранично допустимих викидів (ГДВ) з урахуванням гранично допустимих концентрацій (ГДК). В Україні вони затверджуються Міністерством охорони здоров'я.</a:t>
            </a:r>
            <a:endParaRPr lang="uk-UA">
              <a:cs typeface="Aharoni" pitchFamily="2" charset="-79"/>
            </a:endParaRPr>
          </a:p>
        </p:txBody>
      </p:sp>
      <p:sp>
        <p:nvSpPr>
          <p:cNvPr id="3" name="Заголовок 2"/>
          <p:cNvSpPr>
            <a:spLocks noGrp="1"/>
          </p:cNvSpPr>
          <p:nvPr>
            <p:ph type="title"/>
          </p:nvPr>
        </p:nvSpPr>
        <p:spPr/>
        <p:txBody>
          <a:bodyPr/>
          <a:lstStyle/>
          <a:p>
            <a:r>
              <a:rPr lang="uk-UA" b="1"/>
              <a:t>Забруднення довкілля</a:t>
            </a:r>
            <a:endParaRPr lang="uk-UA"/>
          </a:p>
        </p:txBody>
      </p:sp>
      <p:pic>
        <p:nvPicPr>
          <p:cNvPr id="1026" name="Picture 2" descr="http://www.comune.niellatanaro.cn.it/images/newsbig/img_big_223.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234950" y="2636912"/>
            <a:ext cx="3194720" cy="3194720"/>
          </a:xfrm>
          <a:prstGeom prst="rect">
            <a:avLst/>
          </a:prstGeom>
          <a:ln>
            <a:noFill/>
          </a:ln>
          <a:effectLst>
            <a:reflection blurRad="6350" stA="52000" endA="300" endPos="35000" dir="5400000" sy="-100000" algn="bl" rotWithShape="0"/>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41767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Скругленный прямоугольник 115"/>
          <p:cNvSpPr/>
          <p:nvPr/>
        </p:nvSpPr>
        <p:spPr>
          <a:xfrm>
            <a:off x="2585306" y="2583475"/>
            <a:ext cx="1692186" cy="4104456"/>
          </a:xfrm>
          <a:prstGeom prst="roundRect">
            <a:avLst/>
          </a:prstGeom>
          <a:gradFill>
            <a:gsLst>
              <a:gs pos="0">
                <a:schemeClr val="dk1">
                  <a:tint val="96000"/>
                  <a:satMod val="120000"/>
                  <a:lumMod val="120000"/>
                  <a:alpha val="50000"/>
                </a:schemeClr>
              </a:gs>
              <a:gs pos="100000">
                <a:schemeClr val="dk1">
                  <a:shade val="89000"/>
                  <a:lumMod val="90000"/>
                  <a:alpha val="50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uk-UA"/>
          </a:p>
        </p:txBody>
      </p:sp>
      <p:sp>
        <p:nvSpPr>
          <p:cNvPr id="117" name="Скругленный прямоугольник 116"/>
          <p:cNvSpPr/>
          <p:nvPr/>
        </p:nvSpPr>
        <p:spPr>
          <a:xfrm>
            <a:off x="334897" y="2564904"/>
            <a:ext cx="1692186" cy="2520280"/>
          </a:xfrm>
          <a:prstGeom prst="roundRect">
            <a:avLst/>
          </a:prstGeom>
          <a:gradFill>
            <a:gsLst>
              <a:gs pos="0">
                <a:schemeClr val="accent5">
                  <a:tint val="96000"/>
                  <a:satMod val="120000"/>
                  <a:lumMod val="120000"/>
                  <a:alpha val="50000"/>
                </a:schemeClr>
              </a:gs>
              <a:gs pos="100000">
                <a:schemeClr val="accent5">
                  <a:shade val="89000"/>
                  <a:lumMod val="90000"/>
                  <a:alpha val="50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uk-UA"/>
          </a:p>
        </p:txBody>
      </p:sp>
      <p:sp>
        <p:nvSpPr>
          <p:cNvPr id="115" name="Скругленный прямоугольник 114"/>
          <p:cNvSpPr/>
          <p:nvPr/>
        </p:nvSpPr>
        <p:spPr>
          <a:xfrm>
            <a:off x="7042002" y="2583475"/>
            <a:ext cx="1692186" cy="4104456"/>
          </a:xfrm>
          <a:prstGeom prst="roundRect">
            <a:avLst/>
          </a:prstGeom>
          <a:gradFill>
            <a:gsLst>
              <a:gs pos="0">
                <a:schemeClr val="accent3">
                  <a:tint val="96000"/>
                  <a:satMod val="120000"/>
                  <a:lumMod val="120000"/>
                  <a:alpha val="50000"/>
                </a:schemeClr>
              </a:gs>
              <a:gs pos="100000">
                <a:schemeClr val="accent3">
                  <a:shade val="89000"/>
                  <a:lumMod val="90000"/>
                  <a:alpha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4" name="Скругленный прямоугольник 113"/>
          <p:cNvSpPr/>
          <p:nvPr/>
        </p:nvSpPr>
        <p:spPr>
          <a:xfrm>
            <a:off x="4824030" y="2564904"/>
            <a:ext cx="1692186" cy="4104456"/>
          </a:xfrm>
          <a:prstGeom prst="roundRect">
            <a:avLst/>
          </a:prstGeom>
          <a:gradFill>
            <a:gsLst>
              <a:gs pos="0">
                <a:schemeClr val="accent1">
                  <a:tint val="96000"/>
                  <a:satMod val="120000"/>
                  <a:lumMod val="120000"/>
                  <a:alpha val="50000"/>
                </a:schemeClr>
              </a:gs>
              <a:gs pos="100000">
                <a:schemeClr val="accent1">
                  <a:shade val="89000"/>
                  <a:lumMod val="90000"/>
                  <a:alpha val="5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4" name="Прямоугольник 3"/>
          <p:cNvSpPr/>
          <p:nvPr/>
        </p:nvSpPr>
        <p:spPr>
          <a:xfrm>
            <a:off x="189402" y="188640"/>
            <a:ext cx="8784976" cy="14401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uk-UA"/>
          </a:p>
        </p:txBody>
      </p:sp>
      <p:cxnSp>
        <p:nvCxnSpPr>
          <p:cNvPr id="28" name="Прямая со стрелкой 27"/>
          <p:cNvCxnSpPr/>
          <p:nvPr/>
        </p:nvCxnSpPr>
        <p:spPr>
          <a:xfrm>
            <a:off x="3460821" y="549044"/>
            <a:ext cx="0" cy="432048"/>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grpSp>
        <p:nvGrpSpPr>
          <p:cNvPr id="89" name="Группа 88"/>
          <p:cNvGrpSpPr/>
          <p:nvPr/>
        </p:nvGrpSpPr>
        <p:grpSpPr>
          <a:xfrm>
            <a:off x="26876" y="1232757"/>
            <a:ext cx="2111601" cy="3548522"/>
            <a:chOff x="4499993" y="1232757"/>
            <a:chExt cx="2111601" cy="3548522"/>
          </a:xfrm>
        </p:grpSpPr>
        <p:cxnSp>
          <p:nvCxnSpPr>
            <p:cNvPr id="91" name="Соединительная линия уступом 90"/>
            <p:cNvCxnSpPr/>
            <p:nvPr/>
          </p:nvCxnSpPr>
          <p:spPr>
            <a:xfrm rot="5400000" flipH="1" flipV="1">
              <a:off x="3151587" y="2600908"/>
              <a:ext cx="3060340" cy="324037"/>
            </a:xfrm>
            <a:prstGeom prst="bentConnector3">
              <a:avLst>
                <a:gd name="adj1" fmla="val 99798"/>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Блок-схема: процесс 91"/>
            <p:cNvSpPr/>
            <p:nvPr/>
          </p:nvSpPr>
          <p:spPr>
            <a:xfrm>
              <a:off x="4719848" y="2780928"/>
              <a:ext cx="1872000" cy="648072"/>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smtClean="0">
                  <a:ln w="50800">
                    <a:solidFill>
                      <a:schemeClr val="bg1"/>
                    </a:solidFill>
                  </a:ln>
                  <a:solidFill>
                    <a:schemeClr val="bg1"/>
                  </a:solidFill>
                </a:rPr>
                <a:t>Різноманітне сміття</a:t>
              </a:r>
              <a:endParaRPr lang="uk-UA" b="1">
                <a:ln w="50800">
                  <a:solidFill>
                    <a:schemeClr val="bg1"/>
                  </a:solidFill>
                </a:ln>
                <a:solidFill>
                  <a:schemeClr val="bg1"/>
                </a:solidFill>
              </a:endParaRPr>
            </a:p>
          </p:txBody>
        </p:sp>
        <p:sp>
          <p:nvSpPr>
            <p:cNvPr id="93" name="Блок-схема: процесс 92"/>
            <p:cNvSpPr/>
            <p:nvPr/>
          </p:nvSpPr>
          <p:spPr>
            <a:xfrm>
              <a:off x="4739594" y="3809171"/>
              <a:ext cx="1872000" cy="972108"/>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smtClean="0">
                  <a:ln w="50800">
                    <a:solidFill>
                      <a:schemeClr val="bg1"/>
                    </a:solidFill>
                  </a:ln>
                  <a:solidFill>
                    <a:schemeClr val="bg1"/>
                  </a:solidFill>
                </a:rPr>
                <a:t>Тверді відходи виробництва та будівництва</a:t>
              </a:r>
              <a:endParaRPr lang="uk-UA" b="1">
                <a:ln w="50800">
                  <a:solidFill>
                    <a:schemeClr val="bg1"/>
                  </a:solidFill>
                </a:ln>
                <a:solidFill>
                  <a:schemeClr val="bg1"/>
                </a:solidFill>
              </a:endParaRPr>
            </a:p>
          </p:txBody>
        </p:sp>
        <p:cxnSp>
          <p:nvCxnSpPr>
            <p:cNvPr id="97" name="Прямая соединительная линия 96"/>
            <p:cNvCxnSpPr>
              <a:endCxn id="92" idx="1"/>
            </p:cNvCxnSpPr>
            <p:nvPr/>
          </p:nvCxnSpPr>
          <p:spPr>
            <a:xfrm>
              <a:off x="4499993" y="3104964"/>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p:nvPr/>
          </p:nvCxnSpPr>
          <p:spPr>
            <a:xfrm>
              <a:off x="4499993" y="4293096"/>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9" name="Прямая со стрелкой 28"/>
          <p:cNvCxnSpPr/>
          <p:nvPr/>
        </p:nvCxnSpPr>
        <p:spPr>
          <a:xfrm>
            <a:off x="5693069" y="549044"/>
            <a:ext cx="0" cy="432048"/>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30" name="Прямая со стрелкой 29"/>
          <p:cNvCxnSpPr/>
          <p:nvPr/>
        </p:nvCxnSpPr>
        <p:spPr>
          <a:xfrm>
            <a:off x="8100392" y="549044"/>
            <a:ext cx="0" cy="432048"/>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22" name="Прямая со стрелкой 21"/>
          <p:cNvCxnSpPr/>
          <p:nvPr/>
        </p:nvCxnSpPr>
        <p:spPr>
          <a:xfrm>
            <a:off x="1199574" y="548680"/>
            <a:ext cx="0" cy="432048"/>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14" name="Загнутый угол 13"/>
          <p:cNvSpPr/>
          <p:nvPr/>
        </p:nvSpPr>
        <p:spPr>
          <a:xfrm>
            <a:off x="261410" y="1485148"/>
            <a:ext cx="1934326" cy="935740"/>
          </a:xfrm>
          <a:prstGeom prst="foldedCorne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rtlCol="0" anchor="ctr"/>
          <a:lstStyle/>
          <a:p>
            <a:pPr algn="ctr"/>
            <a:r>
              <a:rPr lang="ru-RU" sz="1000">
                <a:ln>
                  <a:solidFill>
                    <a:schemeClr val="accent2"/>
                  </a:solidFill>
                </a:ln>
              </a:rPr>
              <a:t>З</a:t>
            </a:r>
            <a:r>
              <a:rPr lang="ru-RU" sz="1000" smtClean="0">
                <a:ln>
                  <a:solidFill>
                    <a:schemeClr val="accent2"/>
                  </a:solidFill>
                </a:ln>
              </a:rPr>
              <a:t>абруднення </a:t>
            </a:r>
            <a:r>
              <a:rPr lang="ru-RU" sz="1000">
                <a:ln>
                  <a:solidFill>
                    <a:schemeClr val="accent2"/>
                  </a:solidFill>
                </a:ln>
              </a:rPr>
              <a:t>навколишнього середовища механічними відходами без хіміко-фізичних наслідків</a:t>
            </a:r>
            <a:endParaRPr lang="uk-UA" sz="1000">
              <a:ln>
                <a:solidFill>
                  <a:schemeClr val="accent2"/>
                </a:solidFill>
              </a:ln>
            </a:endParaRPr>
          </a:p>
        </p:txBody>
      </p:sp>
      <p:sp>
        <p:nvSpPr>
          <p:cNvPr id="2" name="Скругленный прямоугольник 1"/>
          <p:cNvSpPr/>
          <p:nvPr/>
        </p:nvSpPr>
        <p:spPr>
          <a:xfrm>
            <a:off x="189402" y="188640"/>
            <a:ext cx="8784976" cy="504056"/>
          </a:xfrm>
          <a:prstGeom prst="roundRect">
            <a:avLst>
              <a:gd name="adj" fmla="val 10865"/>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sz="2400" b="1" smtClean="0">
                <a:ln w="50800"/>
                <a:solidFill>
                  <a:schemeClr val="bg1">
                    <a:shade val="50000"/>
                  </a:schemeClr>
                </a:solidFill>
                <a:effectLst>
                  <a:reflection blurRad="6350" stA="55000" endA="300" endPos="45500" dir="5400000" sy="-100000" algn="bl" rotWithShape="0"/>
                </a:effectLst>
              </a:rPr>
              <a:t>Види забруднень</a:t>
            </a:r>
            <a:endParaRPr lang="uk-UA" sz="2400" b="1">
              <a:ln w="50800"/>
              <a:solidFill>
                <a:schemeClr val="bg1">
                  <a:shade val="50000"/>
                </a:schemeClr>
              </a:solidFill>
              <a:effectLst>
                <a:reflection blurRad="6350" stA="55000" endA="300" endPos="45500" dir="5400000" sy="-100000" algn="bl" rotWithShape="0"/>
              </a:effectLst>
            </a:endParaRPr>
          </a:p>
        </p:txBody>
      </p:sp>
      <p:sp>
        <p:nvSpPr>
          <p:cNvPr id="5" name="Скругленный прямоугольник 4"/>
          <p:cNvSpPr/>
          <p:nvPr/>
        </p:nvSpPr>
        <p:spPr>
          <a:xfrm>
            <a:off x="189402" y="980728"/>
            <a:ext cx="2020345" cy="504056"/>
          </a:xfrm>
          <a:prstGeom prst="roundRect">
            <a:avLst>
              <a:gd name="adj" fmla="val 10865"/>
            </a:avLst>
          </a:prstGeom>
          <a:gradFill>
            <a:gsLst>
              <a:gs pos="0">
                <a:srgbClr val="FF0000"/>
              </a:gs>
              <a:gs pos="100000">
                <a:srgbClr val="E17765"/>
              </a:gs>
            </a:gsLst>
          </a:gra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sz="2400" b="1">
                <a:ln w="50800"/>
                <a:solidFill>
                  <a:schemeClr val="bg1">
                    <a:shade val="50000"/>
                  </a:schemeClr>
                </a:solidFill>
                <a:effectLst>
                  <a:reflection blurRad="6350" stA="55000" endA="300" endPos="45500" dir="5400000" sy="-100000" algn="bl" rotWithShape="0"/>
                </a:effectLst>
              </a:rPr>
              <a:t>Механічні</a:t>
            </a:r>
          </a:p>
        </p:txBody>
      </p:sp>
      <p:sp>
        <p:nvSpPr>
          <p:cNvPr id="18" name="Загнутый угол 17"/>
          <p:cNvSpPr/>
          <p:nvPr/>
        </p:nvSpPr>
        <p:spPr>
          <a:xfrm>
            <a:off x="2493658" y="1485148"/>
            <a:ext cx="1934326" cy="935740"/>
          </a:xfrm>
          <a:prstGeom prst="foldedCorne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rtlCol="0" anchor="ctr"/>
          <a:lstStyle/>
          <a:p>
            <a:pPr algn="ctr"/>
            <a:r>
              <a:rPr lang="ru-RU" sz="1000" smtClean="0">
                <a:ln>
                  <a:solidFill>
                    <a:schemeClr val="accent2"/>
                  </a:solidFill>
                </a:ln>
              </a:rPr>
              <a:t>Зміна </a:t>
            </a:r>
            <a:r>
              <a:rPr lang="ru-RU" sz="1000">
                <a:ln>
                  <a:solidFill>
                    <a:schemeClr val="accent2"/>
                  </a:solidFill>
                </a:ln>
              </a:rPr>
              <a:t>хімічних властивостей середовища, що спричиняє негативний вплив на екосистеми і техногенні системи</a:t>
            </a:r>
            <a:endParaRPr lang="uk-UA" sz="1000">
              <a:ln>
                <a:solidFill>
                  <a:schemeClr val="accent2"/>
                </a:solidFill>
              </a:ln>
            </a:endParaRPr>
          </a:p>
        </p:txBody>
      </p:sp>
      <p:sp>
        <p:nvSpPr>
          <p:cNvPr id="19" name="Загнутый угол 18"/>
          <p:cNvSpPr/>
          <p:nvPr/>
        </p:nvSpPr>
        <p:spPr>
          <a:xfrm>
            <a:off x="4725906" y="1485148"/>
            <a:ext cx="1934326" cy="935740"/>
          </a:xfrm>
          <a:prstGeom prst="foldedCorne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rtlCol="0" anchor="ctr"/>
          <a:lstStyle/>
          <a:p>
            <a:pPr algn="ctr"/>
            <a:r>
              <a:rPr lang="ru-RU" sz="1000" smtClean="0">
                <a:ln>
                  <a:solidFill>
                    <a:schemeClr val="accent2"/>
                  </a:solidFill>
                </a:ln>
              </a:rPr>
              <a:t>Зміна </a:t>
            </a:r>
            <a:r>
              <a:rPr lang="ru-RU" sz="1000">
                <a:ln>
                  <a:solidFill>
                    <a:schemeClr val="accent2"/>
                  </a:solidFill>
                </a:ln>
              </a:rPr>
              <a:t>фізичних параметрів навколишнього середовища, що призводить до негативних наслідків</a:t>
            </a:r>
            <a:endParaRPr lang="uk-UA" sz="1000">
              <a:ln>
                <a:solidFill>
                  <a:schemeClr val="accent2"/>
                </a:solidFill>
              </a:ln>
            </a:endParaRPr>
          </a:p>
        </p:txBody>
      </p:sp>
      <p:sp>
        <p:nvSpPr>
          <p:cNvPr id="20" name="Загнутый угол 19"/>
          <p:cNvSpPr/>
          <p:nvPr/>
        </p:nvSpPr>
        <p:spPr>
          <a:xfrm>
            <a:off x="7030821" y="1484784"/>
            <a:ext cx="1934326" cy="935740"/>
          </a:xfrm>
          <a:prstGeom prst="foldedCorne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rtlCol="0" anchor="ctr"/>
          <a:lstStyle/>
          <a:p>
            <a:pPr algn="ctr"/>
            <a:r>
              <a:rPr lang="ru-RU" sz="1000" smtClean="0">
                <a:ln>
                  <a:solidFill>
                    <a:schemeClr val="accent2"/>
                  </a:solidFill>
                </a:ln>
              </a:rPr>
              <a:t>Проникнення </a:t>
            </a:r>
            <a:r>
              <a:rPr lang="ru-RU" sz="1000">
                <a:ln>
                  <a:solidFill>
                    <a:schemeClr val="accent2"/>
                  </a:solidFill>
                </a:ln>
              </a:rPr>
              <a:t>в екосистеми чи техногенні системи живих істот, ворожих даним співтовариствам</a:t>
            </a:r>
            <a:endParaRPr lang="uk-UA" sz="1000">
              <a:ln>
                <a:solidFill>
                  <a:schemeClr val="accent2"/>
                </a:solidFill>
              </a:ln>
            </a:endParaRPr>
          </a:p>
        </p:txBody>
      </p:sp>
      <p:grpSp>
        <p:nvGrpSpPr>
          <p:cNvPr id="86" name="Группа 85"/>
          <p:cNvGrpSpPr/>
          <p:nvPr/>
        </p:nvGrpSpPr>
        <p:grpSpPr>
          <a:xfrm>
            <a:off x="2267743" y="1233123"/>
            <a:ext cx="2129078" cy="5299083"/>
            <a:chOff x="2267743" y="1233123"/>
            <a:chExt cx="2129078" cy="5299083"/>
          </a:xfrm>
        </p:grpSpPr>
        <p:grpSp>
          <p:nvGrpSpPr>
            <p:cNvPr id="74" name="Группа 73"/>
            <p:cNvGrpSpPr/>
            <p:nvPr/>
          </p:nvGrpSpPr>
          <p:grpSpPr>
            <a:xfrm>
              <a:off x="2267744" y="1233123"/>
              <a:ext cx="2129077" cy="5299083"/>
              <a:chOff x="4492193" y="1233123"/>
              <a:chExt cx="2129077" cy="5299083"/>
            </a:xfrm>
          </p:grpSpPr>
          <p:cxnSp>
            <p:nvCxnSpPr>
              <p:cNvPr id="75" name="Соединительная линия уступом 74"/>
              <p:cNvCxnSpPr/>
              <p:nvPr/>
            </p:nvCxnSpPr>
            <p:spPr>
              <a:xfrm rot="5400000" flipH="1" flipV="1">
                <a:off x="2131046" y="3602070"/>
                <a:ext cx="5061931" cy="324037"/>
              </a:xfrm>
              <a:prstGeom prst="bentConnector3">
                <a:avLst>
                  <a:gd name="adj1" fmla="val 99865"/>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Блок-схема: процесс 75"/>
              <p:cNvSpPr/>
              <p:nvPr/>
            </p:nvSpPr>
            <p:spPr>
              <a:xfrm>
                <a:off x="4738501" y="2780928"/>
                <a:ext cx="1872000" cy="648072"/>
              </a:xfrm>
              <a:prstGeom prst="flowChartProcess">
                <a:avLst/>
              </a:prstGeom>
            </p:spPr>
            <p:style>
              <a:lnRef idx="0">
                <a:schemeClr val="dk1"/>
              </a:lnRef>
              <a:fillRef idx="3">
                <a:schemeClr val="dk1"/>
              </a:fillRef>
              <a:effectRef idx="3">
                <a:schemeClr val="dk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smtClean="0">
                    <a:ln w="50800">
                      <a:solidFill>
                        <a:schemeClr val="bg1"/>
                      </a:solidFill>
                    </a:ln>
                    <a:solidFill>
                      <a:schemeClr val="bg1"/>
                    </a:solidFill>
                    <a:effectLst>
                      <a:outerShdw blurRad="38100" dist="38100" dir="2700000" algn="tl">
                        <a:srgbClr val="000000">
                          <a:alpha val="43137"/>
                        </a:srgbClr>
                      </a:outerShdw>
                    </a:effectLst>
                  </a:rPr>
                  <a:t>Тяжкі металами</a:t>
                </a:r>
                <a:endParaRPr lang="uk-UA" b="1">
                  <a:ln w="50800">
                    <a:solidFill>
                      <a:schemeClr val="bg1"/>
                    </a:solidFill>
                  </a:ln>
                  <a:solidFill>
                    <a:schemeClr val="bg1"/>
                  </a:solidFill>
                  <a:effectLst>
                    <a:outerShdw blurRad="38100" dist="38100" dir="2700000" algn="tl">
                      <a:srgbClr val="000000">
                        <a:alpha val="43137"/>
                      </a:srgbClr>
                    </a:outerShdw>
                  </a:effectLst>
                </a:endParaRPr>
              </a:p>
            </p:txBody>
          </p:sp>
          <p:sp>
            <p:nvSpPr>
              <p:cNvPr id="77" name="Блок-схема: процесс 76"/>
              <p:cNvSpPr/>
              <p:nvPr/>
            </p:nvSpPr>
            <p:spPr>
              <a:xfrm>
                <a:off x="4727733" y="3653641"/>
                <a:ext cx="1872000" cy="396000"/>
              </a:xfrm>
              <a:prstGeom prst="flowChartProcess">
                <a:avLst/>
              </a:prstGeom>
            </p:spPr>
            <p:style>
              <a:lnRef idx="0">
                <a:schemeClr val="dk1"/>
              </a:lnRef>
              <a:fillRef idx="3">
                <a:schemeClr val="dk1"/>
              </a:fillRef>
              <a:effectRef idx="3">
                <a:schemeClr val="dk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a:ln w="50800">
                      <a:solidFill>
                        <a:schemeClr val="bg1"/>
                      </a:solidFill>
                    </a:ln>
                    <a:solidFill>
                      <a:schemeClr val="bg1"/>
                    </a:solidFill>
                    <a:effectLst>
                      <a:outerShdw blurRad="38100" dist="38100" dir="2700000" algn="tl">
                        <a:srgbClr val="000000">
                          <a:alpha val="43137"/>
                        </a:srgbClr>
                      </a:outerShdw>
                    </a:effectLst>
                  </a:rPr>
                  <a:t>Пестициди</a:t>
                </a:r>
                <a:endParaRPr lang="uk-UA" b="1">
                  <a:ln w="50800">
                    <a:solidFill>
                      <a:schemeClr val="bg1"/>
                    </a:solidFill>
                  </a:ln>
                  <a:solidFill>
                    <a:schemeClr val="bg1"/>
                  </a:solidFill>
                  <a:effectLst>
                    <a:outerShdw blurRad="38100" dist="38100" dir="2700000" algn="tl">
                      <a:srgbClr val="000000">
                        <a:alpha val="43137"/>
                      </a:srgbClr>
                    </a:outerShdw>
                  </a:effectLst>
                </a:endParaRPr>
              </a:p>
            </p:txBody>
          </p:sp>
          <p:sp>
            <p:nvSpPr>
              <p:cNvPr id="78" name="Блок-схема: процесс 77"/>
              <p:cNvSpPr/>
              <p:nvPr/>
            </p:nvSpPr>
            <p:spPr>
              <a:xfrm>
                <a:off x="4716965" y="4274282"/>
                <a:ext cx="1872000" cy="396000"/>
              </a:xfrm>
              <a:prstGeom prst="flowChartProcess">
                <a:avLst/>
              </a:prstGeom>
            </p:spPr>
            <p:style>
              <a:lnRef idx="0">
                <a:schemeClr val="dk1"/>
              </a:lnRef>
              <a:fillRef idx="3">
                <a:schemeClr val="dk1"/>
              </a:fillRef>
              <a:effectRef idx="3">
                <a:schemeClr val="dk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sz="1600" b="1" smtClean="0">
                    <a:ln w="50800">
                      <a:solidFill>
                        <a:schemeClr val="bg1"/>
                      </a:solidFill>
                    </a:ln>
                    <a:solidFill>
                      <a:schemeClr val="bg1"/>
                    </a:solidFill>
                    <a:effectLst>
                      <a:outerShdw blurRad="38100" dist="38100" dir="2700000" algn="tl">
                        <a:srgbClr val="000000">
                          <a:alpha val="43137"/>
                        </a:srgbClr>
                      </a:outerShdw>
                    </a:effectLst>
                  </a:rPr>
                  <a:t>Пластики</a:t>
                </a:r>
              </a:p>
            </p:txBody>
          </p:sp>
          <p:sp>
            <p:nvSpPr>
              <p:cNvPr id="79" name="Блок-схема: процесс 78"/>
              <p:cNvSpPr/>
              <p:nvPr/>
            </p:nvSpPr>
            <p:spPr>
              <a:xfrm>
                <a:off x="4695429" y="4894923"/>
                <a:ext cx="1872000" cy="396000"/>
              </a:xfrm>
              <a:prstGeom prst="flowChartProcess">
                <a:avLst/>
              </a:prstGeom>
            </p:spPr>
            <p:style>
              <a:lnRef idx="0">
                <a:schemeClr val="dk1"/>
              </a:lnRef>
              <a:fillRef idx="3">
                <a:schemeClr val="dk1"/>
              </a:fillRef>
              <a:effectRef idx="3">
                <a:schemeClr val="dk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smtClean="0">
                    <a:ln w="50800">
                      <a:solidFill>
                        <a:schemeClr val="bg1"/>
                      </a:solidFill>
                    </a:ln>
                    <a:solidFill>
                      <a:schemeClr val="bg1"/>
                    </a:solidFill>
                    <a:effectLst>
                      <a:outerShdw blurRad="38100" dist="38100" dir="2700000" algn="tl">
                        <a:srgbClr val="000000">
                          <a:alpha val="43137"/>
                        </a:srgbClr>
                      </a:outerShdw>
                    </a:effectLst>
                  </a:rPr>
                  <a:t>Нафтопродукти</a:t>
                </a:r>
                <a:r>
                  <a:rPr lang="uk-UA" b="1" smtClean="0">
                    <a:ln w="50800"/>
                    <a:solidFill>
                      <a:schemeClr val="bg1">
                        <a:shade val="50000"/>
                      </a:schemeClr>
                    </a:solidFill>
                    <a:effectLst>
                      <a:outerShdw blurRad="38100" dist="38100" dir="2700000" algn="tl">
                        <a:srgbClr val="000000">
                          <a:alpha val="43137"/>
                        </a:srgbClr>
                      </a:outerShdw>
                    </a:effectLst>
                  </a:rPr>
                  <a:t> </a:t>
                </a:r>
                <a:endParaRPr lang="uk-UA" b="1">
                  <a:ln w="50800"/>
                  <a:solidFill>
                    <a:schemeClr val="bg1">
                      <a:shade val="50000"/>
                    </a:schemeClr>
                  </a:solidFill>
                  <a:effectLst>
                    <a:outerShdw blurRad="38100" dist="38100" dir="2700000" algn="tl">
                      <a:srgbClr val="000000">
                        <a:alpha val="43137"/>
                      </a:srgbClr>
                    </a:outerShdw>
                  </a:effectLst>
                </a:endParaRPr>
              </a:p>
            </p:txBody>
          </p:sp>
          <p:sp>
            <p:nvSpPr>
              <p:cNvPr id="80" name="Блок-схема: процесс 79"/>
              <p:cNvSpPr/>
              <p:nvPr/>
            </p:nvSpPr>
            <p:spPr>
              <a:xfrm>
                <a:off x="4749270" y="5515564"/>
                <a:ext cx="1872000" cy="396000"/>
              </a:xfrm>
              <a:prstGeom prst="flowChartProcess">
                <a:avLst/>
              </a:prstGeom>
            </p:spPr>
            <p:style>
              <a:lnRef idx="0">
                <a:schemeClr val="dk1"/>
              </a:lnRef>
              <a:fillRef idx="3">
                <a:schemeClr val="dk1"/>
              </a:fillRef>
              <a:effectRef idx="3">
                <a:schemeClr val="dk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sz="2000" b="1" smtClean="0">
                    <a:ln w="50800">
                      <a:solidFill>
                        <a:schemeClr val="bg1"/>
                      </a:solidFill>
                    </a:ln>
                    <a:solidFill>
                      <a:schemeClr val="bg1"/>
                    </a:solidFill>
                    <a:effectLst>
                      <a:outerShdw blurRad="38100" dist="38100" dir="2700000" algn="tl">
                        <a:srgbClr val="000000">
                          <a:alpha val="43137"/>
                        </a:srgbClr>
                      </a:outerShdw>
                    </a:effectLst>
                  </a:rPr>
                  <a:t>СПАР і ПАР</a:t>
                </a:r>
                <a:endParaRPr lang="uk-UA" b="1">
                  <a:ln w="50800">
                    <a:solidFill>
                      <a:schemeClr val="bg1"/>
                    </a:solidFill>
                  </a:ln>
                  <a:solidFill>
                    <a:schemeClr val="bg1"/>
                  </a:solidFill>
                  <a:effectLst>
                    <a:outerShdw blurRad="38100" dist="38100" dir="2700000" algn="tl">
                      <a:srgbClr val="000000">
                        <a:alpha val="43137"/>
                      </a:srgbClr>
                    </a:outerShdw>
                  </a:effectLst>
                </a:endParaRPr>
              </a:p>
            </p:txBody>
          </p:sp>
          <p:cxnSp>
            <p:nvCxnSpPr>
              <p:cNvPr id="81" name="Прямая соединительная линия 80"/>
              <p:cNvCxnSpPr>
                <a:endCxn id="76" idx="1"/>
              </p:cNvCxnSpPr>
              <p:nvPr/>
            </p:nvCxnSpPr>
            <p:spPr>
              <a:xfrm>
                <a:off x="4499993" y="3104964"/>
                <a:ext cx="238508"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a:off x="4499993" y="3851641"/>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4492193" y="4472282"/>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a:off x="4529415" y="5720392"/>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Блок-схема: процесс 121"/>
              <p:cNvSpPr/>
              <p:nvPr/>
            </p:nvSpPr>
            <p:spPr>
              <a:xfrm>
                <a:off x="4706197" y="6136206"/>
                <a:ext cx="1872000" cy="396000"/>
              </a:xfrm>
              <a:prstGeom prst="flowChartProcess">
                <a:avLst/>
              </a:prstGeom>
            </p:spPr>
            <p:style>
              <a:lnRef idx="0">
                <a:schemeClr val="dk1"/>
              </a:lnRef>
              <a:fillRef idx="3">
                <a:schemeClr val="dk1"/>
              </a:fillRef>
              <a:effectRef idx="3">
                <a:schemeClr val="dk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sz="2000" b="1" smtClean="0">
                    <a:ln w="50800">
                      <a:solidFill>
                        <a:schemeClr val="bg1"/>
                      </a:solidFill>
                    </a:ln>
                    <a:solidFill>
                      <a:schemeClr val="bg1"/>
                    </a:solidFill>
                    <a:effectLst>
                      <a:outerShdw blurRad="38100" dist="38100" dir="2700000" algn="tl">
                        <a:srgbClr val="000000">
                          <a:alpha val="43137"/>
                        </a:srgbClr>
                      </a:outerShdw>
                    </a:effectLst>
                  </a:rPr>
                  <a:t>Чадний газ</a:t>
                </a:r>
                <a:endParaRPr lang="uk-UA" b="1">
                  <a:ln w="50800">
                    <a:solidFill>
                      <a:schemeClr val="bg1"/>
                    </a:solidFill>
                  </a:ln>
                  <a:solidFill>
                    <a:schemeClr val="bg1"/>
                  </a:solidFill>
                  <a:effectLst>
                    <a:outerShdw blurRad="38100" dist="38100" dir="2700000" algn="tl">
                      <a:srgbClr val="000000">
                        <a:alpha val="43137"/>
                      </a:srgbClr>
                    </a:outerShdw>
                  </a:effectLst>
                </a:endParaRPr>
              </a:p>
            </p:txBody>
          </p:sp>
          <p:cxnSp>
            <p:nvCxnSpPr>
              <p:cNvPr id="123" name="Прямая соединительная линия 122"/>
              <p:cNvCxnSpPr/>
              <p:nvPr/>
            </p:nvCxnSpPr>
            <p:spPr>
              <a:xfrm>
                <a:off x="4507878" y="5085184"/>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5" name="Прямая соединительная линия 84"/>
            <p:cNvCxnSpPr/>
            <p:nvPr/>
          </p:nvCxnSpPr>
          <p:spPr>
            <a:xfrm>
              <a:off x="2267743" y="6295054"/>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3" name="Группа 72"/>
          <p:cNvGrpSpPr/>
          <p:nvPr/>
        </p:nvGrpSpPr>
        <p:grpSpPr>
          <a:xfrm>
            <a:off x="4492193" y="1233123"/>
            <a:ext cx="2099655" cy="5259930"/>
            <a:chOff x="4492193" y="1233123"/>
            <a:chExt cx="2099655" cy="5259930"/>
          </a:xfrm>
        </p:grpSpPr>
        <p:cxnSp>
          <p:nvCxnSpPr>
            <p:cNvPr id="57" name="Соединительная линия уступом 56"/>
            <p:cNvCxnSpPr/>
            <p:nvPr/>
          </p:nvCxnSpPr>
          <p:spPr>
            <a:xfrm rot="5400000" flipH="1" flipV="1">
              <a:off x="2131046" y="3602070"/>
              <a:ext cx="5061931" cy="324037"/>
            </a:xfrm>
            <a:prstGeom prst="bentConnector3">
              <a:avLst>
                <a:gd name="adj1" fmla="val 9986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7" name="Блок-схема: процесс 36">
              <a:hlinkClick r:id="rId2" action="ppaction://hlinksldjump"/>
              <a:hlinkHover r:id="" action="ppaction://noaction" highlightClick="1"/>
            </p:cNvPr>
            <p:cNvSpPr/>
            <p:nvPr/>
          </p:nvSpPr>
          <p:spPr>
            <a:xfrm>
              <a:off x="4719848" y="2780928"/>
              <a:ext cx="1872000" cy="648072"/>
            </a:xfrm>
            <a:prstGeom prst="flowChartProcess">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alanced" dir="t">
                  <a:rot lat="0" lon="0" rev="2100000"/>
                </a:lightRig>
              </a:scene3d>
              <a:sp3d extrusionH="57150" prstMaterial="metal">
                <a:bevelT w="38100" h="25400"/>
                <a:contourClr>
                  <a:schemeClr val="bg2"/>
                </a:contourClr>
              </a:sp3d>
            </a:bodyPr>
            <a:lstStyle/>
            <a:p>
              <a:pPr algn="ctr"/>
              <a:r>
                <a:rPr lang="uk-UA" b="1">
                  <a:ln w="50800">
                    <a:solidFill>
                      <a:schemeClr val="bg1"/>
                    </a:solidFill>
                  </a:ln>
                  <a:solidFill>
                    <a:schemeClr val="bg1"/>
                  </a:solidFill>
                  <a:effectLst>
                    <a:outerShdw blurRad="38100" dist="38100" dir="2700000" algn="tl">
                      <a:srgbClr val="000000">
                        <a:alpha val="43137"/>
                      </a:srgbClr>
                    </a:outerShdw>
                  </a:effectLst>
                </a:rPr>
                <a:t>Температурно-енергетичне</a:t>
              </a:r>
            </a:p>
          </p:txBody>
        </p:sp>
        <p:sp>
          <p:nvSpPr>
            <p:cNvPr id="38" name="Блок-схема: процесс 37"/>
            <p:cNvSpPr/>
            <p:nvPr/>
          </p:nvSpPr>
          <p:spPr>
            <a:xfrm>
              <a:off x="4719848" y="3772469"/>
              <a:ext cx="1872000" cy="396000"/>
            </a:xfrm>
            <a:prstGeom prst="flowChartProcess">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alanced" dir="t">
                  <a:rot lat="0" lon="0" rev="2100000"/>
                </a:lightRig>
              </a:scene3d>
              <a:sp3d extrusionH="57150" prstMaterial="metal">
                <a:bevelT w="38100" h="25400"/>
                <a:contourClr>
                  <a:schemeClr val="bg2"/>
                </a:contourClr>
              </a:sp3d>
            </a:bodyPr>
            <a:lstStyle/>
            <a:p>
              <a:pPr algn="ctr"/>
              <a:r>
                <a:rPr lang="uk-UA" b="1">
                  <a:ln w="50800">
                    <a:solidFill>
                      <a:schemeClr val="bg1"/>
                    </a:solidFill>
                  </a:ln>
                  <a:solidFill>
                    <a:schemeClr val="bg1"/>
                  </a:solidFill>
                  <a:effectLst>
                    <a:outerShdw blurRad="38100" dist="38100" dir="2700000" algn="tl">
                      <a:srgbClr val="000000">
                        <a:alpha val="43137"/>
                      </a:srgbClr>
                    </a:outerShdw>
                  </a:effectLst>
                </a:rPr>
                <a:t>Світлове</a:t>
              </a:r>
            </a:p>
          </p:txBody>
        </p:sp>
        <p:sp>
          <p:nvSpPr>
            <p:cNvPr id="39" name="Блок-схема: процесс 38"/>
            <p:cNvSpPr/>
            <p:nvPr/>
          </p:nvSpPr>
          <p:spPr>
            <a:xfrm>
              <a:off x="4719848" y="4511938"/>
              <a:ext cx="1872000" cy="502178"/>
            </a:xfrm>
            <a:prstGeom prst="flowChartProcess">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alanced" dir="t">
                  <a:rot lat="0" lon="0" rev="2100000"/>
                </a:lightRig>
              </a:scene3d>
              <a:sp3d extrusionH="57150" prstMaterial="metal">
                <a:bevelT w="38100" h="25400"/>
                <a:contourClr>
                  <a:schemeClr val="bg2"/>
                </a:contourClr>
              </a:sp3d>
            </a:bodyPr>
            <a:lstStyle/>
            <a:p>
              <a:pPr algn="ctr"/>
              <a:r>
                <a:rPr lang="uk-UA" sz="1700" b="1">
                  <a:ln w="50800">
                    <a:solidFill>
                      <a:schemeClr val="bg1"/>
                    </a:solidFill>
                  </a:ln>
                  <a:solidFill>
                    <a:schemeClr val="bg1"/>
                  </a:solidFill>
                  <a:effectLst>
                    <a:outerShdw blurRad="38100" dist="38100" dir="2700000" algn="tl">
                      <a:srgbClr val="000000">
                        <a:alpha val="43137"/>
                      </a:srgbClr>
                    </a:outerShdw>
                  </a:effectLst>
                </a:rPr>
                <a:t>Електромагнітне</a:t>
              </a:r>
            </a:p>
          </p:txBody>
        </p:sp>
        <p:sp>
          <p:nvSpPr>
            <p:cNvPr id="40" name="Блок-схема: процесс 39">
              <a:hlinkClick r:id="rId3" action="ppaction://hlinksldjump" highlightClick="1"/>
              <a:hlinkHover r:id="" action="ppaction://noaction" highlightClick="1"/>
            </p:cNvPr>
            <p:cNvSpPr/>
            <p:nvPr/>
          </p:nvSpPr>
          <p:spPr>
            <a:xfrm>
              <a:off x="4719848" y="5357585"/>
              <a:ext cx="1872000" cy="396000"/>
            </a:xfrm>
            <a:prstGeom prst="flowChartProcess">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alanced" dir="t">
                  <a:rot lat="0" lon="0" rev="2100000"/>
                </a:lightRig>
              </a:scene3d>
              <a:sp3d extrusionH="57150" prstMaterial="metal">
                <a:bevelT w="38100" h="25400"/>
                <a:contourClr>
                  <a:schemeClr val="bg2"/>
                </a:contourClr>
              </a:sp3d>
            </a:bodyPr>
            <a:lstStyle/>
            <a:p>
              <a:pPr algn="ctr"/>
              <a:r>
                <a:rPr lang="uk-UA" b="1">
                  <a:ln w="50800">
                    <a:solidFill>
                      <a:schemeClr val="bg1"/>
                    </a:solidFill>
                  </a:ln>
                  <a:solidFill>
                    <a:schemeClr val="bg1"/>
                  </a:solidFill>
                  <a:effectLst>
                    <a:outerShdw blurRad="38100" dist="38100" dir="2700000" algn="tl">
                      <a:srgbClr val="000000">
                        <a:alpha val="43137"/>
                      </a:srgbClr>
                    </a:outerShdw>
                  </a:effectLst>
                </a:rPr>
                <a:t>Радіоактивне </a:t>
              </a:r>
            </a:p>
          </p:txBody>
        </p:sp>
        <p:sp>
          <p:nvSpPr>
            <p:cNvPr id="41" name="Блок-схема: процесс 40"/>
            <p:cNvSpPr/>
            <p:nvPr/>
          </p:nvSpPr>
          <p:spPr>
            <a:xfrm>
              <a:off x="4719848" y="6097053"/>
              <a:ext cx="1872000" cy="3960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a:ln w="50800">
                    <a:solidFill>
                      <a:schemeClr val="bg1"/>
                    </a:solidFill>
                  </a:ln>
                  <a:solidFill>
                    <a:schemeClr val="bg1"/>
                  </a:solidFill>
                  <a:effectLst>
                    <a:outerShdw blurRad="38100" dist="38100" dir="2700000" algn="tl">
                      <a:srgbClr val="000000">
                        <a:alpha val="43137"/>
                      </a:srgbClr>
                    </a:outerShdw>
                  </a:effectLst>
                </a:rPr>
                <a:t>Шумове</a:t>
              </a:r>
            </a:p>
          </p:txBody>
        </p:sp>
        <p:cxnSp>
          <p:nvCxnSpPr>
            <p:cNvPr id="68" name="Прямая соединительная линия 67"/>
            <p:cNvCxnSpPr/>
            <p:nvPr/>
          </p:nvCxnSpPr>
          <p:spPr>
            <a:xfrm>
              <a:off x="4499993" y="3104964"/>
              <a:ext cx="219855"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4499993" y="3972664"/>
              <a:ext cx="219855"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4492193" y="4780911"/>
              <a:ext cx="219855"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a:off x="4499992" y="5555585"/>
              <a:ext cx="219855"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1" name="Скругленный прямоугольник 10"/>
          <p:cNvSpPr/>
          <p:nvPr/>
        </p:nvSpPr>
        <p:spPr>
          <a:xfrm>
            <a:off x="2407639" y="981092"/>
            <a:ext cx="2020345" cy="504056"/>
          </a:xfrm>
          <a:prstGeom prst="roundRect">
            <a:avLst>
              <a:gd name="adj" fmla="val 10865"/>
            </a:avLst>
          </a:prstGeom>
          <a:gradFill>
            <a:gsLst>
              <a:gs pos="0">
                <a:srgbClr val="FF0000"/>
              </a:gs>
              <a:gs pos="100000">
                <a:srgbClr val="E17765"/>
              </a:gs>
            </a:gsLst>
          </a:gra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sz="2400" b="1">
                <a:ln w="50800"/>
                <a:solidFill>
                  <a:schemeClr val="bg1">
                    <a:shade val="50000"/>
                  </a:schemeClr>
                </a:solidFill>
                <a:effectLst>
                  <a:reflection blurRad="6350" stA="55000" endA="300" endPos="45500" dir="5400000" sy="-100000" algn="bl" rotWithShape="0"/>
                </a:effectLst>
              </a:rPr>
              <a:t>Хімічні</a:t>
            </a:r>
          </a:p>
        </p:txBody>
      </p:sp>
      <p:sp>
        <p:nvSpPr>
          <p:cNvPr id="12" name="Скругленный прямоугольник 11"/>
          <p:cNvSpPr/>
          <p:nvPr/>
        </p:nvSpPr>
        <p:spPr>
          <a:xfrm>
            <a:off x="4629667" y="981092"/>
            <a:ext cx="2030565" cy="504056"/>
          </a:xfrm>
          <a:prstGeom prst="roundRect">
            <a:avLst>
              <a:gd name="adj" fmla="val 10865"/>
            </a:avLst>
          </a:prstGeom>
          <a:gradFill>
            <a:gsLst>
              <a:gs pos="0">
                <a:srgbClr val="FF0000"/>
              </a:gs>
              <a:gs pos="100000">
                <a:srgbClr val="E17765"/>
              </a:gs>
            </a:gsLst>
          </a:gra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sz="2400" b="1" smtClean="0">
                <a:ln w="50800"/>
                <a:solidFill>
                  <a:schemeClr val="bg1">
                    <a:shade val="50000"/>
                  </a:schemeClr>
                </a:solidFill>
                <a:effectLst>
                  <a:reflection blurRad="6350" stA="55000" endA="300" endPos="45500" dir="5400000" sy="-100000" algn="bl" rotWithShape="0"/>
                </a:effectLst>
              </a:rPr>
              <a:t>Фізичні</a:t>
            </a:r>
            <a:endParaRPr lang="uk-UA" sz="2400" b="1">
              <a:ln w="50800"/>
              <a:solidFill>
                <a:schemeClr val="bg1">
                  <a:shade val="50000"/>
                </a:schemeClr>
              </a:solidFill>
              <a:effectLst>
                <a:reflection blurRad="6350" stA="55000" endA="300" endPos="45500" dir="5400000" sy="-100000" algn="bl" rotWithShape="0"/>
              </a:effectLst>
            </a:endParaRPr>
          </a:p>
        </p:txBody>
      </p:sp>
      <p:sp>
        <p:nvSpPr>
          <p:cNvPr id="13" name="Скругленный прямоугольник 12"/>
          <p:cNvSpPr/>
          <p:nvPr/>
        </p:nvSpPr>
        <p:spPr>
          <a:xfrm>
            <a:off x="6920982" y="980728"/>
            <a:ext cx="2044165" cy="504056"/>
          </a:xfrm>
          <a:prstGeom prst="roundRect">
            <a:avLst>
              <a:gd name="adj" fmla="val 10865"/>
            </a:avLst>
          </a:prstGeom>
          <a:gradFill>
            <a:gsLst>
              <a:gs pos="0">
                <a:srgbClr val="FF0000"/>
              </a:gs>
              <a:gs pos="100000">
                <a:srgbClr val="E17765"/>
              </a:gs>
            </a:gsLst>
          </a:gra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sz="2400" b="1" smtClean="0">
                <a:ln w="50800"/>
                <a:solidFill>
                  <a:schemeClr val="bg1">
                    <a:shade val="50000"/>
                  </a:schemeClr>
                </a:solidFill>
                <a:effectLst>
                  <a:reflection blurRad="6350" stA="55000" endA="300" endPos="45500" dir="5400000" sy="-100000" algn="bl" rotWithShape="0"/>
                </a:effectLst>
              </a:rPr>
              <a:t>Біологічні</a:t>
            </a:r>
            <a:endParaRPr lang="uk-UA" sz="2400" b="1">
              <a:ln w="50800"/>
              <a:solidFill>
                <a:schemeClr val="bg1">
                  <a:shade val="50000"/>
                </a:schemeClr>
              </a:solidFill>
              <a:effectLst>
                <a:reflection blurRad="6350" stA="55000" endA="300" endPos="45500" dir="5400000" sy="-100000" algn="bl" rotWithShape="0"/>
              </a:effectLst>
            </a:endParaRPr>
          </a:p>
        </p:txBody>
      </p:sp>
      <p:cxnSp>
        <p:nvCxnSpPr>
          <p:cNvPr id="72" name="Прямая соединительная линия 71"/>
          <p:cNvCxnSpPr/>
          <p:nvPr/>
        </p:nvCxnSpPr>
        <p:spPr>
          <a:xfrm>
            <a:off x="4489079" y="6295053"/>
            <a:ext cx="219855"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01" name="Группа 100"/>
          <p:cNvGrpSpPr/>
          <p:nvPr/>
        </p:nvGrpSpPr>
        <p:grpSpPr>
          <a:xfrm>
            <a:off x="6732240" y="1233123"/>
            <a:ext cx="2091855" cy="5260298"/>
            <a:chOff x="2275544" y="1232755"/>
            <a:chExt cx="2091855" cy="5260298"/>
          </a:xfrm>
        </p:grpSpPr>
        <p:grpSp>
          <p:nvGrpSpPr>
            <p:cNvPr id="102" name="Группа 101"/>
            <p:cNvGrpSpPr/>
            <p:nvPr/>
          </p:nvGrpSpPr>
          <p:grpSpPr>
            <a:xfrm>
              <a:off x="2275544" y="1232755"/>
              <a:ext cx="2091855" cy="5260298"/>
              <a:chOff x="4499993" y="1232755"/>
              <a:chExt cx="2091855" cy="5260298"/>
            </a:xfrm>
          </p:grpSpPr>
          <p:cxnSp>
            <p:nvCxnSpPr>
              <p:cNvPr id="104" name="Соединительная линия уступом 103"/>
              <p:cNvCxnSpPr/>
              <p:nvPr/>
            </p:nvCxnSpPr>
            <p:spPr>
              <a:xfrm rot="5400000" flipH="1" flipV="1">
                <a:off x="2150792" y="3601702"/>
                <a:ext cx="5061931" cy="324037"/>
              </a:xfrm>
              <a:prstGeom prst="bentConnector3">
                <a:avLst>
                  <a:gd name="adj1" fmla="val 99865"/>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 name="Блок-схема: процесс 104"/>
              <p:cNvSpPr/>
              <p:nvPr/>
            </p:nvSpPr>
            <p:spPr>
              <a:xfrm>
                <a:off x="4719848" y="2780928"/>
                <a:ext cx="1872000" cy="648072"/>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a:ln w="50800">
                      <a:solidFill>
                        <a:schemeClr val="bg1"/>
                      </a:solidFill>
                    </a:ln>
                    <a:solidFill>
                      <a:schemeClr val="bg1"/>
                    </a:solidFill>
                  </a:rPr>
                  <a:t>Органічні рештки</a:t>
                </a:r>
                <a:endParaRPr lang="uk-UA" b="1">
                  <a:ln w="50800">
                    <a:solidFill>
                      <a:schemeClr val="bg1"/>
                    </a:solidFill>
                  </a:ln>
                  <a:solidFill>
                    <a:schemeClr val="bg1"/>
                  </a:solidFill>
                </a:endParaRPr>
              </a:p>
            </p:txBody>
          </p:sp>
          <p:sp>
            <p:nvSpPr>
              <p:cNvPr id="106" name="Блок-схема: процесс 105">
                <a:hlinkClick r:id="rId4" action="ppaction://hlinksldjump"/>
                <a:hlinkHover r:id="" action="ppaction://noaction" highlightClick="1"/>
              </p:cNvPr>
              <p:cNvSpPr/>
              <p:nvPr/>
            </p:nvSpPr>
            <p:spPr>
              <a:xfrm>
                <a:off x="4719848" y="3799013"/>
                <a:ext cx="1872000" cy="3960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smtClean="0">
                    <a:ln w="50800">
                      <a:solidFill>
                        <a:schemeClr val="bg1"/>
                      </a:solidFill>
                    </a:ln>
                    <a:solidFill>
                      <a:schemeClr val="bg1"/>
                    </a:solidFill>
                  </a:rPr>
                  <a:t>Бактерії</a:t>
                </a:r>
                <a:endParaRPr lang="uk-UA" b="1">
                  <a:ln w="50800">
                    <a:solidFill>
                      <a:schemeClr val="bg1"/>
                    </a:solidFill>
                  </a:ln>
                  <a:solidFill>
                    <a:schemeClr val="bg1"/>
                  </a:solidFill>
                </a:endParaRPr>
              </a:p>
            </p:txBody>
          </p:sp>
          <p:sp>
            <p:nvSpPr>
              <p:cNvPr id="107" name="Блок-схема: процесс 106">
                <a:hlinkClick r:id="rId4" action="ppaction://hlinksldjump"/>
                <a:hlinkHover r:id="" action="ppaction://noaction" highlightClick="1"/>
              </p:cNvPr>
              <p:cNvSpPr/>
              <p:nvPr/>
            </p:nvSpPr>
            <p:spPr>
              <a:xfrm>
                <a:off x="4718107" y="4565026"/>
                <a:ext cx="1872000" cy="396000"/>
              </a:xfrm>
              <a:prstGeom prst="flowChartProcess">
                <a:avLst/>
              </a:prstGeom>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alanced" dir="t">
                    <a:rot lat="0" lon="0" rev="2100000"/>
                  </a:lightRig>
                </a:scene3d>
                <a:sp3d extrusionH="57150" prstMaterial="metal">
                  <a:bevelT w="38100" h="25400"/>
                  <a:contourClr>
                    <a:schemeClr val="bg2"/>
                  </a:contourClr>
                </a:sp3d>
              </a:bodyPr>
              <a:lstStyle/>
              <a:p>
                <a:pPr algn="ctr"/>
                <a:r>
                  <a:rPr lang="uk-UA" b="1" smtClean="0">
                    <a:ln w="50800">
                      <a:solidFill>
                        <a:schemeClr val="bg1"/>
                      </a:solidFill>
                    </a:ln>
                    <a:solidFill>
                      <a:schemeClr val="bg1"/>
                    </a:solidFill>
                  </a:rPr>
                  <a:t>Цвілеві грибки</a:t>
                </a:r>
                <a:endParaRPr lang="uk-UA" b="1">
                  <a:ln w="50800">
                    <a:solidFill>
                      <a:schemeClr val="bg1"/>
                    </a:solidFill>
                  </a:ln>
                  <a:solidFill>
                    <a:schemeClr val="bg1"/>
                  </a:solidFill>
                </a:endParaRPr>
              </a:p>
            </p:txBody>
          </p:sp>
          <p:sp>
            <p:nvSpPr>
              <p:cNvPr id="108" name="Блок-схема: процесс 107"/>
              <p:cNvSpPr/>
              <p:nvPr/>
            </p:nvSpPr>
            <p:spPr>
              <a:xfrm>
                <a:off x="4719848" y="5331039"/>
                <a:ext cx="1872000" cy="3960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smtClean="0">
                    <a:ln w="50800">
                      <a:solidFill>
                        <a:schemeClr val="bg1"/>
                      </a:solidFill>
                    </a:ln>
                    <a:solidFill>
                      <a:schemeClr val="bg1"/>
                    </a:solidFill>
                  </a:rPr>
                  <a:t>Вуличний пил </a:t>
                </a:r>
                <a:endParaRPr lang="uk-UA" b="1">
                  <a:ln w="50800">
                    <a:solidFill>
                      <a:schemeClr val="bg1"/>
                    </a:solidFill>
                  </a:ln>
                  <a:solidFill>
                    <a:schemeClr val="bg1"/>
                  </a:solidFill>
                </a:endParaRPr>
              </a:p>
            </p:txBody>
          </p:sp>
          <p:sp>
            <p:nvSpPr>
              <p:cNvPr id="109" name="Блок-схема: процесс 108"/>
              <p:cNvSpPr/>
              <p:nvPr/>
            </p:nvSpPr>
            <p:spPr>
              <a:xfrm>
                <a:off x="4719848" y="6097053"/>
                <a:ext cx="1872000" cy="396000"/>
              </a:xfrm>
              <a:prstGeom prst="flowChartProcess">
                <a:avLst/>
              </a:prstGeom>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alanced" dir="t">
                    <a:rot lat="0" lon="0" rev="2100000"/>
                  </a:lightRig>
                </a:scene3d>
                <a:sp3d extrusionH="57150" prstMaterial="metal">
                  <a:bevelT w="38100" h="25400"/>
                  <a:contourClr>
                    <a:schemeClr val="bg2"/>
                  </a:contourClr>
                </a:sp3d>
              </a:bodyPr>
              <a:lstStyle/>
              <a:p>
                <a:pPr algn="ctr"/>
                <a:r>
                  <a:rPr lang="uk-UA" b="1" smtClean="0">
                    <a:ln w="50800">
                      <a:solidFill>
                        <a:schemeClr val="bg1"/>
                      </a:solidFill>
                    </a:ln>
                    <a:solidFill>
                      <a:schemeClr val="bg1"/>
                    </a:solidFill>
                  </a:rPr>
                  <a:t>Віруси</a:t>
                </a:r>
              </a:p>
            </p:txBody>
          </p:sp>
          <p:cxnSp>
            <p:nvCxnSpPr>
              <p:cNvPr id="110" name="Прямая соединительная линия 109"/>
              <p:cNvCxnSpPr>
                <a:endCxn id="105" idx="1"/>
              </p:cNvCxnSpPr>
              <p:nvPr/>
            </p:nvCxnSpPr>
            <p:spPr>
              <a:xfrm>
                <a:off x="4499993" y="3104964"/>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p:cNvCxnSpPr/>
              <p:nvPr/>
            </p:nvCxnSpPr>
            <p:spPr>
              <a:xfrm>
                <a:off x="4499993" y="3972664"/>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a:off x="4514671" y="4780911"/>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p:cNvCxnSpPr/>
              <p:nvPr/>
            </p:nvCxnSpPr>
            <p:spPr>
              <a:xfrm>
                <a:off x="4519739" y="5555585"/>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3" name="Прямая соединительная линия 102"/>
            <p:cNvCxnSpPr/>
            <p:nvPr/>
          </p:nvCxnSpPr>
          <p:spPr>
            <a:xfrm>
              <a:off x="2290223" y="6263482"/>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383689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860032" y="1585384"/>
            <a:ext cx="4032448" cy="5083976"/>
          </a:xfrm>
          <a:prstGeom prst="foldedCorner">
            <a:avLst>
              <a:gd name="adj" fmla="val 8966"/>
            </a:avLst>
          </a:prstGeom>
          <a:effectLst>
            <a:glow rad="63500">
              <a:schemeClr val="accent2">
                <a:satMod val="175000"/>
                <a:alpha val="40000"/>
              </a:schemeClr>
            </a:glow>
            <a:outerShdw blurRad="508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uk-UA" sz="1900">
                <a:ln>
                  <a:solidFill>
                    <a:schemeClr val="bg1"/>
                  </a:solidFill>
                </a:ln>
                <a:solidFill>
                  <a:schemeClr val="bg1"/>
                </a:solidFill>
                <a:effectLst>
                  <a:outerShdw blurRad="38100" dist="38100" dir="2700000" algn="tl">
                    <a:srgbClr val="000000">
                      <a:alpha val="43137"/>
                    </a:srgbClr>
                  </a:outerShdw>
                </a:effectLst>
              </a:rPr>
              <a:t>Механічне забруднення характеризується потраплянням у воду різних механічних домішок (пісок, шлам, мул і ін). Механічні домішки можуть значно погіршувати органолептичні показники вод.</a:t>
            </a:r>
          </a:p>
          <a:p>
            <a:pPr marL="0" indent="0">
              <a:buNone/>
            </a:pPr>
            <a:r>
              <a:rPr lang="uk-UA" sz="1900">
                <a:ln>
                  <a:solidFill>
                    <a:schemeClr val="bg1"/>
                  </a:solidFill>
                </a:ln>
                <a:solidFill>
                  <a:schemeClr val="bg1"/>
                </a:solidFill>
                <a:effectLst>
                  <a:outerShdw blurRad="38100" dist="38100" dir="2700000" algn="tl">
                    <a:srgbClr val="000000">
                      <a:alpha val="43137"/>
                    </a:srgbClr>
                  </a:outerShdw>
                </a:effectLst>
              </a:rPr>
              <a:t>Стосовно </a:t>
            </a:r>
            <a:r>
              <a:rPr lang="uk-UA" sz="1900">
                <a:ln>
                  <a:solidFill>
                    <a:schemeClr val="bg1"/>
                  </a:solidFill>
                </a:ln>
                <a:solidFill>
                  <a:schemeClr val="bg1"/>
                </a:solidFill>
                <a:effectLst>
                  <a:outerShdw blurRad="38100" dist="38100" dir="2700000" algn="tl">
                    <a:srgbClr val="000000">
                      <a:alpha val="43137"/>
                    </a:srgbClr>
                  </a:outerShdw>
                </a:effectLst>
              </a:rPr>
              <a:t>до </a:t>
            </a:r>
            <a:r>
              <a:rPr lang="uk-UA" sz="1900" smtClean="0">
                <a:ln>
                  <a:solidFill>
                    <a:schemeClr val="bg1"/>
                  </a:solidFill>
                </a:ln>
                <a:solidFill>
                  <a:schemeClr val="bg1"/>
                </a:solidFill>
                <a:effectLst>
                  <a:outerShdw blurRad="38100" dist="38100" dir="2700000" algn="tl">
                    <a:srgbClr val="000000">
                      <a:alpha val="43137"/>
                    </a:srgbClr>
                  </a:outerShdw>
                </a:effectLst>
              </a:rPr>
              <a:t>поверхневих вод </a:t>
            </a:r>
            <a:r>
              <a:rPr lang="uk-UA" sz="1900">
                <a:ln>
                  <a:solidFill>
                    <a:schemeClr val="bg1"/>
                  </a:solidFill>
                </a:ln>
                <a:solidFill>
                  <a:schemeClr val="bg1"/>
                </a:solidFill>
                <a:effectLst>
                  <a:outerShdw blurRad="38100" dist="38100" dir="2700000" algn="tl">
                    <a:srgbClr val="000000">
                      <a:alpha val="43137"/>
                    </a:srgbClr>
                  </a:outerShdw>
                </a:effectLst>
              </a:rPr>
              <a:t>виділяють ще їх забруднення (а точніше, засмічення) твердими відходами (сміттям), залишками лісосплаву, промисловими і побутовими відходами, які погіршують якість вод, негативно впливають на умови проживання риб, стан екосистем.</a:t>
            </a:r>
          </a:p>
        </p:txBody>
      </p:sp>
      <p:sp>
        <p:nvSpPr>
          <p:cNvPr id="5" name="Заголовок 2"/>
          <p:cNvSpPr txBox="1">
            <a:spLocks/>
          </p:cNvSpPr>
          <p:nvPr/>
        </p:nvSpPr>
        <p:spPr>
          <a:xfrm>
            <a:off x="323528" y="332656"/>
            <a:ext cx="8229600"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a:t>Механічне </a:t>
            </a:r>
            <a:r>
              <a:rPr lang="uk-UA" b="1"/>
              <a:t>забруднення</a:t>
            </a:r>
            <a:endParaRPr lang="uk-UA" b="1"/>
          </a:p>
        </p:txBody>
      </p:sp>
      <p:pic>
        <p:nvPicPr>
          <p:cNvPr id="2052" name="Picture 4" descr="http://www.monarchlifespace.com/Images/800px-Landfill_compa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060848"/>
            <a:ext cx="4536504" cy="4291110"/>
          </a:xfrm>
          <a:prstGeom prst="rect">
            <a:avLst/>
          </a:prstGeom>
          <a:ln>
            <a:noFill/>
          </a:ln>
          <a:effectLst>
            <a:reflection blurRad="6350" stA="52000" endA="300" endPos="35000" dir="5400000" sy="-100000" algn="bl" rotWithShape="0"/>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67478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635896" y="1196752"/>
            <a:ext cx="5256584" cy="5472608"/>
          </a:xfrm>
          <a:prstGeom prst="foldedCorner">
            <a:avLst>
              <a:gd name="adj" fmla="val 8966"/>
            </a:avLst>
          </a:prstGeom>
          <a:effectLst>
            <a:glow rad="63500">
              <a:schemeClr val="accent2">
                <a:satMod val="175000"/>
                <a:alpha val="40000"/>
              </a:schemeClr>
            </a:glow>
            <a:outerShdw blurRad="508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uk-UA" sz="1800">
                <a:ln>
                  <a:solidFill>
                    <a:schemeClr val="bg1"/>
                  </a:solidFill>
                </a:ln>
                <a:solidFill>
                  <a:schemeClr val="bg1"/>
                </a:solidFill>
                <a:effectLst>
                  <a:outerShdw blurRad="38100" dist="38100" dir="2700000" algn="tl">
                    <a:srgbClr val="000000">
                      <a:alpha val="43137"/>
                    </a:srgbClr>
                  </a:outerShdw>
                </a:effectLst>
              </a:rPr>
              <a:t>Будь-який шум, який неприємний для людського слуху, є шумовим забрудненням. Гучні і різкі звуки, що видаються фабриками, машинним обладнанням, поїздами, автомобілями</a:t>
            </a:r>
            <a:r>
              <a:rPr lang="uk-UA" sz="1800">
                <a:ln>
                  <a:solidFill>
                    <a:schemeClr val="bg1"/>
                  </a:solidFill>
                </a:ln>
                <a:solidFill>
                  <a:schemeClr val="bg1"/>
                </a:solidFill>
                <a:effectLst>
                  <a:outerShdw blurRad="38100" dist="38100" dir="2700000" algn="tl">
                    <a:srgbClr val="000000">
                      <a:alpha val="43137"/>
                    </a:srgbClr>
                  </a:outerShdw>
                </a:effectLst>
              </a:rPr>
              <a:t>, </a:t>
            </a:r>
            <a:r>
              <a:rPr lang="uk-UA" sz="1800" smtClean="0">
                <a:ln>
                  <a:solidFill>
                    <a:schemeClr val="bg1"/>
                  </a:solidFill>
                </a:ln>
                <a:solidFill>
                  <a:schemeClr val="bg1"/>
                </a:solidFill>
                <a:effectLst>
                  <a:outerShdw blurRad="38100" dist="38100" dir="2700000" algn="tl">
                    <a:srgbClr val="000000">
                      <a:alpha val="43137"/>
                    </a:srgbClr>
                  </a:outerShdw>
                </a:effectLst>
              </a:rPr>
              <a:t>вибухами </a:t>
            </a:r>
            <a:r>
              <a:rPr lang="uk-UA" sz="1800">
                <a:ln>
                  <a:solidFill>
                    <a:schemeClr val="bg1"/>
                  </a:solidFill>
                </a:ln>
                <a:solidFill>
                  <a:schemeClr val="bg1"/>
                </a:solidFill>
                <a:effectLst>
                  <a:outerShdw blurRad="38100" dist="38100" dir="2700000" algn="tl">
                    <a:srgbClr val="000000">
                      <a:alpha val="43137"/>
                    </a:srgbClr>
                  </a:outerShdw>
                </a:effectLst>
              </a:rPr>
              <a:t>теж є шумовим забрудненням. Воно також викликається деякими природними катаклізмами, такими як урагани і виверження вулканів. Як природні, так і антропогенні чинники, що створюють шумове та звукове забруднення, впливають на здоров'я людини. Вони викликають роздратування, проблеми зі слухом і головний біль. Але це ще не головні проблеми, адже зовсім нестерпні звуки можуть бути дуже небезпечні, оскільки через них збільшується рівень холестерину, звужуються артерії, посилюється приплив адреналіну, частішає серцебиття. Всі ці фактори небезпечні для життя, адже вони можуть призвести до інфаркту та інсульту.</a:t>
            </a:r>
          </a:p>
        </p:txBody>
      </p:sp>
      <p:pic>
        <p:nvPicPr>
          <p:cNvPr id="2050" name="Picture 2" descr="http://www.dr-zaytsev.ru/upload/images/antifony-5.jpg"/>
          <p:cNvPicPr>
            <a:picLocks noChangeAspect="1" noChangeArrowheads="1"/>
          </p:cNvPicPr>
          <p:nvPr/>
        </p:nvPicPr>
        <p:blipFill rotWithShape="1">
          <a:blip r:embed="rId2">
            <a:extLst>
              <a:ext uri="{28A0092B-C50C-407E-A947-70E740481C1C}">
                <a14:useLocalDpi xmlns:a14="http://schemas.microsoft.com/office/drawing/2010/main" val="0"/>
              </a:ext>
            </a:extLst>
          </a:blip>
          <a:srcRect r="25847"/>
          <a:stretch/>
        </p:blipFill>
        <p:spPr bwMode="auto">
          <a:xfrm>
            <a:off x="179512" y="1844824"/>
            <a:ext cx="3384376" cy="4248472"/>
          </a:xfrm>
          <a:prstGeom prst="rect">
            <a:avLst/>
          </a:prstGeom>
          <a:ln>
            <a:noFill/>
          </a:ln>
          <a:effectLst>
            <a:reflection blurRad="6350" stA="52000" endA="300" endPos="35000" dir="5400000" sy="-100000" algn="bl" rotWithShape="0"/>
            <a:softEdge rad="112500"/>
          </a:effectLst>
          <a:extLst>
            <a:ext uri="{909E8E84-426E-40DD-AFC4-6F175D3DCCD1}">
              <a14:hiddenFill xmlns:a14="http://schemas.microsoft.com/office/drawing/2010/main">
                <a:solidFill>
                  <a:srgbClr val="FFFFFF"/>
                </a:solidFill>
              </a14:hiddenFill>
            </a:ext>
          </a:extLst>
        </p:spPr>
      </p:pic>
      <p:sp>
        <p:nvSpPr>
          <p:cNvPr id="5" name="Заголовок 2"/>
          <p:cNvSpPr txBox="1">
            <a:spLocks/>
          </p:cNvSpPr>
          <p:nvPr/>
        </p:nvSpPr>
        <p:spPr>
          <a:xfrm>
            <a:off x="323528" y="332656"/>
            <a:ext cx="8229600"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smtClean="0"/>
              <a:t>Шумове забруднення</a:t>
            </a:r>
            <a:endParaRPr lang="uk-UA"/>
          </a:p>
        </p:txBody>
      </p:sp>
    </p:spTree>
    <p:extLst>
      <p:ext uri="{BB962C8B-B14F-4D97-AF65-F5344CB8AC3E}">
        <p14:creationId xmlns:p14="http://schemas.microsoft.com/office/powerpoint/2010/main" val="205179409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635896" y="1585384"/>
            <a:ext cx="5256584" cy="5083976"/>
          </a:xfrm>
          <a:prstGeom prst="foldedCorner">
            <a:avLst>
              <a:gd name="adj" fmla="val 8966"/>
            </a:avLst>
          </a:prstGeom>
          <a:effectLst>
            <a:glow rad="63500">
              <a:schemeClr val="accent2">
                <a:satMod val="175000"/>
                <a:alpha val="40000"/>
              </a:schemeClr>
            </a:glow>
            <a:outerShdw blurRad="508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uk-UA" sz="1800" smtClean="0">
                <a:ln>
                  <a:solidFill>
                    <a:schemeClr val="bg1"/>
                  </a:solidFill>
                </a:ln>
                <a:solidFill>
                  <a:schemeClr val="bg1"/>
                </a:solidFill>
                <a:effectLst>
                  <a:outerShdw blurRad="38100" dist="38100" dir="2700000" algn="tl">
                    <a:srgbClr val="000000">
                      <a:alpha val="43137"/>
                    </a:srgbClr>
                  </a:outerShdw>
                </a:effectLst>
              </a:rPr>
              <a:t>Будь-які </a:t>
            </a:r>
            <a:r>
              <a:rPr lang="uk-UA" sz="1800">
                <a:ln>
                  <a:solidFill>
                    <a:schemeClr val="bg1"/>
                  </a:solidFill>
                </a:ln>
                <a:solidFill>
                  <a:schemeClr val="bg1"/>
                </a:solidFill>
                <a:effectLst>
                  <a:outerShdw blurRad="38100" dist="38100" dir="2700000" algn="tl">
                    <a:srgbClr val="000000">
                      <a:alpha val="43137"/>
                    </a:srgbClr>
                  </a:outerShdw>
                </a:effectLst>
              </a:rPr>
              <a:t>шкідливі компоненти і речовини, що потрапляють в той чи інший водний об'єкт, такий як річки, океани, ставки, водойми і струмки, призводять до забруднення води. Багато видів людської діяльності, такі як прання, хімчистка і скидання відходів, вносять значний вклад у забруднення водного середовища. Мило та миючі засоби, якими ми користуємося щодня, також зроблені з шкідливих хімікалій і синтетичних матеріалів, які дуже сильно забруднюють воду. Крім того, викинуті відходи: каністри, пляшки та пластмасові матеріали, також становлять небезпеку. Це не тільки руйнує морську флору і фауну, але також небезпечно для людського життя. Така забруднена вода непридатна для пиття, використання в сільському господарстві і навіть у промисловості.</a:t>
            </a:r>
          </a:p>
        </p:txBody>
      </p:sp>
      <p:sp>
        <p:nvSpPr>
          <p:cNvPr id="5" name="Заголовок 2"/>
          <p:cNvSpPr txBox="1">
            <a:spLocks/>
          </p:cNvSpPr>
          <p:nvPr/>
        </p:nvSpPr>
        <p:spPr>
          <a:xfrm>
            <a:off x="323528" y="332656"/>
            <a:ext cx="8229600"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smtClean="0"/>
              <a:t>Водне забруднення</a:t>
            </a:r>
            <a:endParaRPr lang="uk-UA"/>
          </a:p>
        </p:txBody>
      </p:sp>
      <p:pic>
        <p:nvPicPr>
          <p:cNvPr id="3074" name="Picture 2" descr="http://farm1.static.flickr.com/121/314036511_d488dbcec4_b.jpg"/>
          <p:cNvPicPr>
            <a:picLocks noChangeAspect="1" noChangeArrowheads="1"/>
          </p:cNvPicPr>
          <p:nvPr/>
        </p:nvPicPr>
        <p:blipFill rotWithShape="1">
          <a:blip r:embed="rId2">
            <a:extLst>
              <a:ext uri="{28A0092B-C50C-407E-A947-70E740481C1C}">
                <a14:useLocalDpi xmlns:a14="http://schemas.microsoft.com/office/drawing/2010/main" val="0"/>
              </a:ext>
            </a:extLst>
          </a:blip>
          <a:srcRect l="43281" r="6063"/>
          <a:stretch/>
        </p:blipFill>
        <p:spPr bwMode="auto">
          <a:xfrm>
            <a:off x="203199" y="1916832"/>
            <a:ext cx="3314701" cy="4699868"/>
          </a:xfrm>
          <a:prstGeom prst="rect">
            <a:avLst/>
          </a:prstGeom>
          <a:ln>
            <a:noFill/>
          </a:ln>
          <a:effectLst>
            <a:reflection blurRad="6350" stA="52000" endA="300" endPos="35000" dir="5400000" sy="-100000" algn="bl" rotWithShape="0"/>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64232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635896" y="1585384"/>
            <a:ext cx="5256584" cy="5083976"/>
          </a:xfrm>
          <a:prstGeom prst="foldedCorner">
            <a:avLst>
              <a:gd name="adj" fmla="val 8966"/>
            </a:avLst>
          </a:prstGeom>
          <a:effectLst>
            <a:glow rad="63500">
              <a:schemeClr val="accent2">
                <a:satMod val="175000"/>
                <a:alpha val="40000"/>
              </a:schemeClr>
            </a:glow>
            <a:outerShdw blurRad="508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uk-UA" sz="1800">
                <a:ln>
                  <a:solidFill>
                    <a:schemeClr val="bg1"/>
                  </a:solidFill>
                </a:ln>
                <a:solidFill>
                  <a:schemeClr val="bg1"/>
                </a:solidFill>
                <a:effectLst>
                  <a:outerShdw blurRad="38100" dist="38100" dir="2700000" algn="tl">
                    <a:srgbClr val="000000">
                      <a:alpha val="43137"/>
                    </a:srgbClr>
                  </a:outerShdw>
                </a:effectLst>
              </a:rPr>
              <a:t>Повітряне забруднення викликається викидом шкідливих речовин в атмосферу. Одним із ключових факторів є забруднення автомобільними вихлопами. З розвитком технологій, число транспортних засобів на дорогах неймовірно збільшується, що, в остаточному підсумку, підвищує рівень атмосферного забруднення. Не кажучи вже про те, що різні галузі промисловості, такі як цементна, сталеливарна, вугледобувна, нафтохімічна і теплоелектростанції, також виробляють шкідливі речовини, які викидаються в атмосферу. Цей вид забруднення завдає шкоди захисному озоновому шару в атмосфері. Цей шар захищає землю від шкідливого впливу ультрафіолетових променів, а його потоншення тягне за собою загрозу людського життя.</a:t>
            </a:r>
          </a:p>
        </p:txBody>
      </p:sp>
      <p:sp>
        <p:nvSpPr>
          <p:cNvPr id="5" name="Заголовок 2"/>
          <p:cNvSpPr txBox="1">
            <a:spLocks/>
          </p:cNvSpPr>
          <p:nvPr/>
        </p:nvSpPr>
        <p:spPr>
          <a:xfrm>
            <a:off x="323528" y="332656"/>
            <a:ext cx="8229600"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smtClean="0"/>
              <a:t>Атмосферне забруднення</a:t>
            </a:r>
            <a:endParaRPr lang="uk-UA"/>
          </a:p>
        </p:txBody>
      </p:sp>
      <p:pic>
        <p:nvPicPr>
          <p:cNvPr id="4098" name="Picture 2" descr="http://co2al.com/images/4%20st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28397"/>
            <a:ext cx="3240360" cy="4568955"/>
          </a:xfrm>
          <a:prstGeom prst="rect">
            <a:avLst/>
          </a:prstGeom>
          <a:ln>
            <a:noFill/>
          </a:ln>
          <a:effectLst>
            <a:reflection blurRad="6350" stA="52000" endA="300" endPos="35000" dir="5400000" sy="-100000" algn="bl" rotWithShape="0"/>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65713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86300" y="1412776"/>
            <a:ext cx="4206180" cy="5256584"/>
          </a:xfrm>
          <a:prstGeom prst="foldedCorner">
            <a:avLst>
              <a:gd name="adj" fmla="val 8966"/>
            </a:avLst>
          </a:prstGeom>
          <a:effectLst>
            <a:glow rad="63500">
              <a:schemeClr val="accent2">
                <a:satMod val="175000"/>
                <a:alpha val="40000"/>
              </a:schemeClr>
            </a:glow>
            <a:outerShdw blurRad="508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uk-UA">
                <a:ln>
                  <a:solidFill>
                    <a:schemeClr val="bg1"/>
                  </a:solidFill>
                </a:ln>
                <a:solidFill>
                  <a:schemeClr val="bg1"/>
                </a:solidFill>
                <a:effectLst>
                  <a:outerShdw blurRad="38100" dist="38100" dir="2700000" algn="tl">
                    <a:srgbClr val="000000">
                      <a:alpha val="43137"/>
                    </a:srgbClr>
                  </a:outerShdw>
                </a:effectLst>
              </a:rPr>
              <a:t>Радіоактивне забруднення зустрічається рідко, але завдає великої шкоди. Воно викликається аваріями, що сталися на ядерних електростанціях, неправильної утилізацією ядерних відходів, роботами на уранових рудниках. Радіоактивне забруднення викликає рак, різні вроджені відхилення і багато інших серйозні проблеми зі здоров'ям.</a:t>
            </a:r>
          </a:p>
        </p:txBody>
      </p:sp>
      <p:sp>
        <p:nvSpPr>
          <p:cNvPr id="5" name="Заголовок 2"/>
          <p:cNvSpPr txBox="1">
            <a:spLocks/>
          </p:cNvSpPr>
          <p:nvPr/>
        </p:nvSpPr>
        <p:spPr>
          <a:xfrm>
            <a:off x="323528" y="332656"/>
            <a:ext cx="8229600"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smtClean="0"/>
              <a:t>Радіоактивне </a:t>
            </a:r>
            <a:r>
              <a:rPr lang="uk-UA" b="1"/>
              <a:t>забруднення</a:t>
            </a:r>
            <a:endParaRPr lang="uk-UA"/>
          </a:p>
        </p:txBody>
      </p:sp>
      <p:pic>
        <p:nvPicPr>
          <p:cNvPr id="5122" name="Picture 2" descr="http://zone.wallpapers.free.fr/upload/2009/10/11/20091011140035-7f0c3a63.jpg"/>
          <p:cNvPicPr>
            <a:picLocks noChangeAspect="1" noChangeArrowheads="1"/>
          </p:cNvPicPr>
          <p:nvPr/>
        </p:nvPicPr>
        <p:blipFill rotWithShape="1">
          <a:blip r:embed="rId2">
            <a:extLst>
              <a:ext uri="{28A0092B-C50C-407E-A947-70E740481C1C}">
                <a14:useLocalDpi xmlns:a14="http://schemas.microsoft.com/office/drawing/2010/main" val="0"/>
              </a:ext>
            </a:extLst>
          </a:blip>
          <a:srcRect l="28981" t="1" r="2285" b="506"/>
          <a:stretch/>
        </p:blipFill>
        <p:spPr bwMode="auto">
          <a:xfrm>
            <a:off x="290264" y="2279542"/>
            <a:ext cx="4209728" cy="4101786"/>
          </a:xfrm>
          <a:prstGeom prst="rect">
            <a:avLst/>
          </a:prstGeom>
          <a:ln>
            <a:noFill/>
          </a:ln>
          <a:effectLst>
            <a:reflection blurRad="6350" stA="52000" endA="300" endPos="35000" dir="5400000" sy="-100000" algn="bl" rotWithShape="0"/>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46686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139952" y="1700808"/>
            <a:ext cx="4752528" cy="4896544"/>
          </a:xfrm>
          <a:prstGeom prst="foldedCorner">
            <a:avLst>
              <a:gd name="adj" fmla="val 8966"/>
            </a:avLst>
          </a:prstGeom>
          <a:effectLst>
            <a:glow rad="63500">
              <a:schemeClr val="accent2">
                <a:satMod val="175000"/>
                <a:alpha val="40000"/>
              </a:schemeClr>
            </a:glow>
            <a:outerShdw blurRad="508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uk-UA" sz="2000">
                <a:ln>
                  <a:solidFill>
                    <a:schemeClr val="bg1"/>
                  </a:solidFill>
                </a:ln>
                <a:solidFill>
                  <a:schemeClr val="bg1"/>
                </a:solidFill>
                <a:effectLst>
                  <a:outerShdw blurRad="38100" dist="38100" dir="2700000" algn="tl">
                    <a:srgbClr val="000000">
                      <a:alpha val="43137"/>
                    </a:srgbClr>
                  </a:outerShdw>
                </a:effectLst>
              </a:rPr>
              <a:t>У наші дні в сільському господарстві використовуються </a:t>
            </a:r>
            <a:r>
              <a:rPr lang="uk-UA" sz="2000">
                <a:ln>
                  <a:solidFill>
                    <a:schemeClr val="bg1"/>
                  </a:solidFill>
                </a:ln>
                <a:solidFill>
                  <a:schemeClr val="bg1"/>
                </a:solidFill>
                <a:effectLst>
                  <a:outerShdw blurRad="38100" dist="38100" dir="2700000" algn="tl">
                    <a:srgbClr val="000000">
                      <a:alpha val="43137"/>
                    </a:srgbClr>
                  </a:outerShdw>
                </a:effectLst>
              </a:rPr>
              <a:t>багато </a:t>
            </a:r>
            <a:r>
              <a:rPr lang="uk-UA" sz="2000" smtClean="0">
                <a:ln>
                  <a:solidFill>
                    <a:schemeClr val="bg1"/>
                  </a:solidFill>
                </a:ln>
                <a:solidFill>
                  <a:schemeClr val="bg1"/>
                </a:solidFill>
                <a:effectLst>
                  <a:outerShdw blurRad="38100" dist="38100" dir="2700000" algn="tl">
                    <a:srgbClr val="000000">
                      <a:alpha val="43137"/>
                    </a:srgbClr>
                  </a:outerShdw>
                </a:effectLst>
              </a:rPr>
              <a:t>штучних речовин </a:t>
            </a:r>
            <a:r>
              <a:rPr lang="uk-UA" sz="2000">
                <a:ln>
                  <a:solidFill>
                    <a:schemeClr val="bg1"/>
                  </a:solidFill>
                </a:ln>
                <a:solidFill>
                  <a:schemeClr val="bg1"/>
                </a:solidFill>
                <a:effectLst>
                  <a:outerShdw blurRad="38100" dist="38100" dir="2700000" algn="tl">
                    <a:srgbClr val="000000">
                      <a:alpha val="43137"/>
                    </a:srgbClr>
                  </a:outerShdw>
                </a:effectLst>
              </a:rPr>
              <a:t>і </a:t>
            </a:r>
            <a:r>
              <a:rPr lang="uk-UA" sz="2000" smtClean="0">
                <a:ln>
                  <a:solidFill>
                    <a:schemeClr val="bg1"/>
                  </a:solidFill>
                </a:ln>
                <a:solidFill>
                  <a:schemeClr val="bg1"/>
                </a:solidFill>
                <a:effectLst>
                  <a:outerShdw blurRad="38100" dist="38100" dir="2700000" algn="tl">
                    <a:srgbClr val="000000">
                      <a:alpha val="43137"/>
                    </a:srgbClr>
                  </a:outerShdw>
                </a:effectLst>
              </a:rPr>
              <a:t>синтетичних пестицидів. </a:t>
            </a:r>
            <a:r>
              <a:rPr lang="uk-UA" sz="2000">
                <a:ln>
                  <a:solidFill>
                    <a:schemeClr val="bg1"/>
                  </a:solidFill>
                </a:ln>
                <a:solidFill>
                  <a:schemeClr val="bg1"/>
                </a:solidFill>
                <a:effectLst>
                  <a:outerShdw blurRad="38100" dist="38100" dir="2700000" algn="tl">
                    <a:srgbClr val="000000">
                      <a:alpha val="43137"/>
                    </a:srgbClr>
                  </a:outerShdw>
                </a:effectLst>
              </a:rPr>
              <a:t>Вони виділяють забруднюючі речовини, які створюють дисбаланс в грунті, а також перешкоджають природному зростанню рослин, вирощуваних у забрудненій землі. Ключовий фактор, що сприяє забрудненню грунту, - це стічні канави, </a:t>
            </a:r>
            <a:r>
              <a:rPr lang="uk-UA" sz="2000">
                <a:ln>
                  <a:solidFill>
                    <a:schemeClr val="bg1"/>
                  </a:solidFill>
                </a:ln>
                <a:solidFill>
                  <a:schemeClr val="bg1"/>
                </a:solidFill>
                <a:effectLst>
                  <a:outerShdw blurRad="38100" dist="38100" dir="2700000" algn="tl">
                    <a:srgbClr val="000000">
                      <a:alpha val="43137"/>
                    </a:srgbClr>
                  </a:outerShdw>
                </a:effectLst>
              </a:rPr>
              <a:t>шкідливі </a:t>
            </a:r>
            <a:r>
              <a:rPr lang="uk-UA" sz="2000" smtClean="0">
                <a:ln>
                  <a:solidFill>
                    <a:schemeClr val="bg1"/>
                  </a:solidFill>
                </a:ln>
                <a:solidFill>
                  <a:schemeClr val="bg1"/>
                </a:solidFill>
                <a:effectLst>
                  <a:outerShdw blurRad="38100" dist="38100" dir="2700000" algn="tl">
                    <a:srgbClr val="000000">
                      <a:alpha val="43137"/>
                    </a:srgbClr>
                  </a:outerShdw>
                </a:effectLst>
              </a:rPr>
              <a:t>викиди, </a:t>
            </a:r>
            <a:r>
              <a:rPr lang="uk-UA" sz="2000">
                <a:ln>
                  <a:solidFill>
                    <a:schemeClr val="bg1"/>
                  </a:solidFill>
                </a:ln>
                <a:solidFill>
                  <a:schemeClr val="bg1"/>
                </a:solidFill>
                <a:effectLst>
                  <a:outerShdw blurRad="38100" dist="38100" dir="2700000" algn="tl">
                    <a:srgbClr val="000000">
                      <a:alpha val="43137"/>
                    </a:srgbClr>
                  </a:outerShdw>
                </a:effectLst>
              </a:rPr>
              <a:t>неправильна сільськогосподарська діяльність, використання неорганічних пестицидів, вирубка лісу, відкриті гірничі роботи і така людська діяльність як скидання відходів і засмічення</a:t>
            </a:r>
            <a:r>
              <a:rPr lang="uk-UA" sz="1800">
                <a:ln>
                  <a:solidFill>
                    <a:schemeClr val="bg1"/>
                  </a:solidFill>
                </a:ln>
                <a:solidFill>
                  <a:schemeClr val="bg1"/>
                </a:solidFill>
                <a:effectLst>
                  <a:outerShdw blurRad="38100" dist="38100" dir="2700000" algn="tl">
                    <a:srgbClr val="000000">
                      <a:alpha val="43137"/>
                    </a:srgbClr>
                  </a:outerShdw>
                </a:effectLst>
              </a:rPr>
              <a:t>.</a:t>
            </a:r>
          </a:p>
        </p:txBody>
      </p:sp>
      <p:sp>
        <p:nvSpPr>
          <p:cNvPr id="5" name="Заголовок 2"/>
          <p:cNvSpPr txBox="1">
            <a:spLocks/>
          </p:cNvSpPr>
          <p:nvPr/>
        </p:nvSpPr>
        <p:spPr>
          <a:xfrm>
            <a:off x="323528" y="332656"/>
            <a:ext cx="8229600"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smtClean="0"/>
              <a:t>Забруднення </a:t>
            </a:r>
            <a:r>
              <a:rPr lang="uk-UA" b="1"/>
              <a:t>грунту</a:t>
            </a:r>
            <a:endParaRPr lang="uk-UA"/>
          </a:p>
        </p:txBody>
      </p:sp>
      <p:pic>
        <p:nvPicPr>
          <p:cNvPr id="6146" name="Picture 2" descr="http://miragro.com/sites/default/files/foto-tovara/1328256205un77xz7211.jpg?13342143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88" y="2060848"/>
            <a:ext cx="3479824" cy="4536504"/>
          </a:xfrm>
          <a:prstGeom prst="rect">
            <a:avLst/>
          </a:prstGeom>
          <a:ln>
            <a:noFill/>
          </a:ln>
          <a:effectLst>
            <a:reflection blurRad="6350" stA="52000" endA="300" endPos="35000" dir="5400000" sy="-100000" algn="bl" rotWithShape="0"/>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009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Хімія">
      <a:dk1>
        <a:srgbClr val="000000"/>
      </a:dk1>
      <a:lt1>
        <a:srgbClr val="CAF278"/>
      </a:lt1>
      <a:dk2>
        <a:srgbClr val="7030A0"/>
      </a:dk2>
      <a:lt2>
        <a:srgbClr val="92D050"/>
      </a:lt2>
      <a:accent1>
        <a:srgbClr val="7030A0"/>
      </a:accent1>
      <a:accent2>
        <a:srgbClr val="7030A0"/>
      </a:accent2>
      <a:accent3>
        <a:srgbClr val="FF6700"/>
      </a:accent3>
      <a:accent4>
        <a:srgbClr val="909465"/>
      </a:accent4>
      <a:accent5>
        <a:srgbClr val="956B43"/>
      </a:accent5>
      <a:accent6>
        <a:srgbClr val="FEA022"/>
      </a:accent6>
      <a:hlink>
        <a:srgbClr val="0070C0"/>
      </a:hlink>
      <a:folHlink>
        <a:srgbClr val="956B43"/>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304</TotalTime>
  <Words>790</Words>
  <Application>Microsoft Office PowerPoint</Application>
  <PresentationFormat>Экран (4:3)</PresentationFormat>
  <Paragraphs>66</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Волна</vt:lpstr>
      <vt:lpstr>Презентація: </vt:lpstr>
      <vt:lpstr>Забруднення довкілля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Боротьба</vt:lpstr>
      <vt:lpstr>Джерела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dc:title>
  <dc:creator>Administrator</dc:creator>
  <cp:lastModifiedBy>Administrator</cp:lastModifiedBy>
  <cp:revision>25</cp:revision>
  <dcterms:created xsi:type="dcterms:W3CDTF">2013-03-21T18:22:01Z</dcterms:created>
  <dcterms:modified xsi:type="dcterms:W3CDTF">2013-03-27T01:45:25Z</dcterms:modified>
</cp:coreProperties>
</file>