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0%D0%B5%D1%81%D0%BF%D1%83%D0%B1%D0%BB%D1%96%D0%BA%D0%B0_%D0%9A%D0%B8%D1%82%D0%B0%D0%B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8214" y="0"/>
            <a:ext cx="6815669" cy="1515533"/>
          </a:xfrm>
        </p:spPr>
        <p:txBody>
          <a:bodyPr/>
          <a:lstStyle/>
          <a:p>
            <a:r>
              <a:rPr lang="uk-UA" sz="9600" dirty="0" smtClean="0"/>
              <a:t>Китай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34" y="1515533"/>
            <a:ext cx="5837995" cy="38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віруваннями</a:t>
            </a:r>
            <a:r>
              <a:rPr lang="ru-RU" dirty="0"/>
              <a:t> КНР є: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Конфуціанство</a:t>
            </a:r>
            <a:endParaRPr lang="ru-RU" dirty="0"/>
          </a:p>
          <a:p>
            <a:r>
              <a:rPr lang="ru-RU" dirty="0"/>
              <a:t>Даосизм</a:t>
            </a:r>
          </a:p>
          <a:p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пращурів</a:t>
            </a:r>
            <a:endParaRPr lang="ru-RU" dirty="0"/>
          </a:p>
          <a:p>
            <a:r>
              <a:rPr lang="ru-RU" dirty="0"/>
              <a:t>Буддизм — 100 млн.</a:t>
            </a:r>
          </a:p>
          <a:p>
            <a:r>
              <a:rPr lang="ru-RU" dirty="0" err="1"/>
              <a:t>Іслам</a:t>
            </a:r>
            <a:r>
              <a:rPr lang="ru-RU" dirty="0"/>
              <a:t> — 20 млн.</a:t>
            </a:r>
          </a:p>
          <a:p>
            <a:r>
              <a:rPr lang="ru-RU" dirty="0" err="1"/>
              <a:t>Християнство</a:t>
            </a:r>
            <a:r>
              <a:rPr lang="ru-RU" dirty="0"/>
              <a:t> — 15 млн </a:t>
            </a:r>
            <a:r>
              <a:rPr lang="ru-RU" dirty="0" err="1"/>
              <a:t>протестантів</a:t>
            </a:r>
            <a:r>
              <a:rPr lang="ru-RU" dirty="0"/>
              <a:t>, 5 млн </a:t>
            </a:r>
            <a:r>
              <a:rPr lang="ru-RU" dirty="0" err="1"/>
              <a:t>католиків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981" y="62790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віруваннями</a:t>
            </a:r>
            <a:r>
              <a:rPr lang="ru-RU" dirty="0"/>
              <a:t> </a:t>
            </a:r>
            <a:r>
              <a:rPr lang="ru-RU" dirty="0" err="1">
                <a:hlinkClick r:id="rId2" tooltip="Республіка Китай"/>
              </a:rPr>
              <a:t>Республіки</a:t>
            </a:r>
            <a:r>
              <a:rPr lang="ru-RU" dirty="0">
                <a:hlinkClick r:id="rId2" tooltip="Республіка Китай"/>
              </a:rPr>
              <a:t> Китай</a:t>
            </a:r>
            <a:r>
              <a:rPr lang="ru-RU" dirty="0"/>
              <a:t> є: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76" y="1400432"/>
            <a:ext cx="10270521" cy="44754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Буддизм</a:t>
            </a:r>
            <a:endParaRPr lang="ru-RU" dirty="0"/>
          </a:p>
          <a:p>
            <a:r>
              <a:rPr lang="ru-RU" dirty="0"/>
              <a:t>Даосизм</a:t>
            </a:r>
          </a:p>
          <a:p>
            <a:r>
              <a:rPr lang="ru-RU" dirty="0" err="1"/>
              <a:t>Конфуціанство</a:t>
            </a:r>
            <a:endParaRPr lang="ru-RU" dirty="0"/>
          </a:p>
          <a:p>
            <a:r>
              <a:rPr lang="ru-RU" dirty="0"/>
              <a:t>КНР є </a:t>
            </a:r>
            <a:r>
              <a:rPr lang="ru-RU" dirty="0" err="1"/>
              <a:t>атеїстичною</a:t>
            </a:r>
            <a:r>
              <a:rPr lang="ru-RU" dirty="0"/>
              <a:t> секулярною державою,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практик,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визнані</a:t>
            </a:r>
            <a:r>
              <a:rPr lang="ru-RU" dirty="0"/>
              <a:t> урядом.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, </a:t>
            </a:r>
            <a:r>
              <a:rPr lang="ru-RU" dirty="0" err="1"/>
              <a:t>щоправда</a:t>
            </a:r>
            <a:r>
              <a:rPr lang="ru-RU" dirty="0"/>
              <a:t> </a:t>
            </a:r>
            <a:r>
              <a:rPr lang="ru-RU" dirty="0" err="1"/>
              <a:t>обмежено</a:t>
            </a:r>
            <a:r>
              <a:rPr lang="ru-RU" dirty="0"/>
              <a:t>, право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совісті</a:t>
            </a:r>
            <a:r>
              <a:rPr lang="ru-RU" dirty="0"/>
              <a:t>. Даосизм і буддизм,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моралістичним</a:t>
            </a:r>
            <a:r>
              <a:rPr lang="ru-RU" dirty="0"/>
              <a:t> </a:t>
            </a:r>
            <a:r>
              <a:rPr lang="ru-RU" dirty="0" err="1"/>
              <a:t>конфуціанським</a:t>
            </a:r>
            <a:r>
              <a:rPr lang="ru-RU" dirty="0"/>
              <a:t> кодексом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релігійними</a:t>
            </a:r>
            <a:r>
              <a:rPr lang="ru-RU" dirty="0"/>
              <a:t> </a:t>
            </a:r>
            <a:r>
              <a:rPr lang="ru-RU" dirty="0" err="1"/>
              <a:t>вченнями</a:t>
            </a:r>
            <a:r>
              <a:rPr lang="ru-RU" dirty="0"/>
              <a:t> Китаю </a:t>
            </a:r>
            <a:r>
              <a:rPr lang="ru-RU" dirty="0" err="1"/>
              <a:t>впродовж</a:t>
            </a:r>
            <a:r>
              <a:rPr lang="ru-RU" dirty="0"/>
              <a:t> 2 </a:t>
            </a:r>
            <a:r>
              <a:rPr lang="ru-RU" dirty="0" err="1"/>
              <a:t>тисячоліть</a:t>
            </a:r>
            <a:r>
              <a:rPr lang="ru-RU" dirty="0"/>
              <a:t>, тому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комуністичний</a:t>
            </a:r>
            <a:r>
              <a:rPr lang="ru-RU" dirty="0"/>
              <a:t> уряд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нехтувати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традицією</a:t>
            </a:r>
            <a:r>
              <a:rPr lang="ru-RU" dirty="0"/>
              <a:t>.</a:t>
            </a:r>
          </a:p>
          <a:p>
            <a:r>
              <a:rPr lang="ru-RU" dirty="0" err="1"/>
              <a:t>Республіка</a:t>
            </a:r>
            <a:r>
              <a:rPr lang="ru-RU" dirty="0"/>
              <a:t> Китай не </a:t>
            </a:r>
            <a:r>
              <a:rPr lang="ru-RU" dirty="0" err="1"/>
              <a:t>обмежує</a:t>
            </a:r>
            <a:r>
              <a:rPr lang="ru-RU" dirty="0"/>
              <a:t> </a:t>
            </a:r>
            <a:r>
              <a:rPr lang="ru-RU" dirty="0" err="1"/>
              <a:t>урядовими</a:t>
            </a:r>
            <a:r>
              <a:rPr lang="ru-RU" dirty="0"/>
              <a:t> постановами </a:t>
            </a:r>
            <a:r>
              <a:rPr lang="ru-RU" dirty="0" err="1"/>
              <a:t>жодні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віровчення</a:t>
            </a:r>
            <a:r>
              <a:rPr lang="ru-RU" dirty="0"/>
              <a:t>. У </a:t>
            </a:r>
            <a:r>
              <a:rPr lang="ru-RU" dirty="0" err="1"/>
              <a:t>ній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права на свободу </a:t>
            </a:r>
            <a:r>
              <a:rPr lang="ru-RU" dirty="0" err="1"/>
              <a:t>совісті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6291" y="502509"/>
            <a:ext cx="1950305" cy="6091880"/>
          </a:xfrm>
        </p:spPr>
        <p:txBody>
          <a:bodyPr>
            <a:normAutofit/>
          </a:bodyPr>
          <a:lstStyle/>
          <a:p>
            <a:r>
              <a:rPr lang="ru-RU" dirty="0"/>
              <a:t>500 Будд у </a:t>
            </a:r>
            <a:r>
              <a:rPr lang="ru-RU" dirty="0" err="1"/>
              <a:t>шанхайському</a:t>
            </a:r>
            <a:r>
              <a:rPr lang="ru-RU" dirty="0"/>
              <a:t> </a:t>
            </a:r>
            <a:r>
              <a:rPr lang="ru-RU" dirty="0" err="1"/>
              <a:t>храмі</a:t>
            </a:r>
            <a:r>
              <a:rPr lang="ru-RU" dirty="0"/>
              <a:t> </a:t>
            </a:r>
            <a:r>
              <a:rPr lang="ru-RU" dirty="0" err="1" smtClean="0"/>
              <a:t>Лунхуа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" y="502509"/>
            <a:ext cx="7817707" cy="5863281"/>
          </a:xfrm>
        </p:spPr>
      </p:pic>
    </p:spTree>
    <p:extLst>
      <p:ext uri="{BB962C8B-B14F-4D97-AF65-F5344CB8AC3E}">
        <p14:creationId xmlns:p14="http://schemas.microsoft.com/office/powerpoint/2010/main" val="4182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Система письма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6735" y="1804086"/>
            <a:ext cx="10039862" cy="4071782"/>
          </a:xfrm>
        </p:spPr>
        <p:txBody>
          <a:bodyPr>
            <a:normAutofit/>
          </a:bodyPr>
          <a:lstStyle/>
          <a:p>
            <a:r>
              <a:rPr lang="ru-RU" dirty="0" err="1"/>
              <a:t>Китайська</a:t>
            </a:r>
            <a:r>
              <a:rPr lang="ru-RU" dirty="0"/>
              <a:t> </a:t>
            </a:r>
            <a:r>
              <a:rPr lang="ru-RU" dirty="0" err="1"/>
              <a:t>ієрогліфіка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. Вона </a:t>
            </a:r>
            <a:r>
              <a:rPr lang="ru-RU" dirty="0" err="1"/>
              <a:t>змінювалася</a:t>
            </a:r>
            <a:r>
              <a:rPr lang="ru-RU" dirty="0"/>
              <a:t> і мала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знаки </a:t>
            </a:r>
            <a:r>
              <a:rPr lang="ru-RU" dirty="0" err="1"/>
              <a:t>з'являються</a:t>
            </a:r>
            <a:r>
              <a:rPr lang="ru-RU" dirty="0"/>
              <a:t> на </a:t>
            </a:r>
            <a:r>
              <a:rPr lang="ru-RU" dirty="0" err="1"/>
              <a:t>кістках</a:t>
            </a:r>
            <a:r>
              <a:rPr lang="ru-RU" dirty="0"/>
              <a:t> для </a:t>
            </a:r>
            <a:r>
              <a:rPr lang="ru-RU" dirty="0" err="1"/>
              <a:t>ворожби</a:t>
            </a:r>
            <a:r>
              <a:rPr lang="ru-RU" dirty="0"/>
              <a:t> 2 </a:t>
            </a:r>
            <a:r>
              <a:rPr lang="ru-RU" dirty="0" err="1"/>
              <a:t>тисячоліття</a:t>
            </a:r>
            <a:r>
              <a:rPr lang="ru-RU" dirty="0"/>
              <a:t> до н. е. </a:t>
            </a:r>
            <a:r>
              <a:rPr lang="ru-RU" dirty="0" err="1"/>
              <a:t>Каліграфія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гарно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ієрогліфи</a:t>
            </a:r>
            <a:r>
              <a:rPr lang="ru-RU" dirty="0"/>
              <a:t>, </a:t>
            </a:r>
            <a:r>
              <a:rPr lang="ru-RU" dirty="0" err="1"/>
              <a:t>вважається</a:t>
            </a:r>
            <a:r>
              <a:rPr lang="ru-RU" dirty="0"/>
              <a:t> у </a:t>
            </a:r>
            <a:r>
              <a:rPr lang="ru-RU" dirty="0" err="1"/>
              <a:t>Китаї</a:t>
            </a:r>
            <a:r>
              <a:rPr lang="ru-RU" dirty="0"/>
              <a:t> вершиною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священних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буддизму, даосизму і </a:t>
            </a:r>
            <a:r>
              <a:rPr lang="ru-RU" dirty="0" err="1"/>
              <a:t>конфуціанства</a:t>
            </a:r>
            <a:r>
              <a:rPr lang="ru-RU" dirty="0"/>
              <a:t> </a:t>
            </a:r>
            <a:r>
              <a:rPr lang="ru-RU" dirty="0" err="1"/>
              <a:t>написані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руки.</a:t>
            </a:r>
          </a:p>
          <a:p>
            <a:r>
              <a:rPr lang="ru-RU" dirty="0" err="1"/>
              <a:t>Друкарство</a:t>
            </a:r>
            <a:r>
              <a:rPr lang="ru-RU" dirty="0"/>
              <a:t> </a:t>
            </a:r>
            <a:r>
              <a:rPr lang="ru-RU" dirty="0" err="1"/>
              <a:t>розвинулося</a:t>
            </a:r>
            <a:r>
              <a:rPr lang="ru-RU" dirty="0"/>
              <a:t> за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/>
              <a:t>Сун</a:t>
            </a:r>
            <a:r>
              <a:rPr lang="ru-RU" dirty="0"/>
              <a:t>.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виданням</a:t>
            </a:r>
            <a:r>
              <a:rPr lang="ru-RU" dirty="0"/>
              <a:t> і </a:t>
            </a:r>
            <a:r>
              <a:rPr lang="ru-RU" dirty="0" err="1"/>
              <a:t>переписуванням</a:t>
            </a:r>
            <a:r>
              <a:rPr lang="ru-RU" dirty="0"/>
              <a:t> </a:t>
            </a:r>
            <a:r>
              <a:rPr lang="ru-RU" dirty="0" err="1"/>
              <a:t>класики</a:t>
            </a:r>
            <a:r>
              <a:rPr lang="ru-RU" dirty="0"/>
              <a:t>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спонсорувалися</a:t>
            </a:r>
            <a:r>
              <a:rPr lang="ru-RU" dirty="0"/>
              <a:t> державою. Члени </a:t>
            </a:r>
            <a:r>
              <a:rPr lang="ru-RU" dirty="0" err="1"/>
              <a:t>імператорської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брали участь у </a:t>
            </a:r>
            <a:r>
              <a:rPr lang="ru-RU" dirty="0" err="1"/>
              <a:t>нарадах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9643" y="741405"/>
            <a:ext cx="10146954" cy="5134463"/>
          </a:xfrm>
        </p:spPr>
        <p:txBody>
          <a:bodyPr>
            <a:normAutofit/>
          </a:bodyPr>
          <a:lstStyle/>
          <a:p>
            <a:r>
              <a:rPr lang="ru-RU" b="1" dirty="0" err="1"/>
              <a:t>Китайська</a:t>
            </a:r>
            <a:r>
              <a:rPr lang="ru-RU" b="1" dirty="0"/>
              <a:t> </a:t>
            </a:r>
            <a:r>
              <a:rPr lang="ru-RU" b="1" dirty="0" err="1"/>
              <a:t>писемність</a:t>
            </a:r>
            <a:r>
              <a:rPr lang="ru-RU" dirty="0"/>
              <a:t>  — </a:t>
            </a:r>
            <a:r>
              <a:rPr lang="ru-RU" dirty="0" err="1"/>
              <a:t>стародавній</a:t>
            </a:r>
            <a:r>
              <a:rPr lang="ru-RU" dirty="0"/>
              <a:t> і </a:t>
            </a:r>
            <a:r>
              <a:rPr lang="ru-RU" dirty="0" err="1"/>
              <a:t>загальновживаний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 </a:t>
            </a:r>
            <a:r>
              <a:rPr lang="ru-RU" dirty="0" err="1"/>
              <a:t>китайської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Китайські</a:t>
            </a:r>
            <a:r>
              <a:rPr lang="ru-RU" dirty="0"/>
              <a:t> </a:t>
            </a:r>
            <a:r>
              <a:rPr lang="ru-RU" dirty="0" err="1"/>
              <a:t>ієрогліфи</a:t>
            </a:r>
            <a:r>
              <a:rPr lang="ru-RU" dirty="0"/>
              <a:t> </a:t>
            </a:r>
            <a:r>
              <a:rPr lang="ru-RU" dirty="0" err="1"/>
              <a:t>упорядковані</a:t>
            </a:r>
            <a:r>
              <a:rPr lang="ru-RU" dirty="0"/>
              <a:t> за </a:t>
            </a:r>
            <a:r>
              <a:rPr lang="ru-RU" dirty="0" err="1"/>
              <a:t>логосилабічним</a:t>
            </a:r>
            <a:r>
              <a:rPr lang="ru-RU" dirty="0"/>
              <a:t> принципом, а не </a:t>
            </a:r>
            <a:r>
              <a:rPr lang="ru-RU" dirty="0" err="1"/>
              <a:t>абетковим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знак — </a:t>
            </a:r>
            <a:r>
              <a:rPr lang="ru-RU" dirty="0" err="1"/>
              <a:t>односилабічне</a:t>
            </a:r>
            <a:r>
              <a:rPr lang="ru-RU" dirty="0"/>
              <a:t> слово, так звана </a:t>
            </a:r>
            <a:r>
              <a:rPr lang="ru-RU" dirty="0" err="1"/>
              <a:t>логограма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односилабічна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слова. </a:t>
            </a:r>
            <a:r>
              <a:rPr lang="ru-RU" dirty="0" err="1"/>
              <a:t>Ієрогліф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ієрогліфічна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абстрактні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вимову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китайських</a:t>
            </a:r>
            <a:r>
              <a:rPr lang="ru-RU" dirty="0"/>
              <a:t> </a:t>
            </a:r>
            <a:r>
              <a:rPr lang="ru-RU" dirty="0" err="1"/>
              <a:t>ієрогліфів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китайським</a:t>
            </a:r>
            <a:r>
              <a:rPr lang="ru-RU" dirty="0"/>
              <a:t> </a:t>
            </a:r>
            <a:r>
              <a:rPr lang="ru-RU" dirty="0" err="1"/>
              <a:t>класичним</a:t>
            </a:r>
            <a:r>
              <a:rPr lang="ru-RU" dirty="0"/>
              <a:t> словником </a:t>
            </a:r>
            <a:r>
              <a:rPr lang="ru-RU" dirty="0" err="1" smtClean="0"/>
              <a:t>Кансі</a:t>
            </a:r>
            <a:r>
              <a:rPr lang="ru-RU" dirty="0"/>
              <a:t>, становить 47 035 </a:t>
            </a:r>
            <a:r>
              <a:rPr lang="ru-RU" dirty="0" err="1"/>
              <a:t>знаків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з них є </a:t>
            </a:r>
            <a:r>
              <a:rPr lang="ru-RU" dirty="0" err="1"/>
              <a:t>архаїзмами</a:t>
            </a:r>
            <a:r>
              <a:rPr lang="ru-RU" dirty="0"/>
              <a:t> і 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китайській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не </a:t>
            </a:r>
            <a:r>
              <a:rPr lang="ru-RU" dirty="0" err="1"/>
              <a:t>вживається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освічений</a:t>
            </a:r>
            <a:r>
              <a:rPr lang="ru-RU" dirty="0"/>
              <a:t> </a:t>
            </a:r>
            <a:r>
              <a:rPr lang="ru-RU" dirty="0" err="1"/>
              <a:t>китаєць</a:t>
            </a:r>
            <a:r>
              <a:rPr lang="ru-RU" dirty="0"/>
              <a:t> повинен знати 4 — 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ієрогліфів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ієрогліфів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спеціальна</a:t>
            </a:r>
            <a:r>
              <a:rPr lang="ru-RU" dirty="0"/>
              <a:t> </a:t>
            </a:r>
            <a:r>
              <a:rPr lang="ru-RU" dirty="0" err="1"/>
              <a:t>латиниця</a:t>
            </a:r>
            <a:r>
              <a:rPr lang="ru-RU" dirty="0"/>
              <a:t> для </a:t>
            </a:r>
            <a:r>
              <a:rPr lang="ru-RU" dirty="0" err="1"/>
              <a:t>фонетичної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 </a:t>
            </a:r>
            <a:r>
              <a:rPr lang="ru-RU" dirty="0" err="1"/>
              <a:t>китайської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Напрямок</a:t>
            </a:r>
            <a:r>
              <a:rPr lang="ru-RU" b="1" dirty="0"/>
              <a:t> письма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1" y="2067697"/>
            <a:ext cx="9908056" cy="3808171"/>
          </a:xfrm>
        </p:spPr>
        <p:txBody>
          <a:bodyPr>
            <a:normAutofit/>
          </a:bodyPr>
          <a:lstStyle/>
          <a:p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китайці</a:t>
            </a:r>
            <a:r>
              <a:rPr lang="ru-RU" dirty="0"/>
              <a:t> писали </a:t>
            </a:r>
            <a:r>
              <a:rPr lang="ru-RU" dirty="0" err="1"/>
              <a:t>зверху</a:t>
            </a:r>
            <a:r>
              <a:rPr lang="ru-RU" dirty="0"/>
              <a:t> вниз, а </a:t>
            </a:r>
            <a:r>
              <a:rPr lang="ru-RU" dirty="0" err="1"/>
              <a:t>стовпці</a:t>
            </a:r>
            <a:r>
              <a:rPr lang="ru-RU" dirty="0"/>
              <a:t> </a:t>
            </a:r>
            <a:r>
              <a:rPr lang="ru-RU" dirty="0" err="1"/>
              <a:t>йшли</a:t>
            </a:r>
            <a:r>
              <a:rPr lang="ru-RU" dirty="0"/>
              <a:t> справа </a:t>
            </a:r>
            <a:r>
              <a:rPr lang="ru-RU" dirty="0" err="1"/>
              <a:t>наліво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вивісках</a:t>
            </a:r>
            <a:r>
              <a:rPr lang="ru-RU" dirty="0"/>
              <a:t>) </a:t>
            </a:r>
            <a:r>
              <a:rPr lang="ru-RU" dirty="0" err="1"/>
              <a:t>використовувалося</a:t>
            </a:r>
            <a:r>
              <a:rPr lang="ru-RU" dirty="0"/>
              <a:t> </a:t>
            </a:r>
            <a:r>
              <a:rPr lang="ru-RU" dirty="0" err="1"/>
              <a:t>горизонтальне</a:t>
            </a:r>
            <a:r>
              <a:rPr lang="ru-RU" dirty="0"/>
              <a:t> письмо справа </a:t>
            </a:r>
            <a:r>
              <a:rPr lang="ru-RU" dirty="0" err="1"/>
              <a:t>наліво</a:t>
            </a:r>
            <a:r>
              <a:rPr lang="ru-RU" dirty="0"/>
              <a:t>.</a:t>
            </a:r>
          </a:p>
          <a:p>
            <a:r>
              <a:rPr lang="ru-RU" dirty="0" err="1"/>
              <a:t>Пізніше</a:t>
            </a:r>
            <a:r>
              <a:rPr lang="ru-RU" dirty="0"/>
              <a:t> почав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«</a:t>
            </a:r>
            <a:r>
              <a:rPr lang="ru-RU" dirty="0" err="1"/>
              <a:t>європейський</a:t>
            </a:r>
            <a:r>
              <a:rPr lang="ru-RU" dirty="0"/>
              <a:t>» </a:t>
            </a:r>
            <a:r>
              <a:rPr lang="ru-RU" dirty="0" err="1"/>
              <a:t>спосіб</a:t>
            </a:r>
            <a:r>
              <a:rPr lang="ru-RU" dirty="0"/>
              <a:t> письма — горизонтально </a:t>
            </a:r>
            <a:r>
              <a:rPr lang="ru-RU" dirty="0" err="1"/>
              <a:t>зліва</a:t>
            </a:r>
            <a:r>
              <a:rPr lang="ru-RU" dirty="0"/>
              <a:t> направо. У </a:t>
            </a:r>
            <a:r>
              <a:rPr lang="ru-RU" dirty="0" smtClean="0"/>
              <a:t>КНР</a:t>
            </a:r>
            <a:r>
              <a:rPr lang="ru-RU" dirty="0"/>
              <a:t> та 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Кореї</a:t>
            </a:r>
            <a:r>
              <a:rPr lang="ru-RU" dirty="0"/>
              <a:t> зараз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горизонтальне</a:t>
            </a:r>
            <a:r>
              <a:rPr lang="ru-RU" dirty="0"/>
              <a:t> письмо. В </a:t>
            </a:r>
            <a:r>
              <a:rPr lang="ru-RU" dirty="0" err="1"/>
              <a:t>Японії</a:t>
            </a:r>
            <a:r>
              <a:rPr lang="ru-RU" dirty="0"/>
              <a:t>, 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Кореї</a:t>
            </a:r>
            <a:r>
              <a:rPr lang="ru-RU" dirty="0"/>
              <a:t> і на </a:t>
            </a:r>
            <a:r>
              <a:rPr lang="ru-RU" dirty="0" err="1"/>
              <a:t>Тайвані</a:t>
            </a:r>
            <a:r>
              <a:rPr lang="ru-RU" dirty="0"/>
              <a:t> </a:t>
            </a:r>
            <a:r>
              <a:rPr lang="ru-RU" dirty="0" err="1"/>
              <a:t>вертикальне</a:t>
            </a:r>
            <a:r>
              <a:rPr lang="ru-RU" dirty="0"/>
              <a:t> письмо часто </a:t>
            </a:r>
            <a:r>
              <a:rPr lang="ru-RU" dirty="0" err="1"/>
              <a:t>використовується</a:t>
            </a:r>
            <a:r>
              <a:rPr lang="ru-RU" dirty="0"/>
              <a:t> в 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 та газетах, у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виданнях</a:t>
            </a:r>
            <a:r>
              <a:rPr lang="ru-RU" dirty="0"/>
              <a:t> практично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горизонтальне</a:t>
            </a:r>
            <a:r>
              <a:rPr lang="ru-RU" dirty="0"/>
              <a:t> письмо.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8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533554"/>
            <a:ext cx="3476625" cy="228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02" y="-5652"/>
            <a:ext cx="3810000" cy="4933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3278522"/>
            <a:ext cx="4595684" cy="3025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77" y="-12614"/>
            <a:ext cx="3810000" cy="3752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84" y="3474061"/>
            <a:ext cx="3685825" cy="20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Економіка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Китай, чия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трималася</a:t>
            </a:r>
            <a:r>
              <a:rPr lang="ru-RU" dirty="0"/>
              <a:t> </a:t>
            </a:r>
            <a:r>
              <a:rPr lang="ru-RU" dirty="0" err="1"/>
              <a:t>головно</a:t>
            </a:r>
            <a:r>
              <a:rPr lang="ru-RU" dirty="0"/>
              <a:t> на </a:t>
            </a:r>
            <a:r>
              <a:rPr lang="ru-RU" dirty="0" err="1"/>
              <a:t>доморобному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, </a:t>
            </a:r>
            <a:r>
              <a:rPr lang="ru-RU" dirty="0" err="1"/>
              <a:t>насьогодні</a:t>
            </a:r>
            <a:r>
              <a:rPr lang="ru-RU" dirty="0"/>
              <a:t> є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розвиненою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,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 </a:t>
            </a:r>
            <a:r>
              <a:rPr lang="ru-RU" dirty="0" err="1"/>
              <a:t>експорт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центрами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є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Китаю Дельта </a:t>
            </a:r>
            <a:r>
              <a:rPr lang="ru-RU" dirty="0" err="1"/>
              <a:t>Перлинної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 та Дельта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Янцзи</a:t>
            </a:r>
            <a:r>
              <a:rPr lang="ru-RU" dirty="0"/>
              <a:t>.</a:t>
            </a:r>
          </a:p>
          <a:p>
            <a:r>
              <a:rPr lang="ru-RU" dirty="0"/>
              <a:t>Китай є </a:t>
            </a:r>
            <a:r>
              <a:rPr lang="ru-RU" dirty="0" err="1"/>
              <a:t>країною</a:t>
            </a:r>
            <a:r>
              <a:rPr lang="ru-RU" dirty="0"/>
              <a:t> з </a:t>
            </a:r>
            <a:r>
              <a:rPr lang="ru-RU" dirty="0" err="1"/>
              <a:t>низькою</a:t>
            </a:r>
            <a:r>
              <a:rPr lang="ru-RU" dirty="0"/>
              <a:t> оплатою </a:t>
            </a:r>
            <a:r>
              <a:rPr lang="ru-RU" dirty="0" err="1"/>
              <a:t>праці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6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76" y="642551"/>
            <a:ext cx="10931610" cy="5544065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Вели́кий</a:t>
            </a:r>
            <a:r>
              <a:rPr lang="ru-RU" sz="3200" b="1" dirty="0"/>
              <a:t> </a:t>
            </a:r>
            <a:r>
              <a:rPr lang="ru-RU" sz="3200" b="1" dirty="0" err="1"/>
              <a:t>кита́йський</a:t>
            </a:r>
            <a:r>
              <a:rPr lang="ru-RU" sz="3200" b="1" dirty="0"/>
              <a:t> </a:t>
            </a:r>
            <a:r>
              <a:rPr lang="ru-RU" sz="3200" b="1" dirty="0" err="1" smtClean="0"/>
              <a:t>мур</a:t>
            </a:r>
            <a:r>
              <a:rPr lang="ru-RU" sz="3200" b="1" dirty="0" smtClean="0"/>
              <a:t>́</a:t>
            </a:r>
            <a:r>
              <a:rPr lang="en-US" sz="3200" dirty="0" smtClean="0"/>
              <a:t>— </a:t>
            </a:r>
            <a:r>
              <a:rPr lang="ru-RU" sz="3200" dirty="0"/>
              <a:t>низка </a:t>
            </a:r>
            <a:r>
              <a:rPr lang="ru-RU" sz="3200" dirty="0" err="1"/>
              <a:t>кам'яних</a:t>
            </a:r>
            <a:r>
              <a:rPr lang="ru-RU" sz="3200" dirty="0"/>
              <a:t> та </a:t>
            </a:r>
            <a:r>
              <a:rPr lang="ru-RU" sz="3200" dirty="0" err="1"/>
              <a:t>земляних</a:t>
            </a:r>
            <a:r>
              <a:rPr lang="ru-RU" sz="3200" dirty="0"/>
              <a:t> </a:t>
            </a:r>
            <a:r>
              <a:rPr lang="ru-RU" sz="3200" dirty="0" err="1"/>
              <a:t>укріплень</a:t>
            </a:r>
            <a:r>
              <a:rPr lang="ru-RU" sz="3200" dirty="0"/>
              <a:t> в </a:t>
            </a:r>
            <a:r>
              <a:rPr lang="ru-RU" sz="3200" dirty="0" err="1"/>
              <a:t>північній</a:t>
            </a:r>
            <a:r>
              <a:rPr lang="ru-RU" sz="3200" dirty="0"/>
              <a:t> </a:t>
            </a:r>
            <a:r>
              <a:rPr lang="ru-RU" sz="3200" dirty="0" err="1"/>
              <a:t>частині</a:t>
            </a:r>
            <a:r>
              <a:rPr lang="ru-RU" sz="3200" dirty="0"/>
              <a:t> Китаю, </a:t>
            </a:r>
            <a:r>
              <a:rPr lang="ru-RU" sz="3200" dirty="0" err="1"/>
              <a:t>збудованих</a:t>
            </a:r>
            <a:r>
              <a:rPr lang="ru-RU" sz="3200" dirty="0"/>
              <a:t> з метою </a:t>
            </a:r>
            <a:r>
              <a:rPr lang="ru-RU" sz="3200" dirty="0" err="1"/>
              <a:t>захисту</a:t>
            </a:r>
            <a:r>
              <a:rPr lang="ru-RU" sz="3200" dirty="0"/>
              <a:t> </a:t>
            </a:r>
            <a:r>
              <a:rPr lang="ru-RU" sz="3200" dirty="0" err="1"/>
              <a:t>північних</a:t>
            </a:r>
            <a:r>
              <a:rPr lang="ru-RU" sz="3200" dirty="0"/>
              <a:t> </a:t>
            </a:r>
            <a:r>
              <a:rPr lang="ru-RU" sz="3200" dirty="0" err="1"/>
              <a:t>кордонів</a:t>
            </a:r>
            <a:r>
              <a:rPr lang="ru-RU" sz="3200" dirty="0"/>
              <a:t> </a:t>
            </a:r>
            <a:r>
              <a:rPr lang="ru-RU" sz="3200" dirty="0" err="1"/>
              <a:t>Китайської</a:t>
            </a:r>
            <a:r>
              <a:rPr lang="ru-RU" sz="3200" dirty="0"/>
              <a:t> </a:t>
            </a:r>
            <a:r>
              <a:rPr lang="ru-RU" sz="3200" dirty="0" err="1"/>
              <a:t>імперії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вторгнень</a:t>
            </a:r>
            <a:r>
              <a:rPr lang="ru-RU" sz="3200" dirty="0"/>
              <a:t> </a:t>
            </a:r>
            <a:r>
              <a:rPr lang="ru-RU" sz="3200" dirty="0" err="1"/>
              <a:t>різнихкочових</a:t>
            </a:r>
            <a:r>
              <a:rPr lang="ru-RU" sz="3200" dirty="0"/>
              <a:t> племен</a:t>
            </a:r>
            <a:r>
              <a:rPr lang="ru-RU" sz="3200" dirty="0" smtClean="0"/>
              <a:t>. </a:t>
            </a:r>
            <a:r>
              <a:rPr lang="ru-RU" sz="3200" dirty="0" err="1" smtClean="0"/>
              <a:t>Найстаріша</a:t>
            </a:r>
            <a:r>
              <a:rPr lang="ru-RU" sz="3200" dirty="0" smtClean="0"/>
              <a:t> </a:t>
            </a:r>
            <a:r>
              <a:rPr lang="ru-RU" sz="3200" dirty="0" err="1"/>
              <a:t>частина</a:t>
            </a:r>
            <a:r>
              <a:rPr lang="ru-RU" sz="3200" dirty="0"/>
              <a:t> муру 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збудована</a:t>
            </a:r>
            <a:r>
              <a:rPr lang="ru-RU" sz="3200" dirty="0"/>
              <a:t> </a:t>
            </a:r>
            <a:r>
              <a:rPr lang="ru-RU" sz="3200" dirty="0" err="1"/>
              <a:t>ще</a:t>
            </a:r>
            <a:r>
              <a:rPr lang="ru-RU" sz="3200" dirty="0"/>
              <a:t> в </a:t>
            </a:r>
            <a:r>
              <a:rPr lang="ru-RU" sz="3200" dirty="0" err="1"/>
              <a:t>сьомому</a:t>
            </a:r>
            <a:r>
              <a:rPr lang="ru-RU" sz="3200" dirty="0"/>
              <a:t> </a:t>
            </a:r>
            <a:r>
              <a:rPr lang="ru-RU" sz="3200" dirty="0" err="1"/>
              <a:t>столітті</a:t>
            </a:r>
            <a:r>
              <a:rPr lang="ru-RU" sz="3200" dirty="0"/>
              <a:t> до н. е</a:t>
            </a:r>
            <a:r>
              <a:rPr lang="ru-RU" sz="3200" dirty="0" smtClean="0"/>
              <a:t>.</a:t>
            </a:r>
            <a:r>
              <a:rPr lang="ru-RU" sz="3200" dirty="0"/>
              <a:t> </a:t>
            </a:r>
            <a:r>
              <a:rPr lang="ru-RU" sz="3200" dirty="0" err="1"/>
              <a:t>Пізніше</a:t>
            </a:r>
            <a:r>
              <a:rPr lang="ru-RU" sz="3200" dirty="0"/>
              <a:t>, </a:t>
            </a:r>
            <a:r>
              <a:rPr lang="ru-RU" sz="3200" dirty="0" err="1"/>
              <a:t>будівництво</a:t>
            </a:r>
            <a:r>
              <a:rPr lang="ru-RU" sz="3200" dirty="0"/>
              <a:t> </a:t>
            </a:r>
            <a:r>
              <a:rPr lang="ru-RU" sz="3200" dirty="0" err="1"/>
              <a:t>нових</a:t>
            </a:r>
            <a:r>
              <a:rPr lang="ru-RU" sz="3200" dirty="0"/>
              <a:t> </a:t>
            </a:r>
            <a:r>
              <a:rPr lang="ru-RU" sz="3200" dirty="0" err="1"/>
              <a:t>секцій</a:t>
            </a:r>
            <a:r>
              <a:rPr lang="ru-RU" sz="3200" dirty="0"/>
              <a:t> </a:t>
            </a:r>
            <a:r>
              <a:rPr lang="ru-RU" sz="3200" dirty="0" err="1"/>
              <a:t>тривало</a:t>
            </a:r>
            <a:r>
              <a:rPr lang="ru-RU" sz="3200" dirty="0"/>
              <a:t> аж до 16 </a:t>
            </a:r>
            <a:r>
              <a:rPr lang="ru-RU" sz="3200" dirty="0" err="1"/>
              <a:t>століття</a:t>
            </a:r>
            <a:r>
              <a:rPr lang="ru-RU" sz="3200" dirty="0"/>
              <a:t> </a:t>
            </a:r>
            <a:r>
              <a:rPr lang="ru-RU" sz="3200" dirty="0" err="1"/>
              <a:t>включно</a:t>
            </a:r>
            <a:r>
              <a:rPr lang="ru-RU" sz="3200" dirty="0"/>
              <a:t>. Одна з </a:t>
            </a:r>
            <a:r>
              <a:rPr lang="ru-RU" sz="3200" dirty="0" err="1"/>
              <a:t>найвідоміших</a:t>
            </a:r>
            <a:r>
              <a:rPr lang="ru-RU" sz="3200" dirty="0"/>
              <a:t> </a:t>
            </a:r>
            <a:r>
              <a:rPr lang="ru-RU" sz="3200" dirty="0" err="1"/>
              <a:t>частин</a:t>
            </a:r>
            <a:r>
              <a:rPr lang="ru-RU" sz="3200" dirty="0"/>
              <a:t> муру </a:t>
            </a:r>
            <a:r>
              <a:rPr lang="ru-RU" sz="3200" dirty="0" err="1"/>
              <a:t>збудована</a:t>
            </a:r>
            <a:r>
              <a:rPr lang="ru-RU" sz="3200" dirty="0"/>
              <a:t> в 220–206 до н. е. першим </a:t>
            </a:r>
            <a:r>
              <a:rPr lang="ru-RU" sz="3200" dirty="0" err="1"/>
              <a:t>імператором</a:t>
            </a:r>
            <a:r>
              <a:rPr lang="ru-RU" sz="3200" dirty="0"/>
              <a:t> Китаю </a:t>
            </a:r>
            <a:r>
              <a:rPr lang="ru-RU" sz="3200" dirty="0" err="1"/>
              <a:t>Цінь</a:t>
            </a:r>
            <a:r>
              <a:rPr lang="ru-RU" sz="3200" dirty="0"/>
              <a:t> </a:t>
            </a:r>
            <a:r>
              <a:rPr lang="ru-RU" sz="3200" dirty="0" err="1"/>
              <a:t>Ші</a:t>
            </a:r>
            <a:r>
              <a:rPr lang="ru-RU" sz="3200" dirty="0"/>
              <a:t> Хуан-</a:t>
            </a:r>
            <a:r>
              <a:rPr lang="ru-RU" sz="3200" dirty="0" err="1"/>
              <a:t>ді</a:t>
            </a:r>
            <a:r>
              <a:rPr lang="ru-RU" sz="3200" dirty="0"/>
              <a:t>. </a:t>
            </a:r>
            <a:r>
              <a:rPr lang="ru-RU" sz="3200" dirty="0" err="1"/>
              <a:t>Небагато</a:t>
            </a:r>
            <a:r>
              <a:rPr lang="ru-RU" sz="3200" dirty="0"/>
              <a:t> з них </a:t>
            </a:r>
            <a:r>
              <a:rPr lang="ru-RU" sz="3200" dirty="0" err="1"/>
              <a:t>дійшли</a:t>
            </a:r>
            <a:r>
              <a:rPr lang="ru-RU" sz="3200" dirty="0"/>
              <a:t> до наших </a:t>
            </a:r>
            <a:r>
              <a:rPr lang="ru-RU" sz="3200" dirty="0" err="1"/>
              <a:t>днів</a:t>
            </a:r>
            <a:r>
              <a:rPr lang="ru-RU" sz="3200" dirty="0"/>
              <a:t>. </a:t>
            </a:r>
            <a:r>
              <a:rPr lang="ru-RU" sz="3200" dirty="0" err="1"/>
              <a:t>Більшість</a:t>
            </a:r>
            <a:r>
              <a:rPr lang="ru-RU" sz="3200" dirty="0"/>
              <a:t> </a:t>
            </a:r>
            <a:r>
              <a:rPr lang="ru-RU" sz="3200" dirty="0" err="1"/>
              <a:t>нині</a:t>
            </a:r>
            <a:r>
              <a:rPr lang="ru-RU" sz="3200" dirty="0"/>
              <a:t> </a:t>
            </a:r>
            <a:r>
              <a:rPr lang="ru-RU" sz="3200" dirty="0" err="1"/>
              <a:t>існуючих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збудовані</a:t>
            </a:r>
            <a:r>
              <a:rPr lang="ru-RU" sz="3200" dirty="0"/>
              <a:t> в </a:t>
            </a:r>
            <a:r>
              <a:rPr lang="ru-RU" sz="3200" dirty="0" err="1"/>
              <a:t>епоху</a:t>
            </a:r>
            <a:r>
              <a:rPr lang="ru-RU" sz="3200" dirty="0"/>
              <a:t> </a:t>
            </a:r>
            <a:r>
              <a:rPr lang="ru-RU" sz="3200" dirty="0" err="1"/>
              <a:t>династії</a:t>
            </a:r>
            <a:r>
              <a:rPr lang="ru-RU" sz="3200" dirty="0"/>
              <a:t> </a:t>
            </a:r>
            <a:r>
              <a:rPr lang="ru-RU" sz="3200" dirty="0" err="1"/>
              <a:t>Мін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15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551" y="741405"/>
            <a:ext cx="10254046" cy="5134463"/>
          </a:xfrm>
        </p:spPr>
        <p:txBody>
          <a:bodyPr>
            <a:normAutofit/>
          </a:bodyPr>
          <a:lstStyle/>
          <a:p>
            <a:r>
              <a:rPr lang="ru-RU" sz="2800" dirty="0"/>
              <a:t>Великий </a:t>
            </a:r>
            <a:r>
              <a:rPr lang="ru-RU" sz="2800" dirty="0" err="1"/>
              <a:t>китайський</a:t>
            </a:r>
            <a:r>
              <a:rPr lang="ru-RU" sz="2800" dirty="0"/>
              <a:t> </a:t>
            </a:r>
            <a:r>
              <a:rPr lang="ru-RU" sz="2800" dirty="0" err="1"/>
              <a:t>мур</a:t>
            </a:r>
            <a:r>
              <a:rPr lang="ru-RU" sz="2800" dirty="0"/>
              <a:t> </a:t>
            </a:r>
            <a:r>
              <a:rPr lang="ru-RU" sz="2800" dirty="0" err="1"/>
              <a:t>простягається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 </a:t>
            </a:r>
            <a:r>
              <a:rPr lang="ru-RU" sz="2800" dirty="0" err="1"/>
              <a:t>Шаньхайгуань</a:t>
            </a:r>
            <a:r>
              <a:rPr lang="ru-RU" sz="2800" dirty="0"/>
              <a:t> на </a:t>
            </a:r>
            <a:r>
              <a:rPr lang="ru-RU" sz="2800" dirty="0" err="1"/>
              <a:t>сході</a:t>
            </a:r>
            <a:r>
              <a:rPr lang="ru-RU" sz="2800" dirty="0"/>
              <a:t> до </a:t>
            </a:r>
            <a:r>
              <a:rPr lang="ru-RU" sz="2800" dirty="0" err="1"/>
              <a:t>Лобнор</a:t>
            </a:r>
            <a:r>
              <a:rPr lang="ru-RU" sz="2800" dirty="0"/>
              <a:t> на </a:t>
            </a:r>
            <a:r>
              <a:rPr lang="ru-RU" sz="2800" dirty="0" err="1"/>
              <a:t>заході</a:t>
            </a:r>
            <a:r>
              <a:rPr lang="ru-RU" sz="2800" dirty="0"/>
              <a:t> по </a:t>
            </a:r>
            <a:r>
              <a:rPr lang="ru-RU" sz="2800" dirty="0" err="1"/>
              <a:t>дузі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приблизно</a:t>
            </a:r>
            <a:r>
              <a:rPr lang="ru-RU" sz="2800" dirty="0"/>
              <a:t> </a:t>
            </a:r>
            <a:r>
              <a:rPr lang="ru-RU" sz="2800" dirty="0" err="1"/>
              <a:t>розмежовує</a:t>
            </a:r>
            <a:r>
              <a:rPr lang="ru-RU" sz="2800" dirty="0"/>
              <a:t> </a:t>
            </a:r>
            <a:r>
              <a:rPr lang="ru-RU" sz="2800" dirty="0" err="1"/>
              <a:t>південні</a:t>
            </a:r>
            <a:r>
              <a:rPr lang="ru-RU" sz="2800" dirty="0"/>
              <a:t> </a:t>
            </a:r>
            <a:r>
              <a:rPr lang="ru-RU" sz="2800" dirty="0" err="1"/>
              <a:t>околиці</a:t>
            </a:r>
            <a:r>
              <a:rPr lang="ru-RU" sz="2800" dirty="0"/>
              <a:t> </a:t>
            </a:r>
            <a:r>
              <a:rPr lang="ru-RU" sz="2800" dirty="0" err="1"/>
              <a:t>Внутрішньої</a:t>
            </a:r>
            <a:r>
              <a:rPr lang="ru-RU" sz="2800" dirty="0"/>
              <a:t> </a:t>
            </a:r>
            <a:r>
              <a:rPr lang="ru-RU" sz="2800" dirty="0" err="1"/>
              <a:t>Монголії</a:t>
            </a:r>
            <a:r>
              <a:rPr lang="ru-RU" sz="2800" dirty="0"/>
              <a:t>. </a:t>
            </a:r>
            <a:r>
              <a:rPr lang="ru-RU" sz="2800" dirty="0" err="1"/>
              <a:t>Археологічне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 2008 року </a:t>
            </a:r>
            <a:r>
              <a:rPr lang="ru-RU" sz="2800" dirty="0" err="1"/>
              <a:t>прийшло</a:t>
            </a:r>
            <a:r>
              <a:rPr lang="ru-RU" sz="2800" dirty="0"/>
              <a:t> до </a:t>
            </a:r>
            <a:r>
              <a:rPr lang="ru-RU" sz="2800" dirty="0" err="1"/>
              <a:t>висновку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Великий </a:t>
            </a:r>
            <a:r>
              <a:rPr lang="ru-RU" sz="2800" dirty="0" err="1"/>
              <a:t>мур</a:t>
            </a:r>
            <a:r>
              <a:rPr lang="ru-RU" sz="2800" dirty="0"/>
              <a:t>, </a:t>
            </a:r>
            <a:r>
              <a:rPr lang="ru-RU" sz="2800" dirty="0" err="1"/>
              <a:t>побудований</a:t>
            </a:r>
            <a:r>
              <a:rPr lang="ru-RU" sz="2800" dirty="0"/>
              <a:t> в </a:t>
            </a:r>
            <a:r>
              <a:rPr lang="ru-RU" sz="2800" dirty="0" err="1"/>
              <a:t>епоху</a:t>
            </a:r>
            <a:r>
              <a:rPr lang="ru-RU" sz="2800" dirty="0"/>
              <a:t> </a:t>
            </a:r>
            <a:r>
              <a:rPr lang="ru-RU" sz="2800" dirty="0" err="1"/>
              <a:t>династії</a:t>
            </a:r>
            <a:r>
              <a:rPr lang="ru-RU" sz="2800" dirty="0"/>
              <a:t> </a:t>
            </a:r>
            <a:r>
              <a:rPr lang="ru-RU" sz="2800" dirty="0" err="1"/>
              <a:t>Мін</a:t>
            </a:r>
            <a:r>
              <a:rPr lang="ru-RU" sz="2800" dirty="0"/>
              <a:t> (1368–1644), з 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секціями</a:t>
            </a:r>
            <a:r>
              <a:rPr lang="ru-RU" sz="2800" dirty="0"/>
              <a:t> </a:t>
            </a:r>
            <a:r>
              <a:rPr lang="ru-RU" sz="2800" dirty="0" err="1"/>
              <a:t>простягається</a:t>
            </a:r>
            <a:r>
              <a:rPr lang="ru-RU" sz="2800" dirty="0"/>
              <a:t> на 8 851,8 км. </a:t>
            </a:r>
            <a:r>
              <a:rPr lang="ru-RU" sz="2800" dirty="0" err="1"/>
              <a:t>Ця</a:t>
            </a:r>
            <a:r>
              <a:rPr lang="ru-RU" sz="2800" dirty="0"/>
              <a:t> </a:t>
            </a:r>
            <a:r>
              <a:rPr lang="ru-RU" sz="2800" dirty="0" err="1"/>
              <a:t>довжина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6259 км самих </a:t>
            </a:r>
            <a:r>
              <a:rPr lang="ru-RU" sz="2800" dirty="0" err="1"/>
              <a:t>стін</a:t>
            </a:r>
            <a:r>
              <a:rPr lang="ru-RU" sz="2800" dirty="0"/>
              <a:t>, 359,7 км траншей та 2 232,5 км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захисних</a:t>
            </a:r>
            <a:r>
              <a:rPr lang="ru-RU" sz="2800" dirty="0"/>
              <a:t> </a:t>
            </a:r>
            <a:r>
              <a:rPr lang="ru-RU" sz="2800" dirty="0" err="1"/>
              <a:t>бар'єрів</a:t>
            </a:r>
            <a:r>
              <a:rPr lang="ru-RU" sz="2800" dirty="0"/>
              <a:t>, таких як гори та </a:t>
            </a:r>
            <a:r>
              <a:rPr lang="ru-RU" sz="2800" dirty="0" err="1"/>
              <a:t>річки</a:t>
            </a:r>
            <a:r>
              <a:rPr lang="ru-RU" sz="2800" dirty="0"/>
              <a:t>. 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загальна</a:t>
            </a:r>
            <a:r>
              <a:rPr lang="ru-RU" sz="2800" dirty="0"/>
              <a:t> </a:t>
            </a:r>
            <a:r>
              <a:rPr lang="ru-RU" sz="2800" dirty="0" err="1"/>
              <a:t>протяжність</a:t>
            </a:r>
            <a:r>
              <a:rPr lang="ru-RU" sz="2800" dirty="0"/>
              <a:t> </a:t>
            </a:r>
            <a:r>
              <a:rPr lang="ru-RU" sz="2800" dirty="0" err="1"/>
              <a:t>згідно</a:t>
            </a:r>
            <a:r>
              <a:rPr lang="ru-RU" sz="2800" dirty="0"/>
              <a:t> з результатами 2012 року становить 21 196,18 </a:t>
            </a:r>
            <a:r>
              <a:rPr lang="ru-RU" sz="2800" dirty="0" err="1"/>
              <a:t>кілометрів</a:t>
            </a:r>
            <a:r>
              <a:rPr lang="ru-RU" sz="2800" dirty="0"/>
              <a:t>. </a:t>
            </a:r>
            <a:r>
              <a:rPr lang="ru-RU" sz="2800" dirty="0" err="1"/>
              <a:t>Уздовж</a:t>
            </a:r>
            <a:r>
              <a:rPr lang="ru-RU" sz="2800" dirty="0"/>
              <a:t> </a:t>
            </a:r>
            <a:r>
              <a:rPr lang="ru-RU" sz="2800" dirty="0" err="1"/>
              <a:t>усієї</a:t>
            </a:r>
            <a:r>
              <a:rPr lang="ru-RU" sz="2800" dirty="0"/>
              <a:t> </a:t>
            </a:r>
            <a:r>
              <a:rPr lang="ru-RU" sz="2800" dirty="0" err="1"/>
              <a:t>Великої</a:t>
            </a:r>
            <a:r>
              <a:rPr lang="ru-RU" sz="2800" dirty="0"/>
              <a:t> </a:t>
            </a:r>
            <a:r>
              <a:rPr lang="ru-RU" sz="2800" dirty="0" err="1"/>
              <a:t>китайської</a:t>
            </a:r>
            <a:r>
              <a:rPr lang="ru-RU" sz="2800" dirty="0"/>
              <a:t> </a:t>
            </a:r>
            <a:r>
              <a:rPr lang="ru-RU" sz="2800" dirty="0" err="1"/>
              <a:t>стіни</a:t>
            </a:r>
            <a:r>
              <a:rPr lang="ru-RU" sz="2800" dirty="0"/>
              <a:t> </a:t>
            </a:r>
            <a:r>
              <a:rPr lang="ru-RU" sz="2800" dirty="0" err="1"/>
              <a:t>споруджені</a:t>
            </a:r>
            <a:r>
              <a:rPr lang="ru-RU" sz="2800" dirty="0"/>
              <a:t> </a:t>
            </a:r>
            <a:r>
              <a:rPr lang="ru-RU" sz="2800" dirty="0" err="1"/>
              <a:t>каземати</a:t>
            </a:r>
            <a:r>
              <a:rPr lang="ru-RU" sz="2800" dirty="0"/>
              <a:t> для </a:t>
            </a:r>
            <a:r>
              <a:rPr lang="ru-RU" sz="2800" dirty="0" err="1"/>
              <a:t>охорони</a:t>
            </a:r>
            <a:r>
              <a:rPr lang="ru-RU" sz="2800" dirty="0"/>
              <a:t> та </a:t>
            </a:r>
            <a:r>
              <a:rPr lang="ru-RU" sz="2800" dirty="0" err="1"/>
              <a:t>сторожові</a:t>
            </a:r>
            <a:r>
              <a:rPr lang="ru-RU" sz="2800" dirty="0"/>
              <a:t> </a:t>
            </a:r>
            <a:r>
              <a:rPr lang="ru-RU" sz="2800" dirty="0" err="1"/>
              <a:t>вежі</a:t>
            </a:r>
            <a:r>
              <a:rPr lang="ru-RU" sz="2800" dirty="0"/>
              <a:t>, а у </a:t>
            </a:r>
            <a:r>
              <a:rPr lang="ru-RU" sz="2800" dirty="0" err="1"/>
              <a:t>головних</a:t>
            </a:r>
            <a:r>
              <a:rPr lang="ru-RU" sz="2800" dirty="0"/>
              <a:t> </a:t>
            </a:r>
            <a:r>
              <a:rPr lang="ru-RU" sz="2800" dirty="0" err="1"/>
              <a:t>гірських</a:t>
            </a:r>
            <a:r>
              <a:rPr lang="ru-RU" sz="2800" dirty="0"/>
              <a:t> проходах — </a:t>
            </a:r>
            <a:r>
              <a:rPr lang="ru-RU" sz="2800" dirty="0" err="1"/>
              <a:t>фортеці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56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551" y="675503"/>
            <a:ext cx="10898660" cy="55275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Китай— </a:t>
            </a:r>
            <a:r>
              <a:rPr lang="ru-RU" sz="3200" dirty="0" err="1"/>
              <a:t>культурний</a:t>
            </a:r>
            <a:r>
              <a:rPr lang="ru-RU" sz="3200" dirty="0"/>
              <a:t> </a:t>
            </a:r>
            <a:r>
              <a:rPr lang="ru-RU" sz="3200" dirty="0" err="1"/>
              <a:t>регіон</a:t>
            </a:r>
            <a:r>
              <a:rPr lang="ru-RU" sz="3200" dirty="0"/>
              <a:t> і </a:t>
            </a:r>
            <a:r>
              <a:rPr lang="ru-RU" sz="3200" dirty="0" err="1"/>
              <a:t>стародавня</a:t>
            </a:r>
            <a:r>
              <a:rPr lang="ru-RU" sz="3200" dirty="0"/>
              <a:t> </a:t>
            </a:r>
            <a:r>
              <a:rPr lang="ru-RU" sz="3200" dirty="0" err="1"/>
              <a:t>цивілізація</a:t>
            </a:r>
            <a:r>
              <a:rPr lang="ru-RU" sz="3200" dirty="0"/>
              <a:t> </a:t>
            </a:r>
            <a:r>
              <a:rPr lang="ru-RU" sz="3200" dirty="0" err="1"/>
              <a:t>Східної</a:t>
            </a:r>
            <a:r>
              <a:rPr lang="ru-RU" sz="3200" dirty="0"/>
              <a:t> </a:t>
            </a:r>
            <a:r>
              <a:rPr lang="ru-RU" sz="3200" dirty="0" err="1"/>
              <a:t>Азії</a:t>
            </a:r>
            <a:r>
              <a:rPr lang="ru-RU" sz="3200" dirty="0"/>
              <a:t>. Китай </a:t>
            </a:r>
            <a:r>
              <a:rPr lang="ru-RU" sz="3200" dirty="0" err="1"/>
              <a:t>належить</a:t>
            </a:r>
            <a:r>
              <a:rPr lang="ru-RU" sz="3200" dirty="0"/>
              <a:t> до </a:t>
            </a:r>
            <a:r>
              <a:rPr lang="ru-RU" sz="3200" dirty="0" err="1"/>
              <a:t>найбільш</a:t>
            </a:r>
            <a:r>
              <a:rPr lang="ru-RU" sz="3200" dirty="0"/>
              <a:t> </a:t>
            </a:r>
            <a:r>
              <a:rPr lang="ru-RU" sz="3200" dirty="0" err="1"/>
              <a:t>прадавніх</a:t>
            </a:r>
            <a:r>
              <a:rPr lang="ru-RU" sz="3200" dirty="0"/>
              <a:t> </a:t>
            </a:r>
            <a:r>
              <a:rPr lang="ru-RU" sz="3200" dirty="0" err="1"/>
              <a:t>цивілізацій</a:t>
            </a:r>
            <a:r>
              <a:rPr lang="ru-RU" sz="3200" dirty="0"/>
              <a:t>, яка </a:t>
            </a:r>
            <a:r>
              <a:rPr lang="ru-RU" sz="3200" dirty="0" err="1"/>
              <a:t>увібрала</a:t>
            </a:r>
            <a:r>
              <a:rPr lang="ru-RU" sz="3200" dirty="0"/>
              <a:t> у себе </a:t>
            </a:r>
            <a:r>
              <a:rPr lang="ru-RU" sz="3200" dirty="0" err="1"/>
              <a:t>велику</a:t>
            </a:r>
            <a:r>
              <a:rPr lang="ru-RU" sz="3200" dirty="0"/>
              <a:t> </a:t>
            </a:r>
            <a:r>
              <a:rPr lang="ru-RU" sz="3200" dirty="0" err="1"/>
              <a:t>кількість</a:t>
            </a:r>
            <a:r>
              <a:rPr lang="ru-RU" sz="3200" dirty="0"/>
              <a:t> держав та культур </a:t>
            </a:r>
            <a:r>
              <a:rPr lang="ru-RU" sz="3200" dirty="0" err="1"/>
              <a:t>впродовж</a:t>
            </a:r>
            <a:r>
              <a:rPr lang="ru-RU" sz="3200" dirty="0"/>
              <a:t> 6 </a:t>
            </a:r>
            <a:r>
              <a:rPr lang="ru-RU" sz="3200" dirty="0" err="1"/>
              <a:t>тисяч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. </a:t>
            </a:r>
            <a:r>
              <a:rPr lang="ru-RU" sz="3200" dirty="0" err="1"/>
              <a:t>Громадянська</a:t>
            </a:r>
            <a:r>
              <a:rPr lang="ru-RU" sz="3200" dirty="0"/>
              <a:t> </a:t>
            </a:r>
            <a:r>
              <a:rPr lang="ru-RU" sz="3200" dirty="0" err="1"/>
              <a:t>війна</a:t>
            </a:r>
            <a:r>
              <a:rPr lang="ru-RU" sz="3200" dirty="0"/>
              <a:t> у </a:t>
            </a:r>
            <a:r>
              <a:rPr lang="ru-RU" sz="3200" dirty="0" err="1"/>
              <a:t>Китаї</a:t>
            </a:r>
            <a:r>
              <a:rPr lang="ru-RU" sz="3200" dirty="0"/>
              <a:t> по </a:t>
            </a:r>
            <a:r>
              <a:rPr lang="ru-RU" sz="3200" dirty="0" err="1"/>
              <a:t>закінченню</a:t>
            </a:r>
            <a:r>
              <a:rPr lang="ru-RU" sz="3200" dirty="0"/>
              <a:t> </a:t>
            </a:r>
            <a:r>
              <a:rPr lang="ru-RU" sz="3200" dirty="0" err="1" smtClean="0"/>
              <a:t>Другої</a:t>
            </a:r>
            <a:r>
              <a:rPr lang="ru-RU" sz="3200" dirty="0" smtClean="0"/>
              <a:t> </a:t>
            </a:r>
            <a:r>
              <a:rPr lang="ru-RU" sz="3200" dirty="0" err="1"/>
              <a:t>світової</a:t>
            </a:r>
            <a:r>
              <a:rPr lang="ru-RU" sz="3200" dirty="0"/>
              <a:t> </a:t>
            </a:r>
            <a:r>
              <a:rPr lang="ru-RU" sz="3200" dirty="0" err="1"/>
              <a:t>війни</a:t>
            </a:r>
            <a:r>
              <a:rPr lang="ru-RU" sz="3200" dirty="0"/>
              <a:t> </a:t>
            </a:r>
            <a:r>
              <a:rPr lang="ru-RU" sz="3200" dirty="0" err="1"/>
              <a:t>спричинила</a:t>
            </a:r>
            <a:r>
              <a:rPr lang="ru-RU" sz="3200" dirty="0"/>
              <a:t> </a:t>
            </a:r>
            <a:r>
              <a:rPr lang="ru-RU" sz="3200" dirty="0" err="1"/>
              <a:t>поділ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регіону</a:t>
            </a:r>
            <a:r>
              <a:rPr lang="ru-RU" sz="3200" dirty="0"/>
              <a:t> на </a:t>
            </a:r>
            <a:r>
              <a:rPr lang="ru-RU" sz="3200" dirty="0" err="1"/>
              <a:t>дві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, </a:t>
            </a:r>
            <a:r>
              <a:rPr lang="ru-RU" sz="3200" dirty="0" err="1"/>
              <a:t>котрі</a:t>
            </a:r>
            <a:r>
              <a:rPr lang="ru-RU" sz="3200" dirty="0"/>
              <a:t> </a:t>
            </a:r>
            <a:r>
              <a:rPr lang="ru-RU" sz="3200" dirty="0" err="1"/>
              <a:t>продовжують</a:t>
            </a:r>
            <a:r>
              <a:rPr lang="ru-RU" sz="3200" dirty="0"/>
              <a:t> </a:t>
            </a:r>
            <a:r>
              <a:rPr lang="ru-RU" sz="3200" dirty="0" err="1"/>
              <a:t>вживати</a:t>
            </a:r>
            <a:r>
              <a:rPr lang="ru-RU" sz="3200" dirty="0"/>
              <a:t> у </a:t>
            </a:r>
            <a:r>
              <a:rPr lang="ru-RU" sz="3200" dirty="0" err="1"/>
              <a:t>своїй</a:t>
            </a:r>
            <a:r>
              <a:rPr lang="ru-RU" sz="3200" dirty="0"/>
              <a:t> </a:t>
            </a:r>
            <a:r>
              <a:rPr lang="ru-RU" sz="3200" dirty="0" err="1"/>
              <a:t>назві</a:t>
            </a:r>
            <a:r>
              <a:rPr lang="ru-RU" sz="3200" dirty="0"/>
              <a:t> слово «Китай». </a:t>
            </a:r>
            <a:r>
              <a:rPr lang="ru-RU" sz="3200" dirty="0" err="1"/>
              <a:t>Це</a:t>
            </a:r>
            <a:r>
              <a:rPr lang="ru-RU" sz="3200" dirty="0"/>
              <a:t> — </a:t>
            </a:r>
            <a:r>
              <a:rPr lang="ru-RU" sz="3200" dirty="0" err="1"/>
              <a:t>Китайська</a:t>
            </a:r>
            <a:r>
              <a:rPr lang="ru-RU" sz="3200" dirty="0"/>
              <a:t> Народна </a:t>
            </a:r>
            <a:r>
              <a:rPr lang="ru-RU" sz="3200" dirty="0" err="1"/>
              <a:t>республіка</a:t>
            </a:r>
            <a:r>
              <a:rPr lang="ru-RU" sz="3200" dirty="0"/>
              <a:t> (КНР), яка </a:t>
            </a:r>
            <a:r>
              <a:rPr lang="ru-RU" sz="3200" dirty="0" err="1"/>
              <a:t>володіє</a:t>
            </a:r>
            <a:r>
              <a:rPr lang="ru-RU" sz="3200" dirty="0"/>
              <a:t> </a:t>
            </a:r>
            <a:r>
              <a:rPr lang="ru-RU" sz="3200" dirty="0" err="1"/>
              <a:t>материковим</a:t>
            </a:r>
            <a:r>
              <a:rPr lang="ru-RU" sz="3200" dirty="0"/>
              <a:t> </a:t>
            </a:r>
            <a:r>
              <a:rPr lang="ru-RU" sz="3200" dirty="0" err="1"/>
              <a:t>Китаєм</a:t>
            </a:r>
            <a:r>
              <a:rPr lang="ru-RU" sz="3200" dirty="0"/>
              <a:t>, та </a:t>
            </a:r>
            <a:r>
              <a:rPr lang="ru-RU" sz="3200" dirty="0" err="1"/>
              <a:t>Республіка</a:t>
            </a:r>
            <a:r>
              <a:rPr lang="ru-RU" sz="3200" dirty="0"/>
              <a:t> Китай, яка </a:t>
            </a:r>
            <a:r>
              <a:rPr lang="ru-RU" sz="3200" dirty="0" err="1"/>
              <a:t>контролює</a:t>
            </a:r>
            <a:r>
              <a:rPr lang="ru-RU" sz="3200" dirty="0"/>
              <a:t> </a:t>
            </a:r>
            <a:r>
              <a:rPr lang="ru-RU" sz="3200" dirty="0" err="1"/>
              <a:t>острів</a:t>
            </a:r>
            <a:r>
              <a:rPr lang="ru-RU" sz="3200" dirty="0"/>
              <a:t> Тайвань та </a:t>
            </a:r>
            <a:r>
              <a:rPr lang="ru-RU" sz="3200" dirty="0" err="1"/>
              <a:t>прилеглі</a:t>
            </a:r>
            <a:r>
              <a:rPr lang="ru-RU" sz="3200" dirty="0"/>
              <a:t> до </a:t>
            </a:r>
            <a:r>
              <a:rPr lang="ru-RU" sz="3200" dirty="0" err="1"/>
              <a:t>нього</a:t>
            </a:r>
            <a:r>
              <a:rPr lang="ru-RU" sz="3200" dirty="0"/>
              <a:t> </a:t>
            </a:r>
            <a:r>
              <a:rPr lang="ru-RU" sz="3200" dirty="0" err="1"/>
              <a:t>острови</a:t>
            </a:r>
            <a:r>
              <a:rPr lang="ru-RU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6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9" y="687474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13" y="409704"/>
            <a:ext cx="4762500" cy="3171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67" y="3581529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" y="258346"/>
            <a:ext cx="9819503" cy="6373041"/>
          </a:xfrm>
        </p:spPr>
      </p:pic>
    </p:spTree>
    <p:extLst>
      <p:ext uri="{BB962C8B-B14F-4D97-AF65-F5344CB8AC3E}">
        <p14:creationId xmlns:p14="http://schemas.microsoft.com/office/powerpoint/2010/main" val="22284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08454"/>
            <a:ext cx="10286997" cy="5167414"/>
          </a:xfrm>
        </p:spPr>
        <p:txBody>
          <a:bodyPr>
            <a:normAutofit/>
          </a:bodyPr>
          <a:lstStyle/>
          <a:p>
            <a:r>
              <a:rPr lang="ru-RU" dirty="0"/>
              <a:t>Китай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довгу</a:t>
            </a:r>
            <a:r>
              <a:rPr lang="ru-RU" dirty="0"/>
              <a:t> і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неперервну</a:t>
            </a:r>
            <a:r>
              <a:rPr lang="ru-RU" dirty="0"/>
              <a:t> </a:t>
            </a:r>
            <a:r>
              <a:rPr lang="ru-RU" dirty="0" err="1"/>
              <a:t>цивілізаційну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та одну з </a:t>
            </a:r>
            <a:r>
              <a:rPr lang="ru-RU" dirty="0" err="1"/>
              <a:t>найстаріших</a:t>
            </a:r>
            <a:r>
              <a:rPr lang="ru-RU" dirty="0"/>
              <a:t> і </a:t>
            </a:r>
            <a:r>
              <a:rPr lang="ru-RU" dirty="0" err="1"/>
              <a:t>найскладніших</a:t>
            </a:r>
            <a:r>
              <a:rPr lang="ru-RU" dirty="0"/>
              <a:t> систем письма. До 19 </a:t>
            </a:r>
            <a:r>
              <a:rPr lang="ru-RU" dirty="0" err="1"/>
              <a:t>століття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найпередовіших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політій</a:t>
            </a:r>
            <a:r>
              <a:rPr lang="ru-RU" dirty="0"/>
              <a:t> і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культурним</a:t>
            </a:r>
            <a:r>
              <a:rPr lang="ru-RU" dirty="0"/>
              <a:t> центром 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. </a:t>
            </a:r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сусідні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істотним</a:t>
            </a:r>
            <a:r>
              <a:rPr lang="ru-RU" dirty="0"/>
              <a:t> по </a:t>
            </a:r>
            <a:r>
              <a:rPr lang="ru-RU" dirty="0" err="1"/>
              <a:t>сьогодні</a:t>
            </a:r>
            <a:r>
              <a:rPr lang="ru-RU" dirty="0"/>
              <a:t>. Китай — </a:t>
            </a:r>
            <a:r>
              <a:rPr lang="ru-RU" dirty="0" err="1"/>
              <a:t>батьківщина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винаходів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змінили</a:t>
            </a:r>
            <a:r>
              <a:rPr lang="ru-RU" dirty="0"/>
              <a:t> долю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 — </a:t>
            </a:r>
            <a:r>
              <a:rPr lang="ru-RU" dirty="0" err="1"/>
              <a:t>папір</a:t>
            </a:r>
            <a:r>
              <a:rPr lang="ru-RU" dirty="0"/>
              <a:t>, компас, порох і </a:t>
            </a:r>
            <a:r>
              <a:rPr lang="ru-RU" dirty="0" err="1"/>
              <a:t>друкарство</a:t>
            </a:r>
            <a:r>
              <a:rPr lang="ru-RU" dirty="0"/>
              <a:t>.</a:t>
            </a:r>
          </a:p>
          <a:p>
            <a:r>
              <a:rPr lang="ru-RU" dirty="0"/>
              <a:t>Китай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. </a:t>
            </a:r>
            <a:r>
              <a:rPr lang="ru-RU" dirty="0" err="1"/>
              <a:t>Темпи</a:t>
            </a:r>
            <a:r>
              <a:rPr lang="ru-RU" dirty="0"/>
              <a:t> приросту </a:t>
            </a:r>
            <a:r>
              <a:rPr lang="ru-RU" dirty="0" err="1"/>
              <a:t>промислової</a:t>
            </a:r>
            <a:r>
              <a:rPr lang="ru-RU" dirty="0"/>
              <a:t> і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. За </a:t>
            </a:r>
            <a:r>
              <a:rPr lang="ru-RU" dirty="0" err="1"/>
              <a:t>обсягом</a:t>
            </a:r>
            <a:r>
              <a:rPr lang="ru-RU" dirty="0"/>
              <a:t> ВНП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друге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США, а у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вона </a:t>
            </a:r>
            <a:r>
              <a:rPr lang="ru-RU" dirty="0" err="1"/>
              <a:t>знаходилась</a:t>
            </a:r>
            <a:r>
              <a:rPr lang="ru-RU" dirty="0"/>
              <a:t> на </a:t>
            </a:r>
            <a:r>
              <a:rPr lang="ru-RU" dirty="0" err="1"/>
              <a:t>сьомому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30197"/>
            <a:ext cx="9601196" cy="1303867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b="1" dirty="0" err="1"/>
              <a:t>Географічне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362" y="1400432"/>
            <a:ext cx="10939849" cy="4475436"/>
          </a:xfrm>
        </p:spPr>
        <p:txBody>
          <a:bodyPr/>
          <a:lstStyle/>
          <a:p>
            <a:r>
              <a:rPr lang="ru-RU" dirty="0"/>
              <a:t>Китай </a:t>
            </a:r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/>
              <a:t>Східній</a:t>
            </a:r>
            <a:r>
              <a:rPr lang="ru-RU" dirty="0"/>
              <a:t> та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на </a:t>
            </a:r>
            <a:r>
              <a:rPr lang="ru-RU" dirty="0" err="1"/>
              <a:t>величезній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простягнулася</a:t>
            </a:r>
            <a:r>
              <a:rPr lang="ru-RU" dirty="0"/>
              <a:t> на 5,7 тис. км </a:t>
            </a:r>
            <a:r>
              <a:rPr lang="ru-RU" dirty="0" err="1"/>
              <a:t>із</a:t>
            </a:r>
            <a:r>
              <a:rPr lang="ru-RU" dirty="0"/>
              <a:t> заходу на </a:t>
            </a:r>
            <a:r>
              <a:rPr lang="ru-RU" dirty="0" err="1"/>
              <a:t>схід</a:t>
            </a:r>
            <a:r>
              <a:rPr lang="ru-RU" dirty="0"/>
              <a:t> і на 3,7 тис. км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. </a:t>
            </a: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— 36,5 тис. км, з них 21,5 тис. км </a:t>
            </a:r>
            <a:r>
              <a:rPr lang="ru-RU" dirty="0" err="1"/>
              <a:t>сухопутні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15 тис. км — </a:t>
            </a:r>
            <a:r>
              <a:rPr lang="ru-RU" dirty="0" err="1"/>
              <a:t>морські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Географічне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з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розвинутими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(в першу </a:t>
            </a:r>
            <a:r>
              <a:rPr lang="ru-RU" dirty="0" err="1"/>
              <a:t>чергу</a:t>
            </a:r>
            <a:r>
              <a:rPr lang="ru-RU" dirty="0"/>
              <a:t> з </a:t>
            </a:r>
            <a:r>
              <a:rPr lang="ru-RU" dirty="0" err="1"/>
              <a:t>Японією</a:t>
            </a:r>
            <a:r>
              <a:rPr lang="ru-RU" dirty="0"/>
              <a:t>) та з </a:t>
            </a:r>
            <a:r>
              <a:rPr lang="ru-RU" dirty="0" err="1"/>
              <a:t>Росією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9" y="0"/>
            <a:ext cx="11269363" cy="6606746"/>
          </a:xfrm>
        </p:spPr>
      </p:pic>
    </p:spTree>
    <p:extLst>
      <p:ext uri="{BB962C8B-B14F-4D97-AF65-F5344CB8AC3E}">
        <p14:creationId xmlns:p14="http://schemas.microsoft.com/office/powerpoint/2010/main" val="3439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Демографія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Населення</a:t>
            </a:r>
            <a:r>
              <a:rPr lang="ru-RU" dirty="0"/>
              <a:t> Китаю (КНР і </a:t>
            </a:r>
            <a:r>
              <a:rPr lang="ru-RU" dirty="0" err="1"/>
              <a:t>Республіки</a:t>
            </a:r>
            <a:r>
              <a:rPr lang="ru-RU" dirty="0"/>
              <a:t> Китай) становить </a:t>
            </a:r>
            <a:r>
              <a:rPr lang="ru-RU" dirty="0" err="1"/>
              <a:t>понад</a:t>
            </a:r>
            <a:r>
              <a:rPr lang="ru-RU" dirty="0"/>
              <a:t> 1,3 </a:t>
            </a:r>
            <a:r>
              <a:rPr lang="ru-RU" dirty="0" err="1"/>
              <a:t>мільярди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одна </a:t>
            </a:r>
            <a:r>
              <a:rPr lang="ru-RU" dirty="0" err="1"/>
              <a:t>п'ята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 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у </a:t>
            </a:r>
            <a:r>
              <a:rPr lang="ru-RU" dirty="0" smtClean="0"/>
              <a:t>КНР</a:t>
            </a:r>
            <a:r>
              <a:rPr lang="ru-RU" dirty="0"/>
              <a:t> 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</a:t>
            </a:r>
            <a:r>
              <a:rPr lang="ru-RU" dirty="0" err="1"/>
              <a:t>етносів</a:t>
            </a:r>
            <a:r>
              <a:rPr lang="ru-RU" dirty="0"/>
              <a:t>, </a:t>
            </a:r>
            <a:r>
              <a:rPr lang="ru-RU" dirty="0" err="1"/>
              <a:t>комуністичний</a:t>
            </a:r>
            <a:r>
              <a:rPr lang="ru-RU" dirty="0"/>
              <a:t> уряд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56.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етнічною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Китаю є </a:t>
            </a:r>
            <a:r>
              <a:rPr lang="ru-RU" i="1" dirty="0" err="1"/>
              <a:t>ханьці</a:t>
            </a:r>
            <a:r>
              <a:rPr lang="ru-RU" dirty="0"/>
              <a:t> (</a:t>
            </a:r>
            <a:r>
              <a:rPr lang="ru-RU" dirty="0" err="1"/>
              <a:t>власне</a:t>
            </a:r>
            <a:r>
              <a:rPr lang="ru-RU" dirty="0"/>
              <a:t> </a:t>
            </a:r>
            <a:r>
              <a:rPr lang="ru-RU" dirty="0" err="1"/>
              <a:t>китайці</a:t>
            </a:r>
            <a:r>
              <a:rPr lang="ru-RU" dirty="0"/>
              <a:t>) — 91,9 %. Вона </a:t>
            </a:r>
            <a:r>
              <a:rPr lang="ru-RU" dirty="0" err="1"/>
              <a:t>неоднорідна</a:t>
            </a:r>
            <a:r>
              <a:rPr lang="ru-RU" dirty="0"/>
              <a:t> і </a:t>
            </a:r>
            <a:r>
              <a:rPr lang="ru-RU" dirty="0" err="1"/>
              <a:t>поділяється</a:t>
            </a:r>
            <a:r>
              <a:rPr lang="ru-RU" dirty="0"/>
              <a:t> на ряд </a:t>
            </a:r>
            <a:r>
              <a:rPr lang="ru-RU" dirty="0" err="1"/>
              <a:t>етнографічних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самодостатні</a:t>
            </a:r>
            <a:r>
              <a:rPr lang="ru-RU" dirty="0"/>
              <a:t> </a:t>
            </a:r>
            <a:r>
              <a:rPr lang="ru-RU" dirty="0" err="1"/>
              <a:t>етноси</a:t>
            </a:r>
            <a:r>
              <a:rPr lang="ru-RU" dirty="0"/>
              <a:t>, </a:t>
            </a:r>
            <a:r>
              <a:rPr lang="ru-RU" dirty="0" err="1"/>
              <a:t>асимільовані</a:t>
            </a:r>
            <a:r>
              <a:rPr lang="ru-RU" dirty="0"/>
              <a:t> </a:t>
            </a:r>
            <a:r>
              <a:rPr lang="ru-RU" dirty="0" err="1"/>
              <a:t>китайцями-ханьцями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Мови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Китаю належать до </a:t>
            </a:r>
            <a:r>
              <a:rPr lang="ru-RU" dirty="0" err="1"/>
              <a:t>сіно-тибетської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розмовляють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29 </a:t>
            </a:r>
            <a:r>
              <a:rPr lang="ru-RU" dirty="0" err="1"/>
              <a:t>етносів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і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діалектів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китайської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найуживанішими</a:t>
            </a:r>
            <a:r>
              <a:rPr lang="ru-RU" dirty="0"/>
              <a:t> є </a:t>
            </a:r>
            <a:r>
              <a:rPr lang="ru-RU" dirty="0" err="1"/>
              <a:t>Мандаринський</a:t>
            </a:r>
            <a:r>
              <a:rPr lang="ru-RU" dirty="0"/>
              <a:t> (ним </a:t>
            </a:r>
            <a:r>
              <a:rPr lang="ru-RU" dirty="0" err="1"/>
              <a:t>розмовляють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70 % </a:t>
            </a:r>
            <a:r>
              <a:rPr lang="ru-RU" dirty="0" err="1"/>
              <a:t>населення</a:t>
            </a:r>
            <a:r>
              <a:rPr lang="ru-RU" dirty="0"/>
              <a:t>), У (</a:t>
            </a:r>
            <a:r>
              <a:rPr lang="ru-RU" dirty="0" err="1"/>
              <a:t>шанхайський</a:t>
            </a:r>
            <a:r>
              <a:rPr lang="ru-RU" dirty="0"/>
              <a:t>), </a:t>
            </a:r>
            <a:r>
              <a:rPr lang="ru-RU" dirty="0" err="1"/>
              <a:t>Юе</a:t>
            </a:r>
            <a:r>
              <a:rPr lang="ru-RU" dirty="0"/>
              <a:t> (</a:t>
            </a:r>
            <a:r>
              <a:rPr lang="ru-RU" dirty="0" err="1"/>
              <a:t>кантонська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), </a:t>
            </a:r>
            <a:r>
              <a:rPr lang="ru-RU" dirty="0" err="1"/>
              <a:t>Мін</a:t>
            </a:r>
            <a:r>
              <a:rPr lang="ru-RU" dirty="0"/>
              <a:t>, </a:t>
            </a:r>
            <a:r>
              <a:rPr lang="ru-RU" dirty="0" err="1"/>
              <a:t>Сян</a:t>
            </a:r>
            <a:r>
              <a:rPr lang="ru-RU" dirty="0"/>
              <a:t>, </a:t>
            </a:r>
            <a:r>
              <a:rPr lang="ru-RU" dirty="0" err="1"/>
              <a:t>Ган</a:t>
            </a:r>
            <a:r>
              <a:rPr lang="ru-RU" dirty="0"/>
              <a:t> та </a:t>
            </a:r>
            <a:r>
              <a:rPr lang="ru-RU" dirty="0" err="1"/>
              <a:t>Хакка</a:t>
            </a:r>
            <a:r>
              <a:rPr lang="ru-RU" dirty="0"/>
              <a:t>. До не-</a:t>
            </a:r>
            <a:r>
              <a:rPr lang="ru-RU" dirty="0" err="1"/>
              <a:t>китайських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чжуан</a:t>
            </a:r>
            <a:r>
              <a:rPr lang="ru-RU" dirty="0"/>
              <a:t> (</a:t>
            </a:r>
            <a:r>
              <a:rPr lang="ru-RU" dirty="0" err="1"/>
              <a:t>тайців</a:t>
            </a:r>
            <a:r>
              <a:rPr lang="ru-RU" dirty="0"/>
              <a:t>), </a:t>
            </a:r>
            <a:r>
              <a:rPr lang="ru-RU" dirty="0" err="1"/>
              <a:t>монголів</a:t>
            </a:r>
            <a:r>
              <a:rPr lang="ru-RU" dirty="0"/>
              <a:t>, </a:t>
            </a:r>
            <a:r>
              <a:rPr lang="ru-RU" dirty="0" err="1"/>
              <a:t>тибетців</a:t>
            </a:r>
            <a:r>
              <a:rPr lang="ru-RU" dirty="0"/>
              <a:t>, </a:t>
            </a:r>
            <a:r>
              <a:rPr lang="ru-RU" dirty="0" err="1"/>
              <a:t>уйгурів</a:t>
            </a:r>
            <a:r>
              <a:rPr lang="ru-RU" dirty="0"/>
              <a:t> (</a:t>
            </a:r>
            <a:r>
              <a:rPr lang="ru-RU" dirty="0" err="1"/>
              <a:t>тюрків</a:t>
            </a:r>
            <a:r>
              <a:rPr lang="ru-RU" dirty="0"/>
              <a:t>), </a:t>
            </a:r>
            <a:r>
              <a:rPr lang="ru-RU" dirty="0" err="1"/>
              <a:t>хмонг</a:t>
            </a:r>
            <a:r>
              <a:rPr lang="ru-RU" dirty="0"/>
              <a:t> і </a:t>
            </a:r>
            <a:r>
              <a:rPr lang="ru-RU" dirty="0" err="1"/>
              <a:t>корейців</a:t>
            </a:r>
            <a:r>
              <a:rPr lang="ru-RU" dirty="0"/>
              <a:t>.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 </a:t>
            </a:r>
            <a:r>
              <a:rPr lang="ru-RU" dirty="0" err="1"/>
              <a:t>розмовляють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Релігія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Завдяки</a:t>
            </a:r>
            <a:r>
              <a:rPr lang="ru-RU" dirty="0"/>
              <a:t> «</a:t>
            </a:r>
            <a:r>
              <a:rPr lang="ru-RU" dirty="0" err="1"/>
              <a:t>культурній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» 59 % </a:t>
            </a:r>
            <a:r>
              <a:rPr lang="ru-RU" dirty="0" err="1"/>
              <a:t>населення</a:t>
            </a:r>
            <a:r>
              <a:rPr lang="ru-RU" dirty="0"/>
              <a:t> КНР (767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) </a:t>
            </a:r>
            <a:r>
              <a:rPr lang="ru-RU" dirty="0" err="1"/>
              <a:t>називають</a:t>
            </a:r>
            <a:r>
              <a:rPr lang="ru-RU" dirty="0"/>
              <a:t> себе </a:t>
            </a:r>
            <a:r>
              <a:rPr lang="ru-RU" dirty="0" err="1"/>
              <a:t>атеїстами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для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материкових</a:t>
            </a:r>
            <a:r>
              <a:rPr lang="ru-RU" dirty="0"/>
              <a:t> </a:t>
            </a:r>
            <a:r>
              <a:rPr lang="ru-RU" dirty="0" err="1"/>
              <a:t>китайців</a:t>
            </a:r>
            <a:r>
              <a:rPr lang="ru-RU" dirty="0"/>
              <a:t> </a:t>
            </a:r>
            <a:r>
              <a:rPr lang="ru-RU" dirty="0" err="1"/>
              <a:t>релігія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роль, </a:t>
            </a:r>
            <a:r>
              <a:rPr lang="ru-RU" dirty="0" err="1"/>
              <a:t>особливобуддизм</a:t>
            </a:r>
            <a:r>
              <a:rPr lang="ru-RU" dirty="0"/>
              <a:t>, даосизм і </a:t>
            </a:r>
            <a:r>
              <a:rPr lang="ru-RU" dirty="0" err="1"/>
              <a:t>конфуціанство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КНР,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 </a:t>
            </a:r>
            <a:r>
              <a:rPr lang="ru-RU" dirty="0" err="1"/>
              <a:t>Тайванського</a:t>
            </a:r>
            <a:r>
              <a:rPr lang="ru-RU" dirty="0"/>
              <a:t> Китаю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релігію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93 % </a:t>
            </a:r>
            <a:r>
              <a:rPr lang="ru-RU" dirty="0" err="1"/>
              <a:t>сповідують</a:t>
            </a:r>
            <a:r>
              <a:rPr lang="ru-RU" dirty="0"/>
              <a:t> буддизм, </a:t>
            </a:r>
            <a:r>
              <a:rPr lang="ru-RU" dirty="0" smtClean="0"/>
              <a:t>даосизм</a:t>
            </a:r>
            <a:r>
              <a:rPr lang="ru-RU" dirty="0"/>
              <a:t> </a:t>
            </a:r>
            <a:r>
              <a:rPr lang="ru-RU" dirty="0" err="1"/>
              <a:t>іконфуціанство</a:t>
            </a:r>
            <a:r>
              <a:rPr lang="ru-RU" dirty="0"/>
              <a:t>, 4.5 % — </a:t>
            </a:r>
            <a:r>
              <a:rPr lang="ru-RU" dirty="0" err="1"/>
              <a:t>християнство</a:t>
            </a:r>
            <a:r>
              <a:rPr lang="ru-RU" dirty="0"/>
              <a:t> 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, і 2.5 % — </a:t>
            </a:r>
            <a:r>
              <a:rPr lang="ru-RU" dirty="0" err="1"/>
              <a:t>іслам</a:t>
            </a:r>
            <a:r>
              <a:rPr lang="ru-RU" dirty="0"/>
              <a:t>, </a:t>
            </a:r>
            <a:r>
              <a:rPr lang="ru-RU" dirty="0" err="1"/>
              <a:t>іудаїзм</a:t>
            </a:r>
            <a:r>
              <a:rPr lang="ru-RU" dirty="0"/>
              <a:t> 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вірування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1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261</Words>
  <Application>Microsoft Office PowerPoint</Application>
  <PresentationFormat>Широкоэкранный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Garamond</vt:lpstr>
      <vt:lpstr>Натуральные материалы</vt:lpstr>
      <vt:lpstr>Китай</vt:lpstr>
      <vt:lpstr>Презентация PowerPoint</vt:lpstr>
      <vt:lpstr>Презентация PowerPoint</vt:lpstr>
      <vt:lpstr>Презентация PowerPoint</vt:lpstr>
      <vt:lpstr> Географічне положення</vt:lpstr>
      <vt:lpstr>Презентация PowerPoint</vt:lpstr>
      <vt:lpstr>Демографія </vt:lpstr>
      <vt:lpstr>Мови </vt:lpstr>
      <vt:lpstr>Релігія </vt:lpstr>
      <vt:lpstr>Головними віруваннями КНР є: </vt:lpstr>
      <vt:lpstr>Головними віруваннями Республіки Китай є: </vt:lpstr>
      <vt:lpstr>500 Будд у шанхайському храмі Лунхуа</vt:lpstr>
      <vt:lpstr>Система письма </vt:lpstr>
      <vt:lpstr>Презентация PowerPoint</vt:lpstr>
      <vt:lpstr>Напрямок письма </vt:lpstr>
      <vt:lpstr>Презентация PowerPoint</vt:lpstr>
      <vt:lpstr>Економіка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VITALIY</dc:creator>
  <cp:lastModifiedBy>VITALIY</cp:lastModifiedBy>
  <cp:revision>9</cp:revision>
  <dcterms:created xsi:type="dcterms:W3CDTF">2015-01-26T22:28:34Z</dcterms:created>
  <dcterms:modified xsi:type="dcterms:W3CDTF">2015-01-26T23:45:32Z</dcterms:modified>
</cp:coreProperties>
</file>