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4" r:id="rId9"/>
    <p:sldId id="262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F827-F577-4497-8D96-348636451076}" type="datetimeFigureOut">
              <a:rPr lang="uk-UA" smtClean="0"/>
              <a:t>19.01.2015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D5734-2170-4FC3-895E-63E0DFB3250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0" y="0"/>
            <a:ext cx="9157568" cy="6858000"/>
          </a:xfrm>
          <a:prstGeom prst="rect">
            <a:avLst/>
          </a:prstGeom>
          <a:noFill/>
        </p:spPr>
      </p:pic>
      <p:pic>
        <p:nvPicPr>
          <p:cNvPr id="1026" name="Picture 2" descr="E:\Новая папка\Azerbaija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276872"/>
            <a:ext cx="4307633" cy="2153816"/>
          </a:xfrm>
          <a:prstGeom prst="rect">
            <a:avLst/>
          </a:prstGeom>
          <a:noFill/>
        </p:spPr>
      </p:pic>
      <p:pic>
        <p:nvPicPr>
          <p:cNvPr id="1027" name="Picture 3" descr="E:\Новая папка\azerbaijan_700_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52120" y="1556792"/>
            <a:ext cx="3086232" cy="3368402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i="1" dirty="0" smtClean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Азербайджан</a:t>
            </a:r>
            <a:endParaRPr lang="uk-UA" sz="6600" b="1" i="1" dirty="0">
              <a:ln>
                <a:solidFill>
                  <a:schemeClr val="bg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509120"/>
            <a:ext cx="53640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latin typeface="Bookman Old Style" pitchFamily="18" charset="0"/>
              </a:rPr>
              <a:t>Прапор Азербайджану</a:t>
            </a:r>
            <a:endParaRPr lang="uk-UA" sz="3200" b="1" i="1" dirty="0">
              <a:latin typeface="Bookman Old Style" pitchFamily="18" charset="0"/>
            </a:endParaRPr>
          </a:p>
          <a:p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5157192"/>
            <a:ext cx="482453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i="1" dirty="0" smtClean="0">
                <a:latin typeface="Bookman Old Style" pitchFamily="18" charset="0"/>
              </a:rPr>
              <a:t>Герб Азербайджану</a:t>
            </a:r>
            <a:endParaRPr lang="uk-UA" sz="3200" b="1" i="1" dirty="0">
              <a:latin typeface="Bookman Old Style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0" y="0"/>
            <a:ext cx="9157568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476672"/>
            <a:ext cx="46778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>
                <a:latin typeface="Bookman Old Style" pitchFamily="18" charset="0"/>
              </a:rPr>
              <a:t>Війна в Карабаху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164134"/>
            <a:ext cx="9144000" cy="45398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uk-UA" sz="2800" b="1" i="1" dirty="0" smtClean="0">
                <a:latin typeface="Bookman Old Style" pitchFamily="18" charset="0"/>
              </a:rPr>
              <a:t>В </a:t>
            </a:r>
            <a:r>
              <a:rPr lang="uk-UA" sz="2800" b="1" i="1" dirty="0">
                <a:latin typeface="Bookman Old Style" pitchFamily="18" charset="0"/>
              </a:rPr>
              <a:t>результаті війни загинуло більше 25 тис. чоловік. Близько мільйона азербайджанців стали біженцями і вимушеними переселенцями</a:t>
            </a:r>
            <a:r>
              <a:rPr lang="uk-UA" sz="2800" b="1" i="1" dirty="0" smtClean="0">
                <a:latin typeface="Bookman Old Style" pitchFamily="18" charset="0"/>
              </a:rPr>
              <a:t>.</a:t>
            </a:r>
          </a:p>
          <a:p>
            <a:pPr indent="457200">
              <a:lnSpc>
                <a:spcPct val="150000"/>
              </a:lnSpc>
            </a:pPr>
            <a:r>
              <a:rPr lang="ru-RU" sz="2800" b="1" i="1" dirty="0">
                <a:latin typeface="Bookman Old Style" pitchFamily="18" charset="0"/>
              </a:rPr>
              <a:t>12 </a:t>
            </a:r>
            <a:r>
              <a:rPr lang="ru-RU" sz="2800" b="1" i="1" dirty="0" err="1">
                <a:latin typeface="Bookman Old Style" pitchFamily="18" charset="0"/>
              </a:rPr>
              <a:t>травня</a:t>
            </a:r>
            <a:r>
              <a:rPr lang="ru-RU" sz="2800" b="1" i="1" dirty="0">
                <a:latin typeface="Bookman Old Style" pitchFamily="18" charset="0"/>
              </a:rPr>
              <a:t> 1994 року </a:t>
            </a:r>
            <a:r>
              <a:rPr lang="ru-RU" sz="2800" b="1" i="1" dirty="0" err="1">
                <a:latin typeface="Bookman Old Style" pitchFamily="18" charset="0"/>
              </a:rPr>
              <a:t>між</a:t>
            </a:r>
            <a:r>
              <a:rPr lang="ru-RU" sz="2800" b="1" i="1" dirty="0">
                <a:latin typeface="Bookman Old Style" pitchFamily="18" charset="0"/>
              </a:rPr>
              <a:t> Азербайджаном </a:t>
            </a:r>
            <a:r>
              <a:rPr lang="ru-RU" sz="2800" b="1" i="1" dirty="0" err="1">
                <a:latin typeface="Bookman Old Style" pitchFamily="18" charset="0"/>
              </a:rPr>
              <a:t>і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Вірменією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було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підписано</a:t>
            </a:r>
            <a:r>
              <a:rPr lang="ru-RU" sz="2800" b="1" i="1" dirty="0">
                <a:latin typeface="Bookman Old Style" pitchFamily="18" charset="0"/>
              </a:rPr>
              <a:t> угоду про </a:t>
            </a:r>
            <a:r>
              <a:rPr lang="ru-RU" sz="2800" b="1" i="1" dirty="0" err="1">
                <a:latin typeface="Bookman Old Style" pitchFamily="18" charset="0"/>
              </a:rPr>
              <a:t>припинення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вогню</a:t>
            </a:r>
            <a:r>
              <a:rPr lang="ru-RU" sz="2800" b="1" i="1" dirty="0">
                <a:latin typeface="Bookman Old Style" pitchFamily="18" charset="0"/>
              </a:rPr>
              <a:t>.</a:t>
            </a:r>
            <a:endParaRPr lang="uk-UA" sz="28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0" y="0"/>
            <a:ext cx="91575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196752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800" b="1" i="1" dirty="0">
                <a:latin typeface="Bookman Old Style" pitchFamily="18" charset="0"/>
              </a:rPr>
              <a:t>30 </a:t>
            </a:r>
            <a:r>
              <a:rPr lang="ru-RU" sz="2800" b="1" i="1" dirty="0" err="1">
                <a:latin typeface="Bookman Old Style" pitchFamily="18" charset="0"/>
              </a:rPr>
              <a:t>серпня</a:t>
            </a:r>
            <a:r>
              <a:rPr lang="ru-RU" sz="2800" b="1" i="1" dirty="0">
                <a:latin typeface="Bookman Old Style" pitchFamily="18" charset="0"/>
              </a:rPr>
              <a:t> 1991 року на </a:t>
            </a:r>
            <a:r>
              <a:rPr lang="ru-RU" sz="2800" b="1" i="1" dirty="0" err="1">
                <a:latin typeface="Bookman Old Style" pitchFamily="18" charset="0"/>
              </a:rPr>
              <a:t>позачерговій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сесії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Верховної</a:t>
            </a:r>
            <a:r>
              <a:rPr lang="ru-RU" sz="2800" b="1" i="1" dirty="0">
                <a:latin typeface="Bookman Old Style" pitchFamily="18" charset="0"/>
              </a:rPr>
              <a:t> Ради Азербайджану </a:t>
            </a:r>
            <a:r>
              <a:rPr lang="ru-RU" sz="2800" b="1" i="1" dirty="0" err="1">
                <a:latin typeface="Bookman Old Style" pitchFamily="18" charset="0"/>
              </a:rPr>
              <a:t>була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прийнята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Декларація</a:t>
            </a:r>
            <a:r>
              <a:rPr lang="ru-RU" sz="2800" b="1" i="1" dirty="0">
                <a:latin typeface="Bookman Old Style" pitchFamily="18" charset="0"/>
              </a:rPr>
              <a:t> про </a:t>
            </a:r>
            <a:r>
              <a:rPr lang="ru-RU" sz="2800" b="1" i="1" dirty="0" err="1">
                <a:latin typeface="Bookman Old Style" pitchFamily="18" charset="0"/>
              </a:rPr>
              <a:t>відновлення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державної</a:t>
            </a:r>
            <a:r>
              <a:rPr lang="ru-RU" sz="2800" b="1" i="1" dirty="0">
                <a:latin typeface="Bookman Old Style" pitchFamily="18" charset="0"/>
              </a:rPr>
              <a:t> незалежності </a:t>
            </a:r>
            <a:r>
              <a:rPr lang="ru-RU" sz="2800" b="1" i="1" dirty="0" err="1">
                <a:latin typeface="Bookman Old Style" pitchFamily="18" charset="0"/>
              </a:rPr>
              <a:t>республіки</a:t>
            </a:r>
            <a:r>
              <a:rPr lang="ru-RU" sz="2800" b="1" i="1" dirty="0" smtClean="0">
                <a:latin typeface="Bookman Old Style" pitchFamily="18" charset="0"/>
              </a:rPr>
              <a:t>.</a:t>
            </a:r>
            <a:r>
              <a:rPr lang="uk-UA" sz="2800" b="1" i="1" dirty="0">
                <a:latin typeface="Bookman Old Style" pitchFamily="18" charset="0"/>
              </a:rPr>
              <a:t>  </a:t>
            </a:r>
            <a:endParaRPr lang="uk-UA" sz="2800" b="1" i="1" dirty="0" smtClean="0">
              <a:latin typeface="Bookman Old Style" pitchFamily="18" charset="0"/>
            </a:endParaRPr>
          </a:p>
          <a:p>
            <a:pPr indent="457200">
              <a:lnSpc>
                <a:spcPct val="150000"/>
              </a:lnSpc>
            </a:pPr>
            <a:r>
              <a:rPr lang="uk-UA" sz="2800" b="1" i="1" dirty="0" smtClean="0">
                <a:latin typeface="Bookman Old Style" pitchFamily="18" charset="0"/>
              </a:rPr>
              <a:t>Верховна </a:t>
            </a:r>
            <a:r>
              <a:rPr lang="uk-UA" sz="2800" b="1" i="1" dirty="0">
                <a:latin typeface="Bookman Old Style" pitchFamily="18" charset="0"/>
              </a:rPr>
              <a:t>Рада АР 18 жовтня 1991 року прийняла Конституційний акт про державну незалежність Азербайджанської </a:t>
            </a:r>
            <a:r>
              <a:rPr lang="uk-UA" sz="2800" b="1" i="1" dirty="0" smtClean="0">
                <a:latin typeface="Bookman Old Style" pitchFamily="18" charset="0"/>
              </a:rPr>
              <a:t>Республіки.</a:t>
            </a:r>
            <a:endParaRPr lang="uk-UA" sz="2800" b="1" i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260648"/>
            <a:ext cx="8460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i="1" dirty="0" smtClean="0">
                <a:latin typeface="Bookman Old Style" pitchFamily="18" charset="0"/>
              </a:rPr>
              <a:t>Незалежність </a:t>
            </a:r>
            <a:r>
              <a:rPr lang="ru-RU" sz="3600" b="1" i="1" dirty="0" smtClean="0">
                <a:latin typeface="Bookman Old Style" pitchFamily="18" charset="0"/>
              </a:rPr>
              <a:t>Азербайджану</a:t>
            </a:r>
            <a:endParaRPr lang="uk-UA" sz="36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0" y="0"/>
            <a:ext cx="9157568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51520" y="0"/>
            <a:ext cx="86409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i="1" dirty="0">
                <a:latin typeface="Bookman Old Style" pitchFamily="18" charset="0"/>
              </a:rPr>
              <a:t>Державний </a:t>
            </a:r>
            <a:r>
              <a:rPr lang="uk-UA" sz="4000" b="1" i="1" dirty="0" smtClean="0">
                <a:latin typeface="Bookman Old Style" pitchFamily="18" charset="0"/>
              </a:rPr>
              <a:t>устрій</a:t>
            </a:r>
            <a:endParaRPr lang="uk-UA" sz="40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25441"/>
            <a:ext cx="9144000" cy="58325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ru-RU" sz="2800" b="1" i="1" dirty="0">
                <a:latin typeface="Bookman Old Style" pitchFamily="18" charset="0"/>
              </a:rPr>
              <a:t>Азербайджанська держава — демократична, </a:t>
            </a:r>
            <a:r>
              <a:rPr lang="ru-RU" sz="2800" b="1" i="1" dirty="0" err="1">
                <a:latin typeface="Bookman Old Style" pitchFamily="18" charset="0"/>
              </a:rPr>
              <a:t>правова</a:t>
            </a:r>
            <a:r>
              <a:rPr lang="ru-RU" sz="2800" b="1" i="1" dirty="0">
                <a:latin typeface="Bookman Old Style" pitchFamily="18" charset="0"/>
              </a:rPr>
              <a:t>, </a:t>
            </a:r>
            <a:r>
              <a:rPr lang="ru-RU" sz="2800" b="1" i="1" dirty="0" err="1">
                <a:latin typeface="Bookman Old Style" pitchFamily="18" charset="0"/>
              </a:rPr>
              <a:t>світська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республіка</a:t>
            </a:r>
            <a:r>
              <a:rPr lang="ru-RU" sz="2800" b="1" i="1" dirty="0">
                <a:latin typeface="Bookman Old Style" pitchFamily="18" charset="0"/>
              </a:rPr>
              <a:t>, </a:t>
            </a:r>
            <a:r>
              <a:rPr lang="ru-RU" sz="2800" b="1" i="1" dirty="0" err="1">
                <a:latin typeface="Bookman Old Style" pitchFamily="18" charset="0"/>
              </a:rPr>
              <a:t>що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розвивається</a:t>
            </a:r>
            <a:r>
              <a:rPr lang="ru-RU" sz="2800" b="1" i="1" dirty="0">
                <a:latin typeface="Bookman Old Style" pitchFamily="18" charset="0"/>
              </a:rPr>
              <a:t> на засадах </a:t>
            </a:r>
            <a:r>
              <a:rPr lang="ru-RU" sz="2800" b="1" i="1" dirty="0" err="1">
                <a:latin typeface="Bookman Old Style" pitchFamily="18" charset="0"/>
              </a:rPr>
              <a:t>економічних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ринкових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відносин</a:t>
            </a:r>
            <a:r>
              <a:rPr lang="ru-RU" sz="2800" b="1" i="1" dirty="0">
                <a:latin typeface="Bookman Old Style" pitchFamily="18" charset="0"/>
              </a:rPr>
              <a:t>. У </a:t>
            </a:r>
            <a:r>
              <a:rPr lang="ru-RU" sz="2800" b="1" i="1" dirty="0" err="1">
                <a:latin typeface="Bookman Old Style" pitchFamily="18" charset="0"/>
              </a:rPr>
              <a:t>Республіці</a:t>
            </a:r>
            <a:r>
              <a:rPr lang="ru-RU" sz="2800" b="1" i="1" dirty="0">
                <a:latin typeface="Bookman Old Style" pitchFamily="18" charset="0"/>
              </a:rPr>
              <a:t> державна </a:t>
            </a:r>
            <a:r>
              <a:rPr lang="ru-RU" sz="2800" b="1" i="1" dirty="0" err="1">
                <a:latin typeface="Bookman Old Style" pitchFamily="18" charset="0"/>
              </a:rPr>
              <a:t>влада</a:t>
            </a:r>
            <a:r>
              <a:rPr lang="ru-RU" sz="2800" b="1" i="1" dirty="0">
                <a:latin typeface="Bookman Old Style" pitchFamily="18" charset="0"/>
              </a:rPr>
              <a:t> </a:t>
            </a:r>
            <a:r>
              <a:rPr lang="ru-RU" sz="2800" b="1" i="1" dirty="0" err="1">
                <a:latin typeface="Bookman Old Style" pitchFamily="18" charset="0"/>
              </a:rPr>
              <a:t>обмежується</a:t>
            </a:r>
            <a:r>
              <a:rPr lang="ru-RU" sz="2800" b="1" i="1" dirty="0">
                <a:latin typeface="Bookman Old Style" pitchFamily="18" charset="0"/>
              </a:rPr>
              <a:t> у </a:t>
            </a:r>
            <a:r>
              <a:rPr lang="ru-RU" sz="2800" b="1" i="1" dirty="0" err="1">
                <a:latin typeface="Bookman Old Style" pitchFamily="18" charset="0"/>
              </a:rPr>
              <a:t>внутрішніх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питаннях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тільки</a:t>
            </a:r>
            <a:r>
              <a:rPr lang="ru-RU" sz="2800" b="1" i="1" dirty="0">
                <a:latin typeface="Bookman Old Style" pitchFamily="18" charset="0"/>
              </a:rPr>
              <a:t> правом, а в </a:t>
            </a:r>
            <a:r>
              <a:rPr lang="ru-RU" sz="2800" b="1" i="1" dirty="0" err="1">
                <a:latin typeface="Bookman Old Style" pitchFamily="18" charset="0"/>
              </a:rPr>
              <a:t>зовнішніх</a:t>
            </a:r>
            <a:r>
              <a:rPr lang="ru-RU" sz="2800" b="1" i="1" dirty="0">
                <a:latin typeface="Bookman Old Style" pitchFamily="18" charset="0"/>
              </a:rPr>
              <a:t> — </a:t>
            </a:r>
            <a:r>
              <a:rPr lang="ru-RU" sz="2800" b="1" i="1" dirty="0" err="1">
                <a:latin typeface="Bookman Old Style" pitchFamily="18" charset="0"/>
              </a:rPr>
              <a:t>тільки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положеннями</a:t>
            </a:r>
            <a:r>
              <a:rPr lang="ru-RU" sz="2800" b="1" i="1" dirty="0">
                <a:latin typeface="Bookman Old Style" pitchFamily="18" charset="0"/>
              </a:rPr>
              <a:t>, </a:t>
            </a:r>
            <a:r>
              <a:rPr lang="ru-RU" sz="2800" b="1" i="1" dirty="0" err="1">
                <a:latin typeface="Bookman Old Style" pitchFamily="18" charset="0"/>
              </a:rPr>
              <a:t>що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випливають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з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міжнародних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договорів</a:t>
            </a:r>
            <a:r>
              <a:rPr lang="ru-RU" sz="2800" b="1" i="1" dirty="0">
                <a:latin typeface="Bookman Old Style" pitchFamily="18" charset="0"/>
              </a:rPr>
              <a:t>, </a:t>
            </a:r>
            <a:r>
              <a:rPr lang="ru-RU" sz="2800" b="1" i="1" dirty="0" err="1">
                <a:latin typeface="Bookman Old Style" pitchFamily="18" charset="0"/>
              </a:rPr>
              <a:t>учасником</a:t>
            </a:r>
            <a:r>
              <a:rPr lang="ru-RU" sz="2800" b="1" i="1" dirty="0">
                <a:latin typeface="Bookman Old Style" pitchFamily="18" charset="0"/>
              </a:rPr>
              <a:t> </a:t>
            </a:r>
            <a:r>
              <a:rPr lang="ru-RU" sz="2800" b="1" i="1" dirty="0" err="1">
                <a:latin typeface="Bookman Old Style" pitchFamily="18" charset="0"/>
              </a:rPr>
              <a:t>яких</a:t>
            </a:r>
            <a:r>
              <a:rPr lang="ru-RU" sz="2800" b="1" i="1" dirty="0">
                <a:latin typeface="Bookman Old Style" pitchFamily="18" charset="0"/>
              </a:rPr>
              <a:t> вона </a:t>
            </a:r>
            <a:r>
              <a:rPr lang="ru-RU" sz="2800" b="1" i="1" dirty="0" err="1">
                <a:latin typeface="Bookman Old Style" pitchFamily="18" charset="0"/>
              </a:rPr>
              <a:t>є</a:t>
            </a:r>
            <a:r>
              <a:rPr lang="ru-RU" sz="2800" b="1" i="1" dirty="0">
                <a:latin typeface="Bookman Old Style" pitchFamily="18" charset="0"/>
              </a:rPr>
              <a:t>.</a:t>
            </a:r>
            <a:endParaRPr lang="uk-UA" sz="2800" b="1" i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-13568" y="0"/>
            <a:ext cx="91575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71600" y="260648"/>
            <a:ext cx="73789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i="1" dirty="0">
                <a:latin typeface="Bookman Old Style" pitchFamily="18" charset="0"/>
              </a:rPr>
              <a:t>Адміністративний поділ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916832"/>
            <a:ext cx="8676456" cy="3697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uk-UA" sz="3200" b="1" i="1" dirty="0">
                <a:latin typeface="Bookman Old Style" pitchFamily="18" charset="0"/>
              </a:rPr>
              <a:t>Територіально Азербайджан поділяється на 59 </a:t>
            </a:r>
            <a:r>
              <a:rPr lang="uk-UA" sz="3200" b="1" i="1" dirty="0" smtClean="0">
                <a:latin typeface="Bookman Old Style" pitchFamily="18" charset="0"/>
              </a:rPr>
              <a:t>районів,</a:t>
            </a:r>
            <a:r>
              <a:rPr lang="en-US" sz="3200" b="1" i="1" dirty="0" smtClean="0">
                <a:latin typeface="Bookman Old Style" pitchFamily="18" charset="0"/>
              </a:rPr>
              <a:t>11 </a:t>
            </a:r>
            <a:r>
              <a:rPr lang="uk-UA" sz="3200" b="1" i="1" dirty="0">
                <a:latin typeface="Bookman Old Style" pitchFamily="18" charset="0"/>
              </a:rPr>
              <a:t>міст </a:t>
            </a:r>
            <a:r>
              <a:rPr lang="uk-UA" sz="3200" b="1" i="1" dirty="0" smtClean="0">
                <a:latin typeface="Bookman Old Style" pitchFamily="18" charset="0"/>
              </a:rPr>
              <a:t>і </a:t>
            </a:r>
            <a:r>
              <a:rPr lang="uk-UA" sz="3200" b="1" i="1" dirty="0">
                <a:latin typeface="Bookman Old Style" pitchFamily="18" charset="0"/>
              </a:rPr>
              <a:t>1 автономну республіку </a:t>
            </a:r>
            <a:r>
              <a:rPr lang="en-US" sz="3200" b="1" i="1" dirty="0">
                <a:latin typeface="Bookman Old Style" pitchFamily="18" charset="0"/>
              </a:rPr>
              <a:t> — </a:t>
            </a:r>
            <a:r>
              <a:rPr lang="uk-UA" sz="3200" b="1" i="1" dirty="0">
                <a:latin typeface="Bookman Old Style" pitchFamily="18" charset="0"/>
              </a:rPr>
              <a:t>Нахічеваньську Автономну Республіку.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-13568" y="0"/>
            <a:ext cx="91575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907704" y="260648"/>
            <a:ext cx="52469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4000" b="1" i="1" dirty="0">
                <a:latin typeface="Bookman Old Style" pitchFamily="18" charset="0"/>
              </a:rPr>
              <a:t>Політичні партії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196752"/>
            <a:ext cx="864096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uk-UA" sz="2800" b="1" i="1" dirty="0" smtClean="0">
                <a:latin typeface="Bookman Old Style" pitchFamily="18" charset="0"/>
              </a:rPr>
              <a:t>У</a:t>
            </a:r>
            <a:r>
              <a:rPr lang="uk-UA" sz="2800" b="1" i="1" dirty="0">
                <a:latin typeface="Bookman Old Style" pitchFamily="18" charset="0"/>
              </a:rPr>
              <a:t> 1992 році був ухвалений Закон про політичні партії. Зараз діють понад 30 партій. З 1995 року провідною політичною силою країни стала партія «Новий Азербайджан» під керівництвом Гейдара Алієва. Їй належить більшість місць в парламенті.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0" y="0"/>
            <a:ext cx="91575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188640"/>
            <a:ext cx="573105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>
                <a:latin typeface="Bookman Old Style" pitchFamily="18" charset="0"/>
              </a:rPr>
              <a:t>Гейдар </a:t>
            </a:r>
            <a:r>
              <a:rPr lang="uk-UA" sz="2800" b="1" i="1" dirty="0" err="1">
                <a:latin typeface="Bookman Old Style" pitchFamily="18" charset="0"/>
              </a:rPr>
              <a:t>Алірза</a:t>
            </a:r>
            <a:r>
              <a:rPr lang="uk-UA" sz="2800" b="1" i="1" dirty="0">
                <a:latin typeface="Bookman Old Style" pitchFamily="18" charset="0"/>
              </a:rPr>
              <a:t> </a:t>
            </a:r>
            <a:r>
              <a:rPr lang="uk-UA" sz="2800" b="1" i="1" dirty="0" err="1">
                <a:latin typeface="Bookman Old Style" pitchFamily="18" charset="0"/>
              </a:rPr>
              <a:t>огли</a:t>
            </a:r>
            <a:r>
              <a:rPr lang="uk-UA" sz="2800" b="1" i="1" dirty="0">
                <a:latin typeface="Bookman Old Style" pitchFamily="18" charset="0"/>
              </a:rPr>
              <a:t> </a:t>
            </a:r>
            <a:r>
              <a:rPr lang="uk-UA" sz="2800" b="1" i="1" dirty="0" err="1" smtClean="0">
                <a:latin typeface="Bookman Old Style" pitchFamily="18" charset="0"/>
              </a:rPr>
              <a:t>Алієв-</a:t>
            </a:r>
            <a:endParaRPr lang="uk-UA" sz="2800" b="1" i="1" dirty="0" smtClean="0">
              <a:latin typeface="Bookman Old Style" pitchFamily="18" charset="0"/>
            </a:endParaRPr>
          </a:p>
          <a:p>
            <a:endParaRPr lang="uk-UA" sz="2800" b="1" i="1" dirty="0" smtClean="0">
              <a:latin typeface="Bookman Old Style" pitchFamily="18" charset="0"/>
            </a:endParaRPr>
          </a:p>
          <a:p>
            <a:r>
              <a:rPr lang="uk-UA" sz="2800" b="1" i="1" dirty="0" smtClean="0">
                <a:latin typeface="Bookman Old Style" pitchFamily="18" charset="0"/>
              </a:rPr>
              <a:t>3</a:t>
            </a:r>
            <a:r>
              <a:rPr lang="uk-UA" sz="2800" b="1" i="1" dirty="0">
                <a:latin typeface="Bookman Old Style" pitchFamily="18" charset="0"/>
              </a:rPr>
              <a:t> </a:t>
            </a:r>
            <a:r>
              <a:rPr lang="uk-UA" sz="2800" b="1" i="1" u="sng" dirty="0">
                <a:latin typeface="Bookman Old Style" pitchFamily="18" charset="0"/>
              </a:rPr>
              <a:t>Президент Азербайджану</a:t>
            </a:r>
            <a:endParaRPr lang="uk-UA" sz="2800" i="1" dirty="0">
              <a:latin typeface="Bookman Old Style" pitchFamily="18" charset="0"/>
            </a:endParaRPr>
          </a:p>
        </p:txBody>
      </p:sp>
      <p:pic>
        <p:nvPicPr>
          <p:cNvPr id="3074" name="Picture 2" descr="E:\Новая папка\640px-Heydar_Aliyev_199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628800"/>
            <a:ext cx="3536946" cy="4995936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3140968"/>
          <a:ext cx="5076056" cy="792480"/>
        </p:xfrm>
        <a:graphic>
          <a:graphicData uri="http://schemas.openxmlformats.org/drawingml/2006/table">
            <a:tbl>
              <a:tblPr/>
              <a:tblGrid>
                <a:gridCol w="5076056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uk-UA" sz="2000" b="1" i="0" u="non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Час на посаді: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 жовтня</a:t>
                      </a:r>
                      <a:r>
                        <a:rPr lang="ru-RU" sz="2000" b="1" i="0" u="non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 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1993</a:t>
                      </a:r>
                      <a:r>
                        <a:rPr lang="ru-RU" sz="2000" b="1" i="0" u="non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 — </a:t>
                      </a:r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15 жовтня</a:t>
                      </a:r>
                      <a:r>
                        <a:rPr lang="ru-RU" sz="2000" b="1" i="0" u="non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 2003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0" y="0"/>
            <a:ext cx="91575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332656"/>
            <a:ext cx="5731056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i="1" dirty="0" err="1" smtClean="0">
                <a:latin typeface="Bookman Old Style" pitchFamily="18" charset="0"/>
              </a:rPr>
              <a:t>Ільхам</a:t>
            </a:r>
            <a:r>
              <a:rPr lang="uk-UA" sz="2800" b="1" i="1" dirty="0" smtClean="0">
                <a:latin typeface="Bookman Old Style" pitchFamily="18" charset="0"/>
              </a:rPr>
              <a:t> Гейдар </a:t>
            </a:r>
            <a:r>
              <a:rPr lang="uk-UA" sz="2800" b="1" i="1" dirty="0" err="1" smtClean="0">
                <a:latin typeface="Bookman Old Style" pitchFamily="18" charset="0"/>
              </a:rPr>
              <a:t>огли</a:t>
            </a:r>
            <a:r>
              <a:rPr lang="uk-UA" sz="2800" b="1" i="1" dirty="0" smtClean="0">
                <a:latin typeface="Bookman Old Style" pitchFamily="18" charset="0"/>
              </a:rPr>
              <a:t> Алієв –</a:t>
            </a:r>
          </a:p>
          <a:p>
            <a:endParaRPr lang="uk-UA" sz="2800" b="1" i="1" dirty="0" smtClean="0">
              <a:latin typeface="Bookman Old Style" pitchFamily="18" charset="0"/>
            </a:endParaRPr>
          </a:p>
          <a:p>
            <a:r>
              <a:rPr lang="uk-UA" sz="2800" b="1" i="1" dirty="0" smtClean="0">
                <a:latin typeface="Bookman Old Style" pitchFamily="18" charset="0"/>
              </a:rPr>
              <a:t>4</a:t>
            </a:r>
            <a:r>
              <a:rPr lang="uk-UA" sz="2800" b="1" i="1" dirty="0">
                <a:latin typeface="Bookman Old Style" pitchFamily="18" charset="0"/>
              </a:rPr>
              <a:t> Президент </a:t>
            </a:r>
            <a:r>
              <a:rPr lang="uk-UA" sz="2800" b="1" i="1" u="sng" dirty="0">
                <a:latin typeface="Bookman Old Style" pitchFamily="18" charset="0"/>
              </a:rPr>
              <a:t>Азербайджану</a:t>
            </a:r>
            <a:endParaRPr lang="uk-UA" sz="2800" i="1" dirty="0">
              <a:latin typeface="Bookman Old Style" pitchFamily="18" charset="0"/>
            </a:endParaRPr>
          </a:p>
        </p:txBody>
      </p:sp>
      <p:pic>
        <p:nvPicPr>
          <p:cNvPr id="20481" name="Picture 1" descr="E:\Новая папка\800px-Ilham_Aliyev_in_Poland,_200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2825552"/>
            <a:ext cx="5040560" cy="4032448"/>
          </a:xfrm>
          <a:prstGeom prst="rect">
            <a:avLst/>
          </a:prstGeom>
          <a:noFill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20" y="1916832"/>
          <a:ext cx="6120680" cy="518160"/>
        </p:xfrm>
        <a:graphic>
          <a:graphicData uri="http://schemas.openxmlformats.org/drawingml/2006/table">
            <a:tbl>
              <a:tblPr/>
              <a:tblGrid>
                <a:gridCol w="2592288"/>
                <a:gridCol w="3528392"/>
              </a:tblGrid>
              <a:tr h="365760">
                <a:tc>
                  <a:txBody>
                    <a:bodyPr/>
                    <a:lstStyle/>
                    <a:p>
                      <a:pPr fontAlgn="t"/>
                      <a:r>
                        <a:rPr lang="uk-UA" sz="2800" b="1" i="1" u="non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На посаді з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uk-UA" sz="2800" b="1" i="1" u="none" strike="noStrik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31 жовтня</a:t>
                      </a:r>
                      <a:r>
                        <a:rPr lang="uk-UA" sz="2800" b="1" i="1" u="none" dirty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 2003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E:\Новая папка\Деревня Хыналыг.JPG"/>
          <p:cNvPicPr>
            <a:picLocks noChangeAspect="1" noChangeArrowheads="1"/>
          </p:cNvPicPr>
          <p:nvPr/>
        </p:nvPicPr>
        <p:blipFill>
          <a:blip r:embed="rId2" cstate="print">
            <a:lum bright="51000"/>
          </a:blip>
          <a:srcRect/>
          <a:stretch>
            <a:fillRect/>
          </a:stretch>
        </p:blipFill>
        <p:spPr bwMode="auto">
          <a:xfrm>
            <a:off x="0" y="0"/>
            <a:ext cx="9157568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88204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uk-UA" sz="2800" b="1" i="1" dirty="0">
                <a:latin typeface="Bookman Old Style" pitchFamily="18" charset="0"/>
              </a:rPr>
              <a:t>Зовнішня </a:t>
            </a:r>
            <a:r>
              <a:rPr lang="uk-UA" sz="2800" b="1" i="1" dirty="0" smtClean="0">
                <a:latin typeface="Bookman Old Style" pitchFamily="18" charset="0"/>
              </a:rPr>
              <a:t>політика</a:t>
            </a:r>
          </a:p>
          <a:p>
            <a:pPr indent="457200">
              <a:lnSpc>
                <a:spcPct val="150000"/>
              </a:lnSpc>
            </a:pPr>
            <a:r>
              <a:rPr lang="uk-UA" sz="2800" b="1" i="1" dirty="0" smtClean="0">
                <a:latin typeface="Bookman Old Style" pitchFamily="18" charset="0"/>
              </a:rPr>
              <a:t>Азербайджанська </a:t>
            </a:r>
            <a:r>
              <a:rPr lang="uk-UA" sz="2800" b="1" i="1" dirty="0">
                <a:latin typeface="Bookman Old Style" pitchFamily="18" charset="0"/>
              </a:rPr>
              <a:t>Республіка налагодила дипломатичні відносини зі 160 країнами світу. </a:t>
            </a:r>
          </a:p>
          <a:p>
            <a:pPr indent="457200">
              <a:lnSpc>
                <a:spcPct val="150000"/>
              </a:lnSpc>
            </a:pPr>
            <a:r>
              <a:rPr lang="uk-UA" sz="2800" b="1" i="1" dirty="0">
                <a:latin typeface="Bookman Old Style" pitchFamily="18" charset="0"/>
              </a:rPr>
              <a:t>Основні дипломатичні відносини Азербайджан підтримує з Ізраїлем, Іраном, Казахстаном, США, Росією, Туреччиною, Італією. Азербайджан бере участь у багатьох світових і регіональних міжнародних організаціях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132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petrivanov1978@outlook.com</dc:creator>
  <cp:lastModifiedBy>petrivanov1978@outlook.com</cp:lastModifiedBy>
  <cp:revision>6</cp:revision>
  <dcterms:created xsi:type="dcterms:W3CDTF">2015-01-19T17:51:16Z</dcterms:created>
  <dcterms:modified xsi:type="dcterms:W3CDTF">2015-01-19T18:44:23Z</dcterms:modified>
</cp:coreProperties>
</file>