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71" d="100"/>
          <a:sy n="71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/>
    </c:title>
    <c:view3D>
      <c:rotX val="30"/>
      <c:rotY val="18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Частка ВНП в різних галузях економіки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Аркуш1!$A$2:$A$6</c:f>
              <c:strCache>
                <c:ptCount val="5"/>
                <c:pt idx="0">
                  <c:v>Сфера послуг</c:v>
                </c:pt>
                <c:pt idx="1">
                  <c:v>Обробна промисловість</c:v>
                </c:pt>
                <c:pt idx="2">
                  <c:v>Будівництво</c:v>
                </c:pt>
                <c:pt idx="3">
                  <c:v>Сільське господарство</c:v>
                </c:pt>
                <c:pt idx="4">
                  <c:v>Видобувна промисловість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0.67</c:v>
                </c:pt>
                <c:pt idx="1">
                  <c:v>0.21</c:v>
                </c:pt>
                <c:pt idx="2">
                  <c:v>0.06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BA68-68A2-4AA3-A3FD-520BC973BCBB}" type="datetimeFigureOut">
              <a:rPr lang="uk-UA" smtClean="0"/>
              <a:t>01.03.2014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1636-2A45-44A4-9A87-8574CC7477C3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1636-2A45-44A4-9A87-8574CC7477C3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01.03.2014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І</a:t>
            </a:r>
            <a:r>
              <a:rPr lang="uk-UA" dirty="0" smtClean="0"/>
              <a:t>та</a:t>
            </a:r>
            <a:r>
              <a:rPr lang="uk-UA" dirty="0" smtClean="0">
                <a:solidFill>
                  <a:srgbClr val="FF0000"/>
                </a:solidFill>
              </a:rPr>
              <a:t>лія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34498" name="Picture 2" descr="Файл:Flag of Ital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28" y="2733064"/>
            <a:ext cx="6191272" cy="4124936"/>
          </a:xfrm>
          <a:prstGeom prst="rect">
            <a:avLst/>
          </a:prstGeom>
          <a:noFill/>
        </p:spPr>
      </p:pic>
      <p:pic>
        <p:nvPicPr>
          <p:cNvPr id="234500" name="Picture 4" descr="Файл:Emblem of Ital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Головна авіакомпанія Італії — «</a:t>
            </a:r>
            <a:r>
              <a:rPr lang="uk-UA" dirty="0" err="1" smtClean="0"/>
              <a:t>АльІталія</a:t>
            </a:r>
            <a:r>
              <a:rPr lang="uk-UA" dirty="0" smtClean="0"/>
              <a:t>».</a:t>
            </a:r>
          </a:p>
          <a:p>
            <a:endParaRPr lang="de-DE" b="1" dirty="0" smtClean="0"/>
          </a:p>
          <a:p>
            <a:r>
              <a:rPr lang="de-DE" b="1" dirty="0" err="1" smtClean="0"/>
              <a:t>Alit</a:t>
            </a:r>
            <a:r>
              <a:rPr lang="en-US" b="1" dirty="0" smtClean="0"/>
              <a:t>a</a:t>
            </a:r>
            <a:r>
              <a:rPr lang="de-DE" b="1" dirty="0" err="1" smtClean="0"/>
              <a:t>lia</a:t>
            </a:r>
            <a:r>
              <a:rPr lang="de-DE" dirty="0" smtClean="0"/>
              <a:t> </a:t>
            </a:r>
            <a:r>
              <a:rPr lang="uk-UA" dirty="0" smtClean="0"/>
              <a:t> — італійська авіакомпанія, найбільший авіаперевізник Італії, п'ятий за величиною в Європі. Штаб-квартира — в Римі, аеропорт </a:t>
            </a:r>
            <a:r>
              <a:rPr lang="uk-UA" dirty="0" err="1" smtClean="0"/>
              <a:t>Фіумічіно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239618" name="Picture 2" descr="Файл:Alital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1011"/>
            <a:ext cx="6334116" cy="148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www.rv.org.ua/airtkt/airlines/f/al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3"/>
            <a:ext cx="5230946" cy="3190877"/>
          </a:xfrm>
          <a:prstGeom prst="rect">
            <a:avLst/>
          </a:prstGeom>
          <a:noFill/>
        </p:spPr>
      </p:pic>
      <p:pic>
        <p:nvPicPr>
          <p:cNvPr id="245764" name="Picture 4" descr="http://dic.academic.ru/pictures/wiki/files/65/Alitalia_boe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353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 Італія залежить від імпорту енергоресурсів. Він досягає 4/5 її потреб, проти 1/2 у середньому в Західній Європі. Особливо велика роль належить імпортній нафті (приблизно 70 </a:t>
            </a:r>
            <a:r>
              <a:rPr lang="uk-UA" dirty="0" err="1" smtClean="0"/>
              <a:t>млн</a:t>
            </a:r>
            <a:r>
              <a:rPr lang="uk-UA" dirty="0" smtClean="0"/>
              <a:t> т на рік). Власний її видобуток — 5 </a:t>
            </a:r>
            <a:r>
              <a:rPr lang="uk-UA" dirty="0" err="1" smtClean="0"/>
              <a:t>млн</a:t>
            </a:r>
            <a:r>
              <a:rPr lang="uk-UA" dirty="0" smtClean="0"/>
              <a:t> т, природного газу — 60 </a:t>
            </a:r>
            <a:r>
              <a:rPr lang="uk-UA" dirty="0" err="1" smtClean="0"/>
              <a:t>млрд</a:t>
            </a:r>
            <a:r>
              <a:rPr lang="uk-UA" dirty="0" smtClean="0"/>
              <a:t> м</a:t>
            </a:r>
            <a:r>
              <a:rPr lang="uk-UA" baseline="30000" dirty="0" smtClean="0"/>
              <a:t>3</a:t>
            </a:r>
            <a:r>
              <a:rPr lang="uk-UA" dirty="0" smtClean="0"/>
              <a:t>. З 220 </a:t>
            </a:r>
            <a:r>
              <a:rPr lang="uk-UA" dirty="0" err="1" smtClean="0"/>
              <a:t>млрд</a:t>
            </a:r>
            <a:r>
              <a:rPr lang="uk-UA" dirty="0" smtClean="0"/>
              <a:t> кВт </a:t>
            </a:r>
            <a:r>
              <a:rPr lang="uk-UA" dirty="0" err="1" smtClean="0"/>
              <a:t>год</a:t>
            </a:r>
            <a:r>
              <a:rPr lang="uk-UA" dirty="0" smtClean="0"/>
              <a:t> виробленої протягом року електроенергії на ГЕС припадає 1/5. Атомна енергетика не розвинена.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Нафту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природний</a:t>
            </a:r>
            <a:r>
              <a:rPr lang="ru-RU" b="1" dirty="0" smtClean="0"/>
              <a:t> газ</a:t>
            </a:r>
            <a:r>
              <a:rPr lang="ru-RU" dirty="0" smtClean="0"/>
              <a:t> </a:t>
            </a:r>
            <a:r>
              <a:rPr lang="ru-RU" dirty="0" err="1" smtClean="0"/>
              <a:t>видобувають</a:t>
            </a:r>
            <a:r>
              <a:rPr lang="ru-RU" dirty="0" smtClean="0"/>
              <a:t> на </a:t>
            </a:r>
            <a:r>
              <a:rPr lang="ru-RU" dirty="0" err="1" smtClean="0"/>
              <a:t>Паданській</a:t>
            </a:r>
            <a:r>
              <a:rPr lang="ru-RU" dirty="0" smtClean="0"/>
              <a:t> </a:t>
            </a:r>
            <a:r>
              <a:rPr lang="ru-RU" dirty="0" err="1" smtClean="0"/>
              <a:t>низовині</a:t>
            </a:r>
            <a:r>
              <a:rPr lang="ru-RU" dirty="0" smtClean="0"/>
              <a:t>.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ГЕС </a:t>
            </a:r>
            <a:r>
              <a:rPr lang="ru-RU" dirty="0" err="1" smtClean="0"/>
              <a:t>побудовані</a:t>
            </a:r>
            <a:r>
              <a:rPr lang="ru-RU" dirty="0" smtClean="0"/>
              <a:t> на </a:t>
            </a:r>
            <a:r>
              <a:rPr lang="ru-RU" dirty="0" err="1" smtClean="0"/>
              <a:t>лівих</a:t>
            </a:r>
            <a:r>
              <a:rPr lang="ru-RU" dirty="0" smtClean="0"/>
              <a:t> притоках </a:t>
            </a:r>
            <a:r>
              <a:rPr lang="ru-RU" dirty="0" err="1" smtClean="0"/>
              <a:t>річки</a:t>
            </a:r>
            <a:r>
              <a:rPr lang="ru-RU" dirty="0" smtClean="0"/>
              <a:t> По,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початок в Альпах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 Після Другої світової війни Італія зробила великий крок у розвитку обробної промисловості. Це не тільки провідна, а й сучасна і комплексна сфера її матеріального виробництва. Характерними рисами, порівняно з іншими головними розвиненими країнами, є низька частка високотехнологічних виробництв і висока </a:t>
            </a:r>
            <a:r>
              <a:rPr lang="uk-UA" dirty="0" err="1" smtClean="0"/>
              <a:t>трудоємність</a:t>
            </a:r>
            <a:r>
              <a:rPr lang="uk-UA" dirty="0" smtClean="0"/>
              <a:t> галузей, які виготовляють споживчі товари тривалого і короткочасного користування. Це наслідок молодості італійської промисловості, поразки Італії в другій світовій війні, наявності дешевої робочої сили.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211259"/>
          </a:xfrm>
        </p:spPr>
        <p:txBody>
          <a:bodyPr/>
          <a:lstStyle/>
          <a:p>
            <a:r>
              <a:rPr lang="uk-UA" dirty="0" smtClean="0"/>
              <a:t>Італія виплавляє 25 </a:t>
            </a:r>
            <a:r>
              <a:rPr lang="uk-UA" dirty="0" err="1" smtClean="0"/>
              <a:t>млн</a:t>
            </a:r>
            <a:r>
              <a:rPr lang="uk-UA" dirty="0" smtClean="0"/>
              <a:t> т сталі і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uk-UA" dirty="0" smtClean="0"/>
              <a:t>250 </a:t>
            </a:r>
            <a:r>
              <a:rPr lang="uk-UA" dirty="0" smtClean="0"/>
              <a:t>тис. т алюмінію на рік.</a:t>
            </a:r>
            <a:endParaRPr lang="uk-UA" dirty="0"/>
          </a:p>
        </p:txBody>
      </p:sp>
      <p:pic>
        <p:nvPicPr>
          <p:cNvPr id="248834" name="Picture 2" descr="http://ukrmap.su/program2010/g11/g10-11_17_files/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70614"/>
            <a:ext cx="5391145" cy="354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282697"/>
          </a:xfrm>
        </p:spPr>
        <p:txBody>
          <a:bodyPr/>
          <a:lstStyle/>
          <a:p>
            <a:r>
              <a:rPr lang="ru-RU" dirty="0" err="1" smtClean="0"/>
              <a:t>Автомобільна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автомашинами «ФІАТ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249858" name="Picture 2" descr="Файл:Fiat 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786050" cy="2786050"/>
          </a:xfrm>
          <a:prstGeom prst="rect">
            <a:avLst/>
          </a:prstGeom>
          <a:noFill/>
        </p:spPr>
      </p:pic>
      <p:pic>
        <p:nvPicPr>
          <p:cNvPr id="249860" name="Picture 4" descr="http://upload.wikimedia.org/wikipedia/commons/thumb/e/e2/Fiat_grande_punto.jpg/300px-Fiat_grande_pu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2857500" cy="381000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4000496" y="55007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Щорічно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випускається</a:t>
            </a:r>
            <a:r>
              <a:rPr lang="ru-RU" sz="2400" dirty="0" smtClean="0"/>
              <a:t> до 2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автомобілів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2852"/>
            <a:ext cx="8229600" cy="4526280"/>
          </a:xfrm>
        </p:spPr>
        <p:txBody>
          <a:bodyPr/>
          <a:lstStyle/>
          <a:p>
            <a:r>
              <a:rPr lang="ru-RU" dirty="0" smtClean="0"/>
              <a:t>За стандартами ЄС,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ефективне</a:t>
            </a:r>
            <a:r>
              <a:rPr lang="ru-RU" dirty="0" smtClean="0"/>
              <a:t>.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ферм — 7 га.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малопродуктивні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малотоварні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51906" name="Picture 2" descr="http://www.piligrim-m.com.ua/sites/default/files/%D0%98%D1%82%D0%B0%D0%BB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756" y="2357430"/>
            <a:ext cx="6906244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Файл:Roman Colosseum With 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" y="0"/>
            <a:ext cx="29289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Колізей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Римі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один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Італії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turik.ua/img/news/Leaning_Tower_of_P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2"/>
            <a:ext cx="9144000" cy="6830458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429256" y="0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Пізанська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вежа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сильно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нахилена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hotelesperanto.com.ua/images/nomera/venec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310078" y="0"/>
            <a:ext cx="78339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Вене</a:t>
            </a:r>
            <a:r>
              <a:rPr lang="uk-UA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ція</a:t>
            </a: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казкове місто в Італії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Італія</a:t>
            </a:r>
            <a:r>
              <a:rPr lang="vi-VN" dirty="0" smtClean="0"/>
              <a:t> </a:t>
            </a:r>
            <a:r>
              <a:rPr lang="de-DE" dirty="0" smtClean="0"/>
              <a:t> — </a:t>
            </a:r>
            <a:r>
              <a:rPr lang="vi-VN" dirty="0" smtClean="0"/>
              <a:t>держава на півдні Європи, в Середземномор'ї. </a:t>
            </a:r>
            <a:endParaRPr lang="uk-UA" dirty="0" smtClean="0"/>
          </a:p>
          <a:p>
            <a:r>
              <a:rPr lang="vi-VN" dirty="0" smtClean="0"/>
              <a:t>ЗаймаєАпеннінський півострів</a:t>
            </a:r>
            <a:r>
              <a:rPr lang="vi-VN" dirty="0" smtClean="0"/>
              <a:t>, Паданську рівнину, південні схили Альп, острови Сицилія, </a:t>
            </a:r>
            <a:r>
              <a:rPr lang="vi-VN" dirty="0" smtClean="0"/>
              <a:t>Сардинія. </a:t>
            </a:r>
            <a:endParaRPr lang="uk-UA" dirty="0" smtClean="0"/>
          </a:p>
          <a:p>
            <a:r>
              <a:rPr lang="vi-VN" dirty="0" smtClean="0"/>
              <a:t>На </a:t>
            </a:r>
            <a:r>
              <a:rPr lang="vi-VN" dirty="0" smtClean="0"/>
              <a:t>суходолі Італія межує </a:t>
            </a:r>
            <a:r>
              <a:rPr lang="vi-VN" dirty="0" smtClean="0"/>
              <a:t>з</a:t>
            </a:r>
            <a:r>
              <a:rPr lang="uk-UA" dirty="0" smtClean="0"/>
              <a:t> </a:t>
            </a:r>
            <a:r>
              <a:rPr lang="vi-VN" dirty="0" smtClean="0"/>
              <a:t>Францією</a:t>
            </a:r>
            <a:r>
              <a:rPr lang="uk-UA" dirty="0" smtClean="0"/>
              <a:t> </a:t>
            </a:r>
            <a:r>
              <a:rPr lang="vi-VN" dirty="0" smtClean="0"/>
              <a:t>на </a:t>
            </a:r>
            <a:r>
              <a:rPr lang="vi-VN" dirty="0" smtClean="0"/>
              <a:t>північному заході, зі Швейцарією й Австрією на півночі та Словенією на північному сході.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http://kingprog.ru/wp-content/uploads/2013/07/images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14282" y="1571612"/>
            <a:ext cx="8715405" cy="3118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Дякую за увагу!</a:t>
            </a:r>
            <a:endParaRPr lang="uk-UA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uk-U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Підготував</a:t>
            </a:r>
          </a:p>
          <a:p>
            <a:pPr algn="ctr"/>
            <a:r>
              <a:rPr lang="uk-U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Учень 6(10)-А класу</a:t>
            </a:r>
          </a:p>
          <a:p>
            <a:pPr algn="ctr"/>
            <a:r>
              <a:rPr lang="uk-U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Лихач Ігор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Файл:Italia Mapa U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797" y="0"/>
            <a:ext cx="63904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Державний </a:t>
            </a:r>
            <a:r>
              <a:rPr lang="uk-UA" dirty="0" smtClean="0"/>
              <a:t>устрій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Згідно з республіканською Конституцією, що була урочисто прийнята </a:t>
            </a:r>
            <a:r>
              <a:rPr lang="uk-UA" dirty="0" smtClean="0">
                <a:solidFill>
                  <a:srgbClr val="00B0F0"/>
                </a:solidFill>
              </a:rPr>
              <a:t>27 грудня </a:t>
            </a:r>
            <a:r>
              <a:rPr lang="uk-UA" dirty="0" smtClean="0">
                <a:solidFill>
                  <a:srgbClr val="00B0F0"/>
                </a:solidFill>
              </a:rPr>
              <a:t>1947</a:t>
            </a:r>
            <a:r>
              <a:rPr lang="uk-UA" dirty="0" smtClean="0"/>
              <a:t> і набула чинності </a:t>
            </a:r>
            <a:r>
              <a:rPr lang="uk-UA" dirty="0" smtClean="0">
                <a:solidFill>
                  <a:srgbClr val="00B0F0"/>
                </a:solidFill>
              </a:rPr>
              <a:t>1 січня 1948</a:t>
            </a:r>
            <a:r>
              <a:rPr lang="uk-UA" dirty="0" smtClean="0"/>
              <a:t>, Італія є «демократична Республіка, що заснована на праці. Вища влада належить народу, який втілює її в формах і межах, визначених Конституцією». </a:t>
            </a:r>
            <a:endParaRPr lang="uk-UA" dirty="0" smtClean="0"/>
          </a:p>
          <a:p>
            <a:r>
              <a:rPr lang="uk-UA" dirty="0" smtClean="0"/>
              <a:t>Виборний </a:t>
            </a:r>
            <a:r>
              <a:rPr lang="uk-UA" dirty="0" smtClean="0"/>
              <a:t>двопалатний Парламент складається з Палати Депутатів (630 членів) і Сенату Республіки (315 членів). Законодавча функція належить обом Палатам. Крім того, вони контролюють політику і діяльність виконавчої влади. Парламент на спільному засіданні обирає Президента Республіки терміном на 7 років. Обов'язком Президента Республіки є призначення Голови Ради Міністрів (Прем'єр-Міністра), а також членів Кабінету Міністрів.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5008" y="1428736"/>
            <a:ext cx="2971792" cy="488665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20 </a:t>
            </a:r>
            <a:r>
              <a:rPr lang="ru-RU" dirty="0" smtClean="0"/>
              <a:t>областей.</a:t>
            </a:r>
          </a:p>
          <a:p>
            <a:endParaRPr lang="ru-RU" dirty="0" smtClean="0"/>
          </a:p>
          <a:p>
            <a:r>
              <a:rPr lang="ru-RU" dirty="0" err="1" smtClean="0"/>
              <a:t>О</a:t>
            </a:r>
            <a:r>
              <a:rPr lang="ru-RU" dirty="0" err="1" smtClean="0"/>
              <a:t>бласті</a:t>
            </a:r>
            <a:r>
              <a:rPr lang="ru-RU" dirty="0" smtClean="0"/>
              <a:t> </a:t>
            </a:r>
            <a:r>
              <a:rPr lang="ru-RU" dirty="0" err="1" smtClean="0"/>
              <a:t>поділені</a:t>
            </a:r>
            <a:r>
              <a:rPr lang="ru-RU" dirty="0" smtClean="0"/>
              <a:t> на 110 </a:t>
            </a:r>
            <a:r>
              <a:rPr lang="ru-RU" dirty="0" err="1" smtClean="0"/>
              <a:t>провінцій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smtClean="0"/>
              <a:t>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 </a:t>
            </a:r>
            <a:r>
              <a:rPr lang="ru-RU" dirty="0" err="1" smtClean="0"/>
              <a:t>комуни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комун</a:t>
            </a:r>
            <a:r>
              <a:rPr lang="ru-RU" dirty="0" smtClean="0"/>
              <a:t> — 8101.</a:t>
            </a:r>
            <a:endParaRPr lang="uk-UA" dirty="0"/>
          </a:p>
        </p:txBody>
      </p:sp>
      <p:pic>
        <p:nvPicPr>
          <p:cNvPr id="237572" name="Picture 4" descr="http://images.unian.net/photos/2014_02/1391637968-3402-ital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Географічно</a:t>
            </a:r>
            <a:r>
              <a:rPr lang="ru-RU" dirty="0" smtClean="0"/>
              <a:t> </a:t>
            </a: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помірному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субтропічному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поясах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dirty="0" smtClean="0"/>
              <a:t> — 301 308 км².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 — 294 020 км²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38,7 % — гори;</a:t>
            </a:r>
          </a:p>
          <a:p>
            <a:pPr lvl="1"/>
            <a:r>
              <a:rPr lang="ru-RU" dirty="0" smtClean="0"/>
              <a:t>39,7 % — </a:t>
            </a:r>
            <a:r>
              <a:rPr lang="ru-RU" dirty="0" err="1" smtClean="0"/>
              <a:t>пагорби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21,6 % — </a:t>
            </a:r>
            <a:r>
              <a:rPr lang="ru-RU" dirty="0" err="1" smtClean="0"/>
              <a:t>рівнини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та озер — 7 210 км².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Міське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становить 67 %.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села, на </a:t>
            </a:r>
            <a:r>
              <a:rPr lang="ru-RU" dirty="0" err="1" smtClean="0"/>
              <a:t>Півночі</a:t>
            </a:r>
            <a:r>
              <a:rPr lang="ru-RU" dirty="0" smtClean="0"/>
              <a:t> — </a:t>
            </a:r>
            <a:r>
              <a:rPr lang="ru-RU" dirty="0" err="1" smtClean="0"/>
              <a:t>хутори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50882" name="Picture 2" descr="http://geografica.net.ua/zagal/statti/teor/geo_pivdenevro3_te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 — </a:t>
            </a:r>
            <a:r>
              <a:rPr lang="ru-RU" dirty="0" err="1" smtClean="0"/>
              <a:t>високорозвинена</a:t>
            </a:r>
            <a:r>
              <a:rPr lang="ru-RU" dirty="0" smtClean="0"/>
              <a:t> </a:t>
            </a:r>
            <a:r>
              <a:rPr lang="ru-RU" dirty="0" err="1" smtClean="0"/>
              <a:t>індустріально-аграрна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яка за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ХХ-XXI ст. входить у число 10 </a:t>
            </a:r>
            <a:r>
              <a:rPr lang="ru-RU" dirty="0" err="1" smtClean="0"/>
              <a:t>найрозвиненіших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Основні галузі промисловості: машинобудівна, текстильна і швейна, </a:t>
            </a:r>
            <a:r>
              <a:rPr lang="uk-UA" dirty="0" err="1" smtClean="0"/>
              <a:t>залізо-</a:t>
            </a:r>
            <a:r>
              <a:rPr lang="uk-UA" dirty="0" smtClean="0"/>
              <a:t> і сталеливарна, хімічна, харчова, моторобудівна, туризм.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/>
        </p:nvGraphicFramePr>
        <p:xfrm>
          <a:off x="357158" y="357166"/>
          <a:ext cx="8501122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</TotalTime>
  <Words>123</Words>
  <Application>Microsoft Office PowerPoint</Application>
  <PresentationFormat>Екран (4:3)</PresentationFormat>
  <Paragraphs>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Ливарня</vt:lpstr>
      <vt:lpstr>Італія</vt:lpstr>
      <vt:lpstr>Слайд 2</vt:lpstr>
      <vt:lpstr>Слайд 3</vt:lpstr>
      <vt:lpstr>Державний устрій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Ingwar</dc:creator>
  <cp:lastModifiedBy>Ingwar</cp:lastModifiedBy>
  <cp:revision>13</cp:revision>
  <dcterms:created xsi:type="dcterms:W3CDTF">2014-03-01T15:04:32Z</dcterms:created>
  <dcterms:modified xsi:type="dcterms:W3CDTF">2014-03-01T16:53:00Z</dcterms:modified>
</cp:coreProperties>
</file>