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0" r:id="rId2"/>
    <p:sldId id="256" r:id="rId3"/>
    <p:sldId id="258" r:id="rId4"/>
    <p:sldId id="261" r:id="rId5"/>
    <p:sldId id="262" r:id="rId6"/>
    <p:sldId id="263" r:id="rId7"/>
    <p:sldId id="264" r:id="rId8"/>
    <p:sldId id="257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 autoAdjust="0"/>
    <p:restoredTop sz="94581" autoAdjust="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5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842F09-79A8-4599-A766-FDCF4066FD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/>
      <p:bldP spid="15156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5EC8-0867-4924-BAD3-193B49DE1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E5AD-C0F2-4CB4-9927-47945217E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181ADC4-7E8B-47D8-886C-19A6E336CF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9CD3E-F2F8-4365-B86E-9F0E6C66F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284D-4094-4EA0-B8BE-912E43FEB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B1CC-73BC-4E3D-A934-6C6D97B6D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E3CC-C6E5-4936-86BF-68588A581F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D2937-E2E0-43BA-9AB2-448E53A59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08611-EA1A-4E42-8ACD-6546DC47B3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B840F-3E0C-404B-97FA-87DA731476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EB615-6577-4ED9-AFDC-4D6D5EB4A7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32B901EC-3FD9-4368-808C-91B25B1754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05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2" grpId="0"/>
      <p:bldP spid="1505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uk.wikipedia.org/wiki/%D0%A4%D1%80%D0%B0%D0%BD%D1%86%D1%96%D1%8F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uk.wikipedia.org/wiki/%D0%9F%D0%B0%D1%80%D0%B8%D0%B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3%D1%83%D1%81%D1%82%D0%B0%D0%B2_%D0%95%D0%B9%D1%84%D0%B5%D0%BB%D1%8C" TargetMode="External"/><Relationship Id="rId5" Type="http://schemas.openxmlformats.org/officeDocument/2006/relationships/hyperlink" Target="http://uk.wikipedia.org/wiki/1889" TargetMode="External"/><Relationship Id="rId4" Type="http://schemas.openxmlformats.org/officeDocument/2006/relationships/hyperlink" Target="http://uk.wikipedia.org/wiki/18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0" y="0"/>
            <a:ext cx="9985375" cy="1219200"/>
          </a:xfrm>
        </p:spPr>
        <p:txBody>
          <a:bodyPr/>
          <a:lstStyle/>
          <a:p>
            <a:r>
              <a:rPr lang="uk-UA" dirty="0"/>
              <a:t>Франція</a:t>
            </a:r>
            <a:endParaRPr lang="ru-RU" dirty="0"/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b="1" dirty="0" err="1"/>
              <a:t>Французька</a:t>
            </a:r>
            <a:r>
              <a:rPr lang="ru-RU" sz="1800" b="1" dirty="0"/>
              <a:t> </a:t>
            </a:r>
            <a:r>
              <a:rPr lang="ru-RU" sz="1800" b="1" dirty="0" err="1"/>
              <a:t>Республіка</a:t>
            </a:r>
            <a:r>
              <a:rPr lang="ru-RU" sz="1800" dirty="0"/>
              <a:t>. </a:t>
            </a:r>
            <a:r>
              <a:rPr lang="ru-RU" sz="1800" dirty="0" err="1"/>
              <a:t>Назва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по </a:t>
            </a:r>
            <a:r>
              <a:rPr lang="ru-RU" sz="1800" dirty="0" err="1"/>
              <a:t>етноніму</a:t>
            </a:r>
            <a:r>
              <a:rPr lang="ru-RU" sz="1800" dirty="0"/>
              <a:t> </a:t>
            </a:r>
            <a:r>
              <a:rPr lang="ru-RU" sz="1800" dirty="0" err="1"/>
              <a:t>німецького</a:t>
            </a:r>
            <a:r>
              <a:rPr lang="ru-RU" sz="1800" dirty="0"/>
              <a:t> </a:t>
            </a:r>
            <a:r>
              <a:rPr lang="ru-RU" sz="1800" dirty="0" err="1"/>
              <a:t>племені</a:t>
            </a:r>
            <a:r>
              <a:rPr lang="ru-RU" sz="1800" dirty="0"/>
              <a:t> — франки. </a:t>
            </a:r>
          </a:p>
          <a:p>
            <a:pPr>
              <a:lnSpc>
                <a:spcPct val="80000"/>
              </a:lnSpc>
            </a:pPr>
            <a:r>
              <a:rPr lang="ru-RU" sz="1800" b="1" dirty="0" err="1"/>
              <a:t>Площа</a:t>
            </a:r>
            <a:r>
              <a:rPr lang="ru-RU" sz="1800" dirty="0"/>
              <a:t> — 552 тис. км кв. </a:t>
            </a:r>
            <a:br>
              <a:rPr lang="ru-RU" sz="1800" dirty="0"/>
            </a:br>
            <a:r>
              <a:rPr lang="ru-RU" sz="1800" b="1" dirty="0" err="1"/>
              <a:t>Населення</a:t>
            </a:r>
            <a:r>
              <a:rPr lang="ru-RU" sz="1800" dirty="0"/>
              <a:t> — 58,1 </a:t>
            </a:r>
            <a:r>
              <a:rPr lang="ru-RU" sz="1800" dirty="0" err="1"/>
              <a:t>млн</a:t>
            </a:r>
            <a:r>
              <a:rPr lang="ru-RU" sz="1800" dirty="0"/>
              <a:t> </a:t>
            </a:r>
            <a:r>
              <a:rPr lang="ru-RU" sz="1800" dirty="0" err="1"/>
              <a:t>чоловік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b="1" dirty="0" err="1"/>
              <a:t>Столиця</a:t>
            </a:r>
            <a:r>
              <a:rPr lang="ru-RU" sz="1800" dirty="0"/>
              <a:t> — Париж. </a:t>
            </a:r>
            <a:br>
              <a:rPr lang="ru-RU" sz="1800" dirty="0"/>
            </a:br>
            <a:r>
              <a:rPr lang="ru-RU" sz="1800" b="1" dirty="0" err="1"/>
              <a:t>Державний</a:t>
            </a:r>
            <a:r>
              <a:rPr lang="ru-RU" sz="1800" b="1" dirty="0"/>
              <a:t> </a:t>
            </a:r>
            <a:r>
              <a:rPr lang="ru-RU" sz="1800" b="1" dirty="0" err="1"/>
              <a:t>устрій</a:t>
            </a:r>
            <a:r>
              <a:rPr lang="ru-RU" sz="1800" dirty="0"/>
              <a:t> — </a:t>
            </a:r>
            <a:r>
              <a:rPr lang="ru-RU" sz="1800" dirty="0" err="1"/>
              <a:t>республіка</a:t>
            </a:r>
            <a:r>
              <a:rPr lang="ru-RU" sz="1800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1800" b="1" dirty="0" err="1"/>
              <a:t>Адміністративний</a:t>
            </a:r>
            <a:r>
              <a:rPr lang="ru-RU" sz="1800" b="1" dirty="0"/>
              <a:t> </a:t>
            </a:r>
            <a:r>
              <a:rPr lang="ru-RU" sz="1800" b="1" dirty="0" err="1"/>
              <a:t>поділ</a:t>
            </a:r>
            <a:r>
              <a:rPr lang="ru-RU" sz="1800" b="1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Франція</a:t>
            </a:r>
            <a:r>
              <a:rPr lang="ru-RU" sz="1800" dirty="0"/>
              <a:t> </a:t>
            </a:r>
            <a:r>
              <a:rPr lang="ru-RU" sz="1800" dirty="0" err="1"/>
              <a:t>розділена</a:t>
            </a:r>
            <a:r>
              <a:rPr lang="ru-RU" sz="1800" dirty="0"/>
              <a:t> на 96 </a:t>
            </a:r>
            <a:r>
              <a:rPr lang="ru-RU" sz="1800" dirty="0" err="1"/>
              <a:t>адміністративних</a:t>
            </a:r>
            <a:r>
              <a:rPr lang="ru-RU" sz="1800" dirty="0"/>
              <a:t> </a:t>
            </a:r>
            <a:r>
              <a:rPr lang="ru-RU" sz="1800" dirty="0" err="1"/>
              <a:t>одиниць</a:t>
            </a:r>
            <a:r>
              <a:rPr lang="ru-RU" sz="1800" dirty="0"/>
              <a:t> — </a:t>
            </a:r>
            <a:r>
              <a:rPr lang="ru-RU" sz="1800" dirty="0" err="1"/>
              <a:t>департаментів</a:t>
            </a:r>
            <a:r>
              <a:rPr lang="ru-RU" sz="1800" dirty="0"/>
              <a:t>. </a:t>
            </a:r>
            <a:r>
              <a:rPr lang="ru-RU" sz="1800" dirty="0" err="1"/>
              <a:t>Особливий</a:t>
            </a:r>
            <a:r>
              <a:rPr lang="ru-RU" sz="1800" dirty="0"/>
              <a:t> статус </a:t>
            </a:r>
            <a:r>
              <a:rPr lang="ru-RU" sz="1800" dirty="0" err="1"/>
              <a:t>заморських</a:t>
            </a:r>
            <a:r>
              <a:rPr lang="ru-RU" sz="1800" dirty="0"/>
              <a:t> </a:t>
            </a:r>
            <a:r>
              <a:rPr lang="ru-RU" sz="1800" dirty="0" err="1"/>
              <a:t>департаментів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Гваделупа, </a:t>
            </a:r>
            <a:r>
              <a:rPr lang="ru-RU" sz="1800" dirty="0" err="1"/>
              <a:t>Мартініка</a:t>
            </a:r>
            <a:r>
              <a:rPr lang="ru-RU" sz="1800" dirty="0"/>
              <a:t>, </a:t>
            </a:r>
            <a:r>
              <a:rPr lang="ru-RU" sz="1800" dirty="0" err="1"/>
              <a:t>Французька</a:t>
            </a:r>
            <a:r>
              <a:rPr lang="ru-RU" sz="1800" dirty="0"/>
              <a:t> </a:t>
            </a:r>
            <a:r>
              <a:rPr lang="ru-RU" sz="1800" dirty="0" err="1"/>
              <a:t>Полінезія</a:t>
            </a:r>
            <a:r>
              <a:rPr lang="ru-RU" sz="1800" dirty="0"/>
              <a:t>, </a:t>
            </a:r>
            <a:r>
              <a:rPr lang="ru-RU" sz="1800" dirty="0" err="1"/>
              <a:t>Французькі</a:t>
            </a:r>
            <a:r>
              <a:rPr lang="ru-RU" sz="1800" dirty="0"/>
              <a:t> </a:t>
            </a:r>
            <a:r>
              <a:rPr lang="ru-RU" sz="1800" dirty="0" err="1"/>
              <a:t>антарктичні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, </a:t>
            </a:r>
            <a:r>
              <a:rPr lang="ru-RU" sz="1800" dirty="0" err="1"/>
              <a:t>Гвіана</a:t>
            </a:r>
            <a:r>
              <a:rPr lang="ru-RU" sz="1800" dirty="0"/>
              <a:t>, Реюньон, </a:t>
            </a:r>
            <a:r>
              <a:rPr lang="ru-RU" sz="1800" dirty="0" err="1"/>
              <a:t>острови</a:t>
            </a:r>
            <a:r>
              <a:rPr lang="ru-RU" sz="1800" dirty="0"/>
              <a:t> Сен-Пьер, </a:t>
            </a:r>
            <a:r>
              <a:rPr lang="ru-RU" sz="1800" dirty="0" err="1"/>
              <a:t>Майотта</a:t>
            </a:r>
            <a:r>
              <a:rPr lang="ru-RU" sz="1800" dirty="0"/>
              <a:t>, </a:t>
            </a:r>
            <a:r>
              <a:rPr lang="ru-RU" sz="1800" dirty="0" err="1"/>
              <a:t>Мікелон</a:t>
            </a:r>
            <a:r>
              <a:rPr lang="ru-RU" sz="1800" dirty="0"/>
              <a:t>, </a:t>
            </a:r>
            <a:r>
              <a:rPr lang="ru-RU" sz="1800" dirty="0" err="1"/>
              <a:t>Уолліс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Футуна</a:t>
            </a:r>
            <a:r>
              <a:rPr lang="ru-RU" sz="1800" dirty="0"/>
              <a:t>. У </a:t>
            </a:r>
            <a:r>
              <a:rPr lang="ru-RU" sz="1800" dirty="0" err="1"/>
              <a:t>Франції</a:t>
            </a:r>
            <a:r>
              <a:rPr lang="ru-RU" sz="1800" dirty="0"/>
              <a:t> 22 </a:t>
            </a:r>
            <a:r>
              <a:rPr lang="ru-RU" sz="1800" dirty="0" err="1"/>
              <a:t>історичні</a:t>
            </a:r>
            <a:r>
              <a:rPr lang="ru-RU" sz="1800" dirty="0"/>
              <a:t> </a:t>
            </a:r>
            <a:r>
              <a:rPr lang="ru-RU" sz="1800" dirty="0" err="1"/>
              <a:t>провінції</a:t>
            </a:r>
            <a:r>
              <a:rPr lang="ru-RU" sz="1800" dirty="0"/>
              <a:t> (Бретань, </a:t>
            </a:r>
            <a:r>
              <a:rPr lang="ru-RU" sz="1800" dirty="0" err="1"/>
              <a:t>Бургундія</a:t>
            </a:r>
            <a:r>
              <a:rPr lang="ru-RU" sz="1800" dirty="0"/>
              <a:t>, </a:t>
            </a:r>
            <a:r>
              <a:rPr lang="ru-RU" sz="1800" dirty="0" err="1"/>
              <a:t>Лотарингія</a:t>
            </a:r>
            <a:r>
              <a:rPr lang="ru-RU" sz="1800" dirty="0"/>
              <a:t>, Наварра, Прованс </a:t>
            </a:r>
            <a:r>
              <a:rPr lang="ru-RU" sz="1800" dirty="0" err="1"/>
              <a:t>і</a:t>
            </a:r>
            <a:r>
              <a:rPr lang="ru-RU" sz="1800" dirty="0"/>
              <a:t> т. д.). </a:t>
            </a:r>
          </a:p>
          <a:p>
            <a:pPr>
              <a:lnSpc>
                <a:spcPct val="80000"/>
              </a:lnSpc>
            </a:pPr>
            <a:r>
              <a:rPr lang="ru-RU" sz="1800" b="1" dirty="0"/>
              <a:t>Форма </a:t>
            </a:r>
            <a:r>
              <a:rPr lang="ru-RU" sz="1800" b="1" dirty="0" err="1"/>
              <a:t>правління</a:t>
            </a:r>
            <a:r>
              <a:rPr lang="ru-RU" sz="1800" b="1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Республіка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b="1" dirty="0"/>
              <a:t>Глава </a:t>
            </a:r>
            <a:r>
              <a:rPr lang="ru-RU" sz="1800" b="1" dirty="0" err="1"/>
              <a:t>держави</a:t>
            </a:r>
            <a:r>
              <a:rPr lang="ru-RU" sz="1800" b="1" dirty="0"/>
              <a:t>.</a:t>
            </a:r>
            <a:r>
              <a:rPr lang="ru-RU" sz="1800" dirty="0"/>
              <a:t> Президент,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обирається</a:t>
            </a:r>
            <a:r>
              <a:rPr lang="ru-RU" sz="1800" dirty="0"/>
              <a:t> </a:t>
            </a:r>
            <a:r>
              <a:rPr lang="ru-RU" sz="1800" dirty="0" err="1"/>
              <a:t>строком</a:t>
            </a:r>
            <a:r>
              <a:rPr lang="ru-RU" sz="1800" dirty="0"/>
              <a:t> на 7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b="1" dirty="0" err="1"/>
              <a:t>Найвищий</a:t>
            </a:r>
            <a:r>
              <a:rPr lang="ru-RU" sz="1800" b="1" dirty="0"/>
              <a:t> </a:t>
            </a:r>
            <a:r>
              <a:rPr lang="ru-RU" sz="1800" b="1" dirty="0" err="1"/>
              <a:t>законодавчий</a:t>
            </a:r>
            <a:r>
              <a:rPr lang="ru-RU" sz="1800" b="1" dirty="0"/>
              <a:t> орган. </a:t>
            </a:r>
            <a:r>
              <a:rPr lang="ru-RU" sz="1800" dirty="0" err="1"/>
              <a:t>Двопалатний</a:t>
            </a:r>
            <a:r>
              <a:rPr lang="ru-RU" sz="1800" dirty="0"/>
              <a:t> парламент (</a:t>
            </a:r>
            <a:r>
              <a:rPr lang="ru-RU" sz="1800" dirty="0" err="1"/>
              <a:t>Національні</a:t>
            </a:r>
            <a:r>
              <a:rPr lang="ru-RU" sz="1800" dirty="0"/>
              <a:t> </a:t>
            </a:r>
            <a:r>
              <a:rPr lang="ru-RU" sz="1800" dirty="0" err="1"/>
              <a:t>збори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обираються</a:t>
            </a:r>
            <a:r>
              <a:rPr lang="ru-RU" sz="1800" dirty="0"/>
              <a:t> на 5 </a:t>
            </a:r>
            <a:r>
              <a:rPr lang="ru-RU" sz="1800" dirty="0" err="1"/>
              <a:t>років</a:t>
            </a:r>
            <a:r>
              <a:rPr lang="ru-RU" sz="1800" dirty="0"/>
              <a:t>, </a:t>
            </a:r>
            <a:r>
              <a:rPr lang="ru-RU" sz="1800" dirty="0" err="1"/>
              <a:t>і</a:t>
            </a:r>
            <a:r>
              <a:rPr lang="ru-RU" sz="1800" dirty="0"/>
              <a:t> Сенат, </a:t>
            </a:r>
            <a:r>
              <a:rPr lang="ru-RU" sz="1800" dirty="0" err="1"/>
              <a:t>термін</a:t>
            </a:r>
            <a:r>
              <a:rPr lang="ru-RU" sz="1800" dirty="0"/>
              <a:t> </a:t>
            </a:r>
            <a:r>
              <a:rPr lang="ru-RU" sz="1800" dirty="0" err="1"/>
              <a:t>повноважень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9 </a:t>
            </a:r>
            <a:r>
              <a:rPr lang="ru-RU" sz="1800" dirty="0" err="1"/>
              <a:t>років</a:t>
            </a:r>
            <a:r>
              <a:rPr lang="ru-RU" sz="1800" dirty="0"/>
              <a:t>). </a:t>
            </a:r>
            <a:br>
              <a:rPr lang="ru-RU" sz="1800" dirty="0"/>
            </a:br>
            <a:r>
              <a:rPr lang="ru-RU" sz="1800" b="1" dirty="0" err="1"/>
              <a:t>Найвищий</a:t>
            </a:r>
            <a:r>
              <a:rPr lang="ru-RU" sz="1800" b="1" dirty="0"/>
              <a:t> </a:t>
            </a:r>
            <a:r>
              <a:rPr lang="ru-RU" sz="1800" b="1" dirty="0" err="1"/>
              <a:t>виконавчий</a:t>
            </a:r>
            <a:r>
              <a:rPr lang="ru-RU" sz="1800" b="1" dirty="0"/>
              <a:t> орган.</a:t>
            </a:r>
            <a:r>
              <a:rPr lang="ru-RU" sz="1800" dirty="0"/>
              <a:t> Уряд. </a:t>
            </a:r>
          </a:p>
          <a:p>
            <a:pPr>
              <a:lnSpc>
                <a:spcPct val="80000"/>
              </a:lnSpc>
            </a:pPr>
            <a:r>
              <a:rPr lang="ru-RU" sz="1800" b="1" dirty="0" err="1" smtClean="0"/>
              <a:t>Найбільші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міста</a:t>
            </a:r>
            <a:r>
              <a:rPr lang="ru-RU" sz="1800" b="1" dirty="0"/>
              <a:t>.</a:t>
            </a:r>
            <a:r>
              <a:rPr lang="ru-RU" sz="1800" dirty="0"/>
              <a:t> Марсель, </a:t>
            </a:r>
            <a:r>
              <a:rPr lang="ru-RU" sz="1800" dirty="0" err="1"/>
              <a:t>Ліон</a:t>
            </a:r>
            <a:r>
              <a:rPr lang="ru-RU" sz="1800" dirty="0"/>
              <a:t>, </a:t>
            </a:r>
            <a:r>
              <a:rPr lang="ru-RU" sz="1800" dirty="0" err="1"/>
              <a:t>Лілль</a:t>
            </a:r>
            <a:r>
              <a:rPr lang="ru-RU" sz="1800" dirty="0"/>
              <a:t>, Бордо, Тулуза, </a:t>
            </a:r>
            <a:r>
              <a:rPr lang="ru-RU" sz="1800" dirty="0" err="1"/>
              <a:t>Ніцца</a:t>
            </a:r>
            <a:r>
              <a:rPr lang="ru-RU" sz="1800" dirty="0"/>
              <a:t>, Нант, Страсбург, Тулон, Руан. </a:t>
            </a:r>
            <a:endParaRPr lang="ru-RU" sz="1800" b="1" dirty="0"/>
          </a:p>
          <a:p>
            <a:pPr>
              <a:lnSpc>
                <a:spcPct val="80000"/>
              </a:lnSpc>
            </a:pPr>
            <a:r>
              <a:rPr lang="ru-RU" sz="1800" b="1" dirty="0" err="1"/>
              <a:t>Державна</a:t>
            </a:r>
            <a:r>
              <a:rPr lang="ru-RU" sz="1800" b="1" dirty="0"/>
              <a:t> </a:t>
            </a:r>
            <a:r>
              <a:rPr lang="ru-RU" sz="1800" b="1" dirty="0" err="1"/>
              <a:t>мова</a:t>
            </a:r>
            <a:r>
              <a:rPr lang="ru-RU" sz="1800" b="1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Французька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b="1" dirty="0"/>
              <a:t>Валюта.</a:t>
            </a:r>
            <a:r>
              <a:rPr lang="ru-RU" sz="1800" dirty="0"/>
              <a:t> </a:t>
            </a:r>
            <a:r>
              <a:rPr lang="ru-RU" sz="1800" dirty="0" err="1"/>
              <a:t>Євро</a:t>
            </a:r>
            <a:r>
              <a:rPr lang="ru-RU" sz="1800" dirty="0"/>
              <a:t> = 100 центам. </a:t>
            </a:r>
            <a:endParaRPr lang="ru-RU" sz="1800" b="1" i="1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828800"/>
            <a:ext cx="64960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uk-U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Дякую за увагу 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8" name="Picture 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3200400" cy="2971800"/>
          </a:xfrm>
          <a:noFill/>
          <a:ln/>
        </p:spPr>
      </p:pic>
      <p:pic>
        <p:nvPicPr>
          <p:cNvPr id="5195" name="Picture 75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371600"/>
            <a:ext cx="3048000" cy="2971800"/>
          </a:xfrm>
        </p:spPr>
      </p:pic>
      <p:sp>
        <p:nvSpPr>
          <p:cNvPr id="5177" name="Rectangle 5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5005388"/>
            <a:ext cx="8007350" cy="1090612"/>
          </a:xfrm>
        </p:spPr>
        <p:txBody>
          <a:bodyPr/>
          <a:lstStyle/>
          <a:p>
            <a:r>
              <a:rPr lang="ru-RU" sz="2800" b="1"/>
              <a:t>Прапор Франції                   Герб Франції </a:t>
            </a:r>
            <a:endParaRPr lang="ru-RU" sz="2800"/>
          </a:p>
        </p:txBody>
      </p:sp>
      <p:sp>
        <p:nvSpPr>
          <p:cNvPr id="5198" name="WordArt 78"/>
          <p:cNvSpPr>
            <a:spLocks noChangeArrowheads="1" noChangeShapeType="1" noTextEdit="1"/>
          </p:cNvSpPr>
          <p:nvPr/>
        </p:nvSpPr>
        <p:spPr bwMode="auto">
          <a:xfrm>
            <a:off x="3352800" y="152400"/>
            <a:ext cx="1733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Франція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0"/>
            <a:ext cx="6632575" cy="533400"/>
          </a:xfrm>
        </p:spPr>
        <p:txBody>
          <a:bodyPr/>
          <a:lstStyle/>
          <a:p>
            <a:r>
              <a:rPr lang="uk-UA" sz="4000"/>
              <a:t>Карта Франції</a:t>
            </a:r>
            <a:endParaRPr lang="ru-RU" sz="4000"/>
          </a:p>
        </p:txBody>
      </p:sp>
      <p:pic>
        <p:nvPicPr>
          <p:cNvPr id="154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09600"/>
            <a:ext cx="9144000" cy="6248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8385175" cy="1431925"/>
          </a:xfrm>
        </p:spPr>
        <p:txBody>
          <a:bodyPr/>
          <a:lstStyle/>
          <a:p>
            <a:r>
              <a:rPr lang="uk-UA"/>
              <a:t>Національний склад</a:t>
            </a:r>
            <a:endParaRPr lang="ru-RU"/>
          </a:p>
        </p:txBody>
      </p:sp>
      <p:sp>
        <p:nvSpPr>
          <p:cNvPr id="16589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648200" y="1524000"/>
            <a:ext cx="4273550" cy="6019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    </a:t>
            </a:r>
            <a:r>
              <a:rPr lang="ru-RU" sz="2000" b="1"/>
              <a:t>Національний склад</a:t>
            </a:r>
            <a:r>
              <a:rPr lang="ru-RU" sz="2000"/>
              <a:t> Франції порівняно однорідний, понад 90% жителів -французи. До національних меншин, які населяють деякі околичні області, належать: на Сході - ельзасці і лотарингці (близько 1,4 млн. осіб), на Півночі - бретонці (1,25 млн.), на Сході - фламандці (300 тис.), на Півдні - каталонці (250 тис.) і баски (140 тис.), на острові Корсика - корсиканці (280 тис. осіб); у великих містах живуть євреї (близько 500 тис. осіб). </a:t>
            </a:r>
            <a:br>
              <a:rPr lang="ru-RU" sz="2000"/>
            </a:br>
            <a:r>
              <a:rPr lang="ru-RU" sz="2000"/>
              <a:t>      Близько 4 млн. іноземців - італійці, португальці, іспанці, поляки, алжирці, марокканці та інші. </a:t>
            </a:r>
            <a:br>
              <a:rPr lang="ru-RU" sz="2000"/>
            </a:br>
            <a:endParaRPr lang="ru-RU" sz="2000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9530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0"/>
            <a:ext cx="8308975" cy="1447800"/>
          </a:xfrm>
        </p:spPr>
        <p:txBody>
          <a:bodyPr/>
          <a:lstStyle/>
          <a:p>
            <a:r>
              <a:rPr lang="uk-UA"/>
              <a:t>Природні ресурси та умови</a:t>
            </a:r>
            <a:endParaRPr lang="ru-RU"/>
          </a:p>
        </p:txBody>
      </p:sp>
      <p:sp>
        <p:nvSpPr>
          <p:cNvPr id="16691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191000" y="1219200"/>
            <a:ext cx="4953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/>
              <a:t>За площею Франція є найбільшою країною Західної Європи. Понад 3/5 території становлять рівнини, які тягнуться суцільною смугою від бельгійського кордону до Піренеїв. Гірські території (Арденни, Воґези, Центральний Французький і Армориканський масиви) належать до середньовисотних, сильно зруйнованих і вирівняних. </a:t>
            </a:r>
            <a:br>
              <a:rPr lang="ru-RU" sz="1400"/>
            </a:br>
            <a:r>
              <a:rPr lang="ru-RU" sz="1400"/>
              <a:t>Надра Франції багаті на залізні руди (Лотарингія), боксити (Прованс), калійну (Ельзас) і кам'яну (Лотарингія) сіль, уранові руди (Центральний масив). На паливні ресурси країна бідна. Вугільні басейни — Північний (одне ціле з бельгійським) і Лотаринзький (одне ціле з Саарським) — невеликі та економічно невигідні. Нафти і природного газу практично немає. Значними є ресурси гідроенергії та енергії припливів. </a:t>
            </a:r>
            <a:br>
              <a:rPr lang="ru-RU" sz="1400"/>
            </a:br>
            <a:r>
              <a:rPr lang="ru-RU" sz="1400"/>
              <a:t>Важливим природним багатством Франції є її кліматичні умови і родючі рівнинні землі. Більша частина країни лежить у південній смузі помірного поясу. Зима м'яка, літо тепле. Клімат морський, опади рівномірні впродовж усього року. Річна сума їх понижується з заходу на схід від 1200 до 600 мм. На південному узбережжі й Корсиці клімат субтропічний середземноморського типу. Майже 1/5 території країни залишається вкритою лісом. </a:t>
            </a:r>
            <a:br>
              <a:rPr lang="ru-RU" sz="1400"/>
            </a:br>
            <a:r>
              <a:rPr lang="ru-RU" sz="1400"/>
              <a:t>Природне середовище Франції порівняно мало забруднене, багато земель охороняється. Дуже значними є рекреаційні і туристські ресурси. </a:t>
            </a:r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22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5257800"/>
            <a:ext cx="3927475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3200" b="1"/>
              <a:t>Альпи</a:t>
            </a:r>
            <a:endParaRPr lang="ru-RU" sz="3200" b="1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Сільське господарство</a:t>
            </a:r>
            <a:endParaRPr lang="ru-RU"/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752600"/>
            <a:ext cx="3927475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Франція є найбільшим виробником сільськогосподарської продукції в Західній Європі та одним з найбільших її експортерів у світі. За вартістю сільськогосподарського експорту вона поступається лише США, а як чистий експортер — США і Нідерландам. </a:t>
            </a:r>
            <a:r>
              <a:rPr lang="ru-RU" sz="1800" b="1"/>
              <a:t>Рослинництво</a:t>
            </a:r>
            <a:r>
              <a:rPr lang="ru-RU" sz="1800"/>
              <a:t> дає 1/3 вартості продукції. Вирощують зернові, картоплю, цукрові буряки, олійні (рапс, соняшник). </a:t>
            </a:r>
            <a:r>
              <a:rPr lang="ru-RU" sz="1800" b="1"/>
              <a:t>Тваринництво</a:t>
            </a:r>
            <a:r>
              <a:rPr lang="ru-RU" sz="1800"/>
              <a:t> дає 2/3 вартості продукції сільського господарства. Основним традиційно є розведення великої рогатої худоби. Спеціалізовані свинарство і птахівництво стали розвиватися порівняно недавно. 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447800"/>
            <a:ext cx="3927475" cy="2532063"/>
          </a:xfrm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-457200"/>
            <a:ext cx="8385175" cy="1431925"/>
          </a:xfrm>
        </p:spPr>
        <p:txBody>
          <a:bodyPr/>
          <a:lstStyle/>
          <a:p>
            <a:r>
              <a:rPr lang="uk-UA"/>
              <a:t>Промисловість </a:t>
            </a:r>
            <a:endParaRPr lang="ru-RU"/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85800"/>
            <a:ext cx="44196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Енергетика.</a:t>
            </a:r>
            <a:r>
              <a:rPr lang="ru-RU" sz="1800"/>
              <a:t>Видобуток вугілля в країні становить менше 10 млн т (у 50-ті роки понад 60 млн т), нафти — З млн т і природного газу — 5 млрд м куб на рік. Франція належить до найбільших імпортерів енергоресурсів, особливо нафти. Імпортуються також природний газ і вугілля. Імпорт нафти (до 90 млн т на рік, переважно з Алжиру і країн Перської затоки) здійснюється морським шляхом. Головними пунктами приймання нафти та її переробки є Гавр і Марсель. Природний газ надходить з Нідерландів, Росії та з Алжиру. </a:t>
            </a:r>
            <a:br>
              <a:rPr lang="ru-RU" sz="1800"/>
            </a:br>
            <a:r>
              <a:rPr lang="ru-RU" sz="1800"/>
              <a:t>Головною галуззю обробної промисловості є </a:t>
            </a:r>
            <a:r>
              <a:rPr lang="ru-RU" sz="1800" b="1" i="1"/>
              <a:t>машинобудування</a:t>
            </a:r>
            <a:r>
              <a:rPr lang="ru-RU" sz="1800"/>
              <a:t> (38% зайнятих). Найсильніші позиції країни в автомобільному, атомному та аерокосмічному машинобудуванні, в яких вона має солідні традиції, кваліфіковані кадри і наукові досягнення. Автомашин, в основному марки «Рено» і «Пежо», виготовляється до 4 млн на рік.</a:t>
            </a:r>
          </a:p>
        </p:txBody>
      </p:sp>
      <p:sp>
        <p:nvSpPr>
          <p:cNvPr id="171015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410200" y="4686300"/>
            <a:ext cx="3200400" cy="4343400"/>
          </a:xfrm>
        </p:spPr>
        <p:txBody>
          <a:bodyPr/>
          <a:lstStyle/>
          <a:p>
            <a:r>
              <a:rPr lang="ru-RU" sz="3200" b="1"/>
              <a:t>Peugeot</a:t>
            </a:r>
            <a:r>
              <a:rPr lang="ru-RU" sz="3200"/>
              <a:t> </a:t>
            </a: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4343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-304800"/>
            <a:ext cx="8385175" cy="1431925"/>
          </a:xfrm>
        </p:spPr>
        <p:txBody>
          <a:bodyPr/>
          <a:lstStyle/>
          <a:p>
            <a:r>
              <a:rPr lang="uk-UA"/>
              <a:t>ЕЙФЕЛЕВА ВЕЖА</a:t>
            </a:r>
            <a:endParaRPr lang="ru-RU"/>
          </a:p>
        </p:txBody>
      </p:sp>
      <p:sp>
        <p:nvSpPr>
          <p:cNvPr id="15258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4953000"/>
            <a:ext cx="91440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Ейфелева вежа</a:t>
            </a:r>
            <a:r>
              <a:rPr lang="ru-RU" sz="2000"/>
              <a:t> — архітектурна пам`ятка </a:t>
            </a:r>
            <a:r>
              <a:rPr lang="ru-RU" sz="2000">
                <a:hlinkClick r:id="rId2" tooltip="Париж"/>
              </a:rPr>
              <a:t>Парижа</a:t>
            </a:r>
            <a:r>
              <a:rPr lang="ru-RU" sz="2000"/>
              <a:t>, символ сучасної </a:t>
            </a:r>
            <a:r>
              <a:rPr lang="ru-RU" sz="2000">
                <a:hlinkClick r:id="rId3" tooltip="Франція"/>
              </a:rPr>
              <a:t>Франції</a:t>
            </a:r>
            <a:r>
              <a:rPr lang="ru-RU" sz="2000"/>
              <a:t>. Популярний туристичний об`єкт, щорічно приймає близько 5,5 мільйона відвідувачів.</a:t>
            </a:r>
          </a:p>
          <a:p>
            <a:pPr>
              <a:lnSpc>
                <a:spcPct val="80000"/>
              </a:lnSpc>
            </a:pPr>
            <a:r>
              <a:rPr lang="ru-RU" sz="2000"/>
              <a:t>Вежу звели у </a:t>
            </a:r>
            <a:r>
              <a:rPr lang="ru-RU" sz="2000">
                <a:hlinkClick r:id="rId4" tooltip="1887"/>
              </a:rPr>
              <a:t>1887</a:t>
            </a:r>
            <a:r>
              <a:rPr lang="ru-RU" sz="2000"/>
              <a:t>—</a:t>
            </a:r>
            <a:r>
              <a:rPr lang="ru-RU" sz="2000">
                <a:hlinkClick r:id="rId5" tooltip="1889"/>
              </a:rPr>
              <a:t>1889</a:t>
            </a:r>
            <a:r>
              <a:rPr lang="ru-RU" sz="2000"/>
              <a:t> роках, її збудував на Марсовому полі конструктор </a:t>
            </a:r>
            <a:r>
              <a:rPr lang="ru-RU" sz="2000">
                <a:hlinkClick r:id="rId6" tooltip="Густав Ейфель"/>
              </a:rPr>
              <a:t>Густав Ейфель</a:t>
            </a:r>
            <a:r>
              <a:rPr lang="ru-RU" sz="2000"/>
              <a:t>. Висота вежі 300 метрів, не беручи до уваги 22-метрову телевізійну антену на її верхівці. Вага всіх металічних конструкцій 7 300 тонн, загальна маса — 10 000 тонн.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8382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2" name="Picture 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1143000" y="838200"/>
            <a:ext cx="2667000" cy="3962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-152400"/>
            <a:ext cx="8385175" cy="1431925"/>
          </a:xfrm>
        </p:spPr>
        <p:txBody>
          <a:bodyPr/>
          <a:lstStyle/>
          <a:p>
            <a:r>
              <a:rPr lang="uk-UA"/>
              <a:t>Транспорт</a:t>
            </a:r>
            <a:endParaRPr lang="ru-RU"/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257800" y="1905000"/>
            <a:ext cx="3429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Франція має одну з найрозвинутіших транспортних систем у Європі і є піонером у виготовленні й застосуванні надшвидкісних засобів транспорту. На лінії Париж — Ліон завдовжки 425 км уперше в світі почав курсувати поїзд зі швидкістю 270 км/год (зараз уже 400 км/год). Вперше розпочалися тут і рейси пасажирського надзвукового літака «Конкорд». </a:t>
            </a: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828800"/>
            <a:ext cx="5048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218</TotalTime>
  <Words>418</Words>
  <Application>Microsoft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Трава</vt:lpstr>
      <vt:lpstr>Франція</vt:lpstr>
      <vt:lpstr>Слайд 2</vt:lpstr>
      <vt:lpstr>Карта Франції</vt:lpstr>
      <vt:lpstr>Національний склад</vt:lpstr>
      <vt:lpstr>Природні ресурси та умови</vt:lpstr>
      <vt:lpstr>Сільське господарство</vt:lpstr>
      <vt:lpstr>Промисловість </vt:lpstr>
      <vt:lpstr>ЕЙФЕЛЕВА ВЕЖА</vt:lpstr>
      <vt:lpstr>Транспорт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6</cp:revision>
  <cp:lastPrinted>1601-01-01T00:00:00Z</cp:lastPrinted>
  <dcterms:created xsi:type="dcterms:W3CDTF">1601-01-01T00:00:00Z</dcterms:created>
  <dcterms:modified xsi:type="dcterms:W3CDTF">2014-02-09T06:53:33Z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