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70"/>
  </p:notesMasterIdLst>
  <p:sldIdLst>
    <p:sldId id="256" r:id="rId2"/>
    <p:sldId id="264" r:id="rId3"/>
    <p:sldId id="366" r:id="rId4"/>
    <p:sldId id="257" r:id="rId5"/>
    <p:sldId id="258" r:id="rId6"/>
    <p:sldId id="259" r:id="rId7"/>
    <p:sldId id="260" r:id="rId8"/>
    <p:sldId id="261" r:id="rId9"/>
    <p:sldId id="362" r:id="rId10"/>
    <p:sldId id="282" r:id="rId11"/>
    <p:sldId id="262" r:id="rId12"/>
    <p:sldId id="363" r:id="rId13"/>
    <p:sldId id="364" r:id="rId14"/>
    <p:sldId id="365" r:id="rId15"/>
    <p:sldId id="271" r:id="rId16"/>
    <p:sldId id="263" r:id="rId17"/>
    <p:sldId id="265" r:id="rId18"/>
    <p:sldId id="266" r:id="rId19"/>
    <p:sldId id="267" r:id="rId20"/>
    <p:sldId id="268" r:id="rId21"/>
    <p:sldId id="269" r:id="rId22"/>
    <p:sldId id="270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367" r:id="rId32"/>
    <p:sldId id="369" r:id="rId33"/>
    <p:sldId id="403" r:id="rId34"/>
    <p:sldId id="370" r:id="rId35"/>
    <p:sldId id="371" r:id="rId36"/>
    <p:sldId id="372" r:id="rId37"/>
    <p:sldId id="404" r:id="rId38"/>
    <p:sldId id="373" r:id="rId39"/>
    <p:sldId id="374" r:id="rId40"/>
    <p:sldId id="405" r:id="rId41"/>
    <p:sldId id="375" r:id="rId42"/>
    <p:sldId id="368" r:id="rId43"/>
    <p:sldId id="382" r:id="rId44"/>
    <p:sldId id="383" r:id="rId45"/>
    <p:sldId id="280" r:id="rId46"/>
    <p:sldId id="384" r:id="rId47"/>
    <p:sldId id="385" r:id="rId48"/>
    <p:sldId id="386" r:id="rId49"/>
    <p:sldId id="436" r:id="rId50"/>
    <p:sldId id="433" r:id="rId51"/>
    <p:sldId id="434" r:id="rId52"/>
    <p:sldId id="437" r:id="rId53"/>
    <p:sldId id="388" r:id="rId54"/>
    <p:sldId id="406" r:id="rId55"/>
    <p:sldId id="389" r:id="rId56"/>
    <p:sldId id="390" r:id="rId57"/>
    <p:sldId id="407" r:id="rId58"/>
    <p:sldId id="408" r:id="rId59"/>
    <p:sldId id="429" r:id="rId60"/>
    <p:sldId id="409" r:id="rId61"/>
    <p:sldId id="411" r:id="rId62"/>
    <p:sldId id="430" r:id="rId63"/>
    <p:sldId id="431" r:id="rId64"/>
    <p:sldId id="432" r:id="rId65"/>
    <p:sldId id="416" r:id="rId66"/>
    <p:sldId id="417" r:id="rId67"/>
    <p:sldId id="428" r:id="rId68"/>
    <p:sldId id="402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2" autoAdjust="0"/>
    <p:restoredTop sz="94671" autoAdjust="0"/>
  </p:normalViewPr>
  <p:slideViewPr>
    <p:cSldViewPr>
      <p:cViewPr varScale="1">
        <p:scale>
          <a:sx n="76" d="100"/>
          <a:sy n="76" d="100"/>
        </p:scale>
        <p:origin x="12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9C309-A2CB-4C0D-BFB9-7FAC0B2FEB89}" type="datetimeFigureOut">
              <a:rPr lang="uk-UA" smtClean="0"/>
              <a:t>25.04.2015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152FD-591F-426C-A690-83BBB5BA8BC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556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152FD-591F-426C-A690-83BBB5BA8BCA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498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G"/><Relationship Id="rId4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g"/><Relationship Id="rId4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51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80675">
            <a:off x="135341" y="163151"/>
            <a:ext cx="100303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Ізраїльська</a:t>
            </a:r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держава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106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Изображение:Hermonsn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764760" cy="582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9952" y="44624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Гора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Хермон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9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96" y="707223"/>
            <a:ext cx="4351268" cy="58181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39952" y="44624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Гора Блаженств</a:t>
            </a:r>
          </a:p>
        </p:txBody>
      </p:sp>
    </p:spTree>
    <p:extLst>
      <p:ext uri="{BB962C8B-B14F-4D97-AF65-F5344CB8AC3E}">
        <p14:creationId xmlns:p14="http://schemas.microsoft.com/office/powerpoint/2010/main" val="83471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25235"/>
            <a:ext cx="7600145" cy="57001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72000" y="21095"/>
            <a:ext cx="36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Гора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Кармель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49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730570"/>
            <a:ext cx="7704856" cy="57786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2000" y="40117"/>
            <a:ext cx="36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Гора Фаворит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49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72000" y="40117"/>
            <a:ext cx="36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Гора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Арбель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46701"/>
            <a:ext cx="7747620" cy="58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7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92224"/>
            <a:ext cx="8241359" cy="57331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1960" y="35913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Пагорби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Юдеїв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36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35913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Річка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Йордан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675552"/>
            <a:ext cx="3960440" cy="5849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38358"/>
            <a:ext cx="8136903" cy="3386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20891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1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35913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Низовина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Шарон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20891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35913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Затока Хайфа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9" y="764704"/>
            <a:ext cx="8208912" cy="574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35913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Плато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Негев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776864" cy="5832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7768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05273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Повна офіційна назва країни</a:t>
            </a:r>
            <a:r>
              <a:rPr lang="uk-UA" dirty="0" smtClean="0"/>
              <a:t>			Ізраїльська держава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40348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Столиця  країни</a:t>
            </a:r>
            <a:r>
              <a:rPr lang="uk-UA" dirty="0" smtClean="0"/>
              <a:t>		Тель-Авів (з серпня 1980 р. Єрусалим)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76352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Кількість населення </a:t>
            </a:r>
            <a:r>
              <a:rPr lang="uk-UA" dirty="0" smtClean="0"/>
              <a:t>			             8</a:t>
            </a:r>
            <a:r>
              <a:rPr lang="uk-UA" dirty="0"/>
              <a:t> 134 </a:t>
            </a:r>
            <a:r>
              <a:rPr lang="uk-UA" dirty="0" smtClean="0"/>
              <a:t>100 чол. ( 2013 р.)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29309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Адміністративний устрій             	</a:t>
            </a:r>
            <a:r>
              <a:rPr lang="ru-RU" dirty="0" smtClean="0"/>
              <a:t>6 </a:t>
            </a:r>
            <a:r>
              <a:rPr lang="ru-RU" dirty="0" err="1" smtClean="0"/>
              <a:t>округів</a:t>
            </a:r>
            <a:r>
              <a:rPr lang="ru-RU" dirty="0"/>
              <a:t> (</a:t>
            </a:r>
            <a:r>
              <a:rPr lang="ru-RU" dirty="0" err="1"/>
              <a:t>махоз</a:t>
            </a:r>
            <a:r>
              <a:rPr lang="ru-RU" dirty="0"/>
              <a:t>), 15 </a:t>
            </a:r>
            <a:r>
              <a:rPr lang="ru-RU" dirty="0" err="1"/>
              <a:t>підокругів</a:t>
            </a:r>
            <a:r>
              <a:rPr lang="ru-RU" dirty="0"/>
              <a:t> </a:t>
            </a:r>
            <a:r>
              <a:rPr lang="ru-RU" dirty="0" smtClean="0"/>
              <a:t>				   (</a:t>
            </a:r>
            <a:r>
              <a:rPr lang="ru-RU" dirty="0" err="1" smtClean="0"/>
              <a:t>нафат</a:t>
            </a:r>
            <a:r>
              <a:rPr lang="ru-RU" dirty="0" smtClean="0"/>
              <a:t>) та </a:t>
            </a:r>
            <a:r>
              <a:rPr lang="ru-RU" dirty="0"/>
              <a:t>50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 smtClean="0"/>
              <a:t>регіонів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212356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Валюта</a:t>
            </a:r>
            <a:r>
              <a:rPr lang="uk-UA" dirty="0" smtClean="0"/>
              <a:t>			</a:t>
            </a:r>
            <a:r>
              <a:rPr lang="uk-UA" dirty="0"/>
              <a:t>	 </a:t>
            </a:r>
            <a:r>
              <a:rPr lang="uk-UA" dirty="0" smtClean="0"/>
              <a:t>           Ізраїльський </a:t>
            </a:r>
            <a:r>
              <a:rPr lang="uk-UA" dirty="0"/>
              <a:t>новий шекель (</a:t>
            </a:r>
            <a:r>
              <a:rPr lang="en-US" dirty="0"/>
              <a:t>ILS)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321297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Форма правління</a:t>
            </a:r>
            <a:r>
              <a:rPr lang="uk-UA" dirty="0" smtClean="0"/>
              <a:t>			   парламентська республіка          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28436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Площа</a:t>
            </a:r>
            <a:r>
              <a:rPr lang="uk-UA" dirty="0" smtClean="0"/>
              <a:t>		</a:t>
            </a:r>
            <a:r>
              <a:rPr lang="uk-UA" dirty="0"/>
              <a:t>	 </a:t>
            </a:r>
            <a:r>
              <a:rPr lang="uk-UA" dirty="0" smtClean="0"/>
              <a:t>          				      20</a:t>
            </a:r>
            <a:r>
              <a:rPr lang="uk-UA" dirty="0"/>
              <a:t> 770 км²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356372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Законодавча влада </a:t>
            </a:r>
            <a:r>
              <a:rPr lang="uk-UA" dirty="0" smtClean="0"/>
              <a:t> 				 </a:t>
            </a:r>
            <a:r>
              <a:rPr lang="uk-UA" dirty="0" err="1" smtClean="0"/>
              <a:t>парламе</a:t>
            </a:r>
            <a:r>
              <a:rPr lang="uk-UA" dirty="0" smtClean="0"/>
              <a:t>нт</a:t>
            </a:r>
            <a:r>
              <a:rPr lang="uk-UA" dirty="0"/>
              <a:t> </a:t>
            </a:r>
            <a:r>
              <a:rPr lang="uk-UA" dirty="0" smtClean="0"/>
              <a:t>—кнесет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248360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Офіційні мови   			            </a:t>
            </a:r>
            <a:r>
              <a:rPr lang="uk-UA" dirty="0" err="1" smtClean="0"/>
              <a:t>Гебрейська</a:t>
            </a:r>
            <a:r>
              <a:rPr lang="uk-UA" dirty="0" smtClean="0"/>
              <a:t>, арабська</a:t>
            </a:r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392376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Виконавча влада </a:t>
            </a:r>
            <a:r>
              <a:rPr lang="uk-UA" dirty="0" smtClean="0"/>
              <a:t> 			          уряд</a:t>
            </a:r>
            <a:r>
              <a:rPr lang="uk-UA" dirty="0"/>
              <a:t> </a:t>
            </a:r>
            <a:r>
              <a:rPr lang="uk-UA" dirty="0" smtClean="0"/>
              <a:t>— кабінет міністрів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536392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Національний склад  			 </a:t>
            </a:r>
            <a:r>
              <a:rPr lang="uk-UA" dirty="0" smtClean="0"/>
              <a:t>багатонаціональна держава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467544" y="500388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Оголошено незалежною 			             </a:t>
            </a:r>
            <a:r>
              <a:rPr lang="uk-UA" dirty="0" smtClean="0"/>
              <a:t>14 травня 1948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774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721314"/>
            <a:ext cx="7704856" cy="57786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11960" y="35913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Мертве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море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35898"/>
            <a:ext cx="8208913" cy="54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02864"/>
            <a:ext cx="8246122" cy="55180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1960" y="35913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Долина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Арава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36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30768"/>
            <a:ext cx="8250814" cy="54945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1960" y="35913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Червоне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море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36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42" y="692697"/>
            <a:ext cx="3529453" cy="58317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99992" y="87015"/>
            <a:ext cx="36724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Тиверіадське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озеро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1005"/>
            <a:ext cx="7736995" cy="58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4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74344"/>
            <a:ext cx="8243168" cy="5468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46702"/>
            <a:ext cx="7727843" cy="57958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67944" y="35913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Долина Хула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093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97468"/>
            <a:ext cx="44644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Середземне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море</a:t>
            </a:r>
            <a:endParaRPr lang="ru-RU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36957"/>
            <a:ext cx="7717849" cy="5788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1" y="755032"/>
            <a:ext cx="7731803" cy="5770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2" y="994226"/>
            <a:ext cx="8296677" cy="55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3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87015"/>
            <a:ext cx="35283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Прибережна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рівнина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92696"/>
            <a:ext cx="4945478" cy="58062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692696"/>
            <a:ext cx="7825798" cy="586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3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22429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Клімат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20688"/>
            <a:ext cx="2970358" cy="58752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4056" y="1412776"/>
            <a:ext cx="5220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/>
              <a:t>Ізраїлю</a:t>
            </a:r>
            <a:r>
              <a:rPr lang="ru-RU" dirty="0"/>
              <a:t> </a:t>
            </a:r>
            <a:r>
              <a:rPr lang="ru-RU" dirty="0" err="1"/>
              <a:t>субтропічний</a:t>
            </a:r>
            <a:r>
              <a:rPr lang="ru-RU" dirty="0"/>
              <a:t> </a:t>
            </a:r>
            <a:r>
              <a:rPr lang="ru-RU" dirty="0" err="1"/>
              <a:t>середземноморського</a:t>
            </a:r>
            <a:r>
              <a:rPr lang="ru-RU" dirty="0"/>
              <a:t> </a:t>
            </a:r>
            <a:r>
              <a:rPr lang="ru-RU" dirty="0" smtClean="0"/>
              <a:t>типу.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4056" y="3214717"/>
            <a:ext cx="52200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	Пересічна </a:t>
            </a:r>
            <a:r>
              <a:rPr lang="uk-UA" dirty="0"/>
              <a:t>річна температура на узбережжі Середземного моря 20 °</a:t>
            </a:r>
            <a:r>
              <a:rPr lang="en-US" dirty="0"/>
              <a:t>C, </a:t>
            </a:r>
            <a:r>
              <a:rPr lang="uk-UA" dirty="0"/>
              <a:t>в гірських районах знижується до 15-16 °</a:t>
            </a:r>
            <a:r>
              <a:rPr lang="en-US" dirty="0"/>
              <a:t>C. </a:t>
            </a:r>
            <a:r>
              <a:rPr lang="uk-UA" dirty="0" smtClean="0"/>
              <a:t>Південна </a:t>
            </a:r>
            <a:r>
              <a:rPr lang="uk-UA" dirty="0"/>
              <a:t>частина </a:t>
            </a:r>
            <a:r>
              <a:rPr lang="uk-UA" dirty="0" smtClean="0"/>
              <a:t>країни</a:t>
            </a:r>
            <a:r>
              <a:rPr lang="uk-UA" dirty="0"/>
              <a:t> </a:t>
            </a:r>
            <a:r>
              <a:rPr lang="uk-UA" dirty="0" smtClean="0"/>
              <a:t>має середньорічну температуру 22 </a:t>
            </a:r>
            <a:r>
              <a:rPr lang="uk-UA" dirty="0"/>
              <a:t>°</a:t>
            </a:r>
            <a:r>
              <a:rPr lang="en-US" dirty="0"/>
              <a:t>C, </a:t>
            </a:r>
            <a:r>
              <a:rPr lang="uk-UA" dirty="0"/>
              <a:t>а пересічна температура </a:t>
            </a:r>
            <a:r>
              <a:rPr lang="uk-UA" dirty="0" err="1"/>
              <a:t>найспекотнішого</a:t>
            </a:r>
            <a:r>
              <a:rPr lang="uk-UA" dirty="0"/>
              <a:t> місяця 30 °</a:t>
            </a:r>
            <a:r>
              <a:rPr lang="en-US" dirty="0"/>
              <a:t>C. </a:t>
            </a:r>
            <a:r>
              <a:rPr lang="uk-UA" dirty="0"/>
              <a:t>А</a:t>
            </a:r>
            <a:r>
              <a:rPr lang="uk-UA" dirty="0" smtClean="0"/>
              <a:t>бсолютний </a:t>
            </a:r>
            <a:r>
              <a:rPr lang="uk-UA" dirty="0"/>
              <a:t>мінімум температури сягає −4 °</a:t>
            </a:r>
            <a:r>
              <a:rPr lang="en-US" dirty="0" smtClean="0"/>
              <a:t>C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4056" y="5446965"/>
            <a:ext cx="5220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Переважаючі</a:t>
            </a:r>
            <a:r>
              <a:rPr lang="ru-RU" dirty="0" smtClean="0"/>
              <a:t> </a:t>
            </a:r>
            <a:r>
              <a:rPr lang="ru-RU" dirty="0" err="1"/>
              <a:t>вітри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північний</a:t>
            </a:r>
            <a:r>
              <a:rPr lang="ru-RU" dirty="0"/>
              <a:t> та </a:t>
            </a:r>
            <a:r>
              <a:rPr lang="ru-RU" dirty="0" err="1"/>
              <a:t>західний</a:t>
            </a:r>
            <a:r>
              <a:rPr lang="ru-RU" dirty="0"/>
              <a:t> </a:t>
            </a:r>
            <a:r>
              <a:rPr lang="ru-RU" dirty="0" smtClean="0"/>
              <a:t>напрямки.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4056" y="2034714"/>
            <a:ext cx="5220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Опадів</a:t>
            </a:r>
            <a:r>
              <a:rPr lang="ru-RU" dirty="0" smtClean="0"/>
              <a:t>  </a:t>
            </a:r>
            <a:r>
              <a:rPr lang="ru-RU" dirty="0" err="1"/>
              <a:t>від</a:t>
            </a:r>
            <a:r>
              <a:rPr lang="ru-RU" dirty="0"/>
              <a:t> 1 000 мм у </a:t>
            </a:r>
            <a:r>
              <a:rPr lang="ru-RU" dirty="0" err="1"/>
              <a:t>Верхній</a:t>
            </a:r>
            <a:r>
              <a:rPr lang="ru-RU" dirty="0"/>
              <a:t> </a:t>
            </a:r>
            <a:r>
              <a:rPr lang="ru-RU" dirty="0" err="1"/>
              <a:t>Галілеї</a:t>
            </a:r>
            <a:r>
              <a:rPr lang="ru-RU" dirty="0"/>
              <a:t> до 30 мм в </a:t>
            </a:r>
            <a:r>
              <a:rPr lang="ru-RU" dirty="0" err="1"/>
              <a:t>районі</a:t>
            </a:r>
            <a:r>
              <a:rPr lang="ru-RU" dirty="0"/>
              <a:t> </a:t>
            </a:r>
            <a:r>
              <a:rPr lang="ru-RU" dirty="0" err="1"/>
              <a:t>Ейлата</a:t>
            </a:r>
            <a:r>
              <a:rPr lang="ru-RU" dirty="0"/>
              <a:t> та </a:t>
            </a:r>
            <a:r>
              <a:rPr lang="ru-RU" dirty="0" err="1"/>
              <a:t>від</a:t>
            </a:r>
            <a:r>
              <a:rPr lang="ru-RU" dirty="0"/>
              <a:t> 500 мм в </a:t>
            </a:r>
            <a:r>
              <a:rPr lang="ru-RU" dirty="0" err="1"/>
              <a:t>центральних</a:t>
            </a:r>
            <a:r>
              <a:rPr lang="ru-RU" dirty="0"/>
              <a:t> районах до 50 мм на </a:t>
            </a:r>
            <a:r>
              <a:rPr lang="ru-RU" dirty="0" err="1"/>
              <a:t>узбережжі</a:t>
            </a:r>
            <a:r>
              <a:rPr lang="ru-RU" dirty="0"/>
              <a:t> Мертвого </a:t>
            </a:r>
            <a:r>
              <a:rPr lang="ru-RU" dirty="0" smtClean="0"/>
              <a:t>моря.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3093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2242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44624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Ґрунти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484784"/>
            <a:ext cx="4788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На </a:t>
            </a:r>
            <a:r>
              <a:rPr lang="ru-RU" dirty="0" err="1"/>
              <a:t>узбережжі</a:t>
            </a:r>
            <a:r>
              <a:rPr lang="ru-RU" dirty="0"/>
              <a:t> та </a:t>
            </a:r>
            <a:r>
              <a:rPr lang="ru-RU" dirty="0" err="1"/>
              <a:t>схилах</a:t>
            </a:r>
            <a:r>
              <a:rPr lang="ru-RU" dirty="0"/>
              <a:t> </a:t>
            </a:r>
            <a:r>
              <a:rPr lang="ru-RU" dirty="0" err="1"/>
              <a:t>гір</a:t>
            </a:r>
            <a:r>
              <a:rPr lang="ru-RU" dirty="0"/>
              <a:t>, </a:t>
            </a:r>
            <a:r>
              <a:rPr lang="ru-RU" dirty="0" err="1"/>
              <a:t>переважають</a:t>
            </a:r>
            <a:r>
              <a:rPr lang="ru-RU" dirty="0"/>
              <a:t> </a:t>
            </a:r>
            <a:r>
              <a:rPr lang="ru-RU" dirty="0" err="1"/>
              <a:t>коричневі</a:t>
            </a:r>
            <a:r>
              <a:rPr lang="ru-RU" dirty="0"/>
              <a:t> </a:t>
            </a:r>
            <a:r>
              <a:rPr lang="ru-RU" dirty="0" err="1" smtClean="0"/>
              <a:t>ґрунти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16553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	В </a:t>
            </a:r>
            <a:r>
              <a:rPr lang="ru-RU" dirty="0" err="1"/>
              <a:t>центральних</a:t>
            </a:r>
            <a:r>
              <a:rPr lang="ru-RU" dirty="0"/>
              <a:t> та </a:t>
            </a:r>
            <a:r>
              <a:rPr lang="ru-RU" dirty="0" err="1"/>
              <a:t>східних</a:t>
            </a:r>
            <a:r>
              <a:rPr lang="ru-RU" dirty="0"/>
              <a:t> районах </a:t>
            </a:r>
            <a:r>
              <a:rPr lang="ru-RU" dirty="0" err="1"/>
              <a:t>поширені</a:t>
            </a:r>
            <a:r>
              <a:rPr lang="ru-RU" dirty="0"/>
              <a:t> </a:t>
            </a:r>
            <a:r>
              <a:rPr lang="ru-RU" dirty="0" err="1"/>
              <a:t>гірські</a:t>
            </a:r>
            <a:r>
              <a:rPr lang="ru-RU" dirty="0"/>
              <a:t> </a:t>
            </a:r>
            <a:r>
              <a:rPr lang="ru-RU" dirty="0" err="1"/>
              <a:t>сіро-коричневі</a:t>
            </a:r>
            <a:r>
              <a:rPr lang="ru-RU" dirty="0"/>
              <a:t> </a:t>
            </a:r>
            <a:r>
              <a:rPr lang="ru-RU" dirty="0" err="1" smtClean="0"/>
              <a:t>ґрунти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0474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	На </a:t>
            </a:r>
            <a:r>
              <a:rPr lang="ru-RU" dirty="0" err="1"/>
              <a:t>півдні</a:t>
            </a:r>
            <a:r>
              <a:rPr lang="ru-RU" dirty="0"/>
              <a:t> — </a:t>
            </a:r>
            <a:r>
              <a:rPr lang="ru-RU" dirty="0" err="1"/>
              <a:t>ґрунти</a:t>
            </a:r>
            <a:r>
              <a:rPr lang="ru-RU" dirty="0"/>
              <a:t> </a:t>
            </a:r>
            <a:r>
              <a:rPr lang="ru-RU" dirty="0" err="1"/>
              <a:t>субтропічних</a:t>
            </a:r>
            <a:r>
              <a:rPr lang="ru-RU" dirty="0"/>
              <a:t> </a:t>
            </a:r>
            <a:r>
              <a:rPr lang="ru-RU" dirty="0" err="1" smtClean="0"/>
              <a:t>пустель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5010" y="371877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	На </a:t>
            </a:r>
            <a:r>
              <a:rPr lang="uk-UA" dirty="0"/>
              <a:t>окремих ділянках півночі пустелі </a:t>
            </a:r>
            <a:r>
              <a:rPr lang="uk-UA" dirty="0" err="1" smtClean="0"/>
              <a:t>Неґев</a:t>
            </a:r>
            <a:r>
              <a:rPr lang="uk-UA" dirty="0" smtClean="0"/>
              <a:t> </a:t>
            </a:r>
            <a:r>
              <a:rPr lang="uk-UA" dirty="0"/>
              <a:t>утворилися родючі шари </a:t>
            </a:r>
            <a:r>
              <a:rPr lang="uk-UA" dirty="0" smtClean="0"/>
              <a:t>лісу</a:t>
            </a:r>
            <a:r>
              <a:rPr lang="uk-UA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5" y="5291916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Ґрунти</a:t>
            </a:r>
            <a:r>
              <a:rPr lang="ru-RU" dirty="0" smtClean="0"/>
              <a:t> </a:t>
            </a:r>
            <a:r>
              <a:rPr lang="ru-RU" dirty="0" err="1"/>
              <a:t>Галілеї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 smtClean="0"/>
              <a:t>вапняків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5010" y="46421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Ґрунти</a:t>
            </a:r>
            <a:r>
              <a:rPr lang="ru-RU" dirty="0" smtClean="0"/>
              <a:t> </a:t>
            </a:r>
            <a:r>
              <a:rPr lang="ru-RU" dirty="0" err="1"/>
              <a:t>південного</a:t>
            </a:r>
            <a:r>
              <a:rPr lang="ru-RU" dirty="0"/>
              <a:t> </a:t>
            </a:r>
            <a:r>
              <a:rPr lang="ru-RU" dirty="0" err="1"/>
              <a:t>Неґеву</a:t>
            </a:r>
            <a:r>
              <a:rPr lang="ru-RU" dirty="0"/>
              <a:t> — з </a:t>
            </a:r>
            <a:r>
              <a:rPr lang="ru-RU" dirty="0" err="1"/>
              <a:t>пісковику</a:t>
            </a:r>
            <a:r>
              <a:rPr lang="ru-RU" dirty="0"/>
              <a:t> та </a:t>
            </a:r>
            <a:r>
              <a:rPr lang="ru-RU" dirty="0" err="1"/>
              <a:t>граніту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1484784"/>
            <a:ext cx="3672408" cy="50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5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44624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Водні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2242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852936"/>
            <a:ext cx="8208912" cy="36724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1484784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	Ізраїль </a:t>
            </a:r>
            <a:r>
              <a:rPr lang="uk-UA" sz="2000" dirty="0"/>
              <a:t>завжди страждав від гострого браку води. </a:t>
            </a:r>
            <a:r>
              <a:rPr lang="ru-RU" sz="2000" dirty="0" err="1"/>
              <a:t>Річний</a:t>
            </a:r>
            <a:r>
              <a:rPr lang="ru-RU" sz="2000" dirty="0"/>
              <a:t> </a:t>
            </a:r>
            <a:r>
              <a:rPr lang="ru-RU" sz="2000" dirty="0" err="1"/>
              <a:t>водний</a:t>
            </a:r>
            <a:r>
              <a:rPr lang="ru-RU" sz="2000" dirty="0"/>
              <a:t> запас становить близько 1,6 млрд. м3, 75% </a:t>
            </a:r>
            <a:r>
              <a:rPr lang="ru-RU" sz="2000" dirty="0" err="1"/>
              <a:t>яких</a:t>
            </a:r>
            <a:r>
              <a:rPr lang="ru-RU" sz="2000" dirty="0"/>
              <a:t> </a:t>
            </a:r>
            <a:r>
              <a:rPr lang="ru-RU" sz="2000" dirty="0" err="1"/>
              <a:t>йдуть</a:t>
            </a:r>
            <a:r>
              <a:rPr lang="ru-RU" sz="2000" dirty="0"/>
              <a:t> на </a:t>
            </a:r>
            <a:r>
              <a:rPr lang="ru-RU" sz="2000" dirty="0" err="1"/>
              <a:t>зрошення</a:t>
            </a:r>
            <a:r>
              <a:rPr lang="ru-RU" sz="2000" dirty="0"/>
              <a:t>, на </a:t>
            </a:r>
            <a:r>
              <a:rPr lang="ru-RU" sz="2000" dirty="0" err="1"/>
              <a:t>міські</a:t>
            </a:r>
            <a:r>
              <a:rPr lang="ru-RU" sz="2000" dirty="0"/>
              <a:t> та </a:t>
            </a:r>
            <a:r>
              <a:rPr lang="ru-RU" sz="2000" dirty="0" err="1"/>
              <a:t>промислові</a:t>
            </a:r>
            <a:r>
              <a:rPr lang="ru-RU" sz="2000" dirty="0"/>
              <a:t> потреби.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4039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Изображение:Здание кнессе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8" y="2852936"/>
            <a:ext cx="8001000" cy="36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3448" y="2329716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Ксенету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2242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44624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Лісові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21300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	Лісові </a:t>
            </a:r>
            <a:r>
              <a:rPr lang="uk-UA" dirty="0"/>
              <a:t>ресурси . Близько 3'000 порід дерев.</a:t>
            </a:r>
          </a:p>
          <a:p>
            <a:r>
              <a:rPr lang="uk-UA" dirty="0"/>
              <a:t>Лісові ділянки зустрічаються в Галілеї , Самарії , на Юдиних пагорбах і в горах </a:t>
            </a:r>
            <a:r>
              <a:rPr lang="uk-UA" dirty="0" err="1"/>
              <a:t>Кармель</a:t>
            </a:r>
            <a:r>
              <a:rPr lang="uk-UA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060848"/>
            <a:ext cx="3310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	Рослинність </a:t>
            </a:r>
            <a:r>
              <a:rPr lang="uk-UA" dirty="0"/>
              <a:t>представлена вічнозеленим дубом, терпентиновим деревом, маслиною, фісташками, </a:t>
            </a:r>
            <a:r>
              <a:rPr lang="uk-UA" dirty="0" err="1"/>
              <a:t>яловцем</a:t>
            </a:r>
            <a:r>
              <a:rPr lang="uk-UA" dirty="0"/>
              <a:t>, лавром, суничним деревом, єрусалимською сосною, платаном, у горах — </a:t>
            </a:r>
            <a:r>
              <a:rPr lang="uk-UA" dirty="0" err="1"/>
              <a:t>таборським</a:t>
            </a:r>
            <a:r>
              <a:rPr lang="uk-UA" dirty="0"/>
              <a:t> дубом та </a:t>
            </a:r>
            <a:r>
              <a:rPr lang="uk-UA" dirty="0" err="1"/>
              <a:t>сікомором</a:t>
            </a:r>
            <a:r>
              <a:rPr lang="uk-UA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92" y="1916832"/>
            <a:ext cx="4898064" cy="457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2242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4857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Мінерально-сировинні</a:t>
            </a:r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196752"/>
            <a:ext cx="52200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Великі родовища фосфоритів розвідані в </a:t>
            </a:r>
            <a:r>
              <a:rPr lang="uk-UA" dirty="0" err="1"/>
              <a:t>Негеві</a:t>
            </a:r>
            <a:r>
              <a:rPr lang="uk-UA" dirty="0"/>
              <a:t>.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З </a:t>
            </a:r>
            <a:r>
              <a:rPr lang="uk-UA" dirty="0"/>
              <a:t>Мертвого моря добувають солі калію, брому та магнію.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Мідні </a:t>
            </a:r>
            <a:r>
              <a:rPr lang="uk-UA" dirty="0"/>
              <a:t>рудники в </a:t>
            </a:r>
            <a:r>
              <a:rPr lang="uk-UA" dirty="0" err="1"/>
              <a:t>Міхрот-Тимні</a:t>
            </a:r>
            <a:r>
              <a:rPr lang="uk-UA" dirty="0"/>
              <a:t> було відкрито для експлуатації у 1955 р.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Здійснюється </a:t>
            </a:r>
            <a:r>
              <a:rPr lang="uk-UA" dirty="0"/>
              <a:t>заготівля мармуру та будівельного каменю для </a:t>
            </a:r>
            <a:r>
              <a:rPr lang="uk-UA" dirty="0" smtClean="0"/>
              <a:t>Єрусалима.</a:t>
            </a:r>
            <a:endParaRPr lang="uk-UA" dirty="0"/>
          </a:p>
        </p:txBody>
      </p:sp>
      <p:pic>
        <p:nvPicPr>
          <p:cNvPr id="5" name="Picture 7" descr="Halkopir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5668" y="1339126"/>
            <a:ext cx="2552307" cy="25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FF6600">
                        <a:alpha val="39998"/>
                      </a:srgbClr>
                    </a:gs>
                  </a:gsLst>
                  <a:lin ang="2700000" scaled="1"/>
                </a:gradFill>
              </a14:hiddenFill>
            </a:ext>
          </a:extLst>
        </p:spPr>
      </p:pic>
      <p:pic>
        <p:nvPicPr>
          <p:cNvPr id="6" name="Picture 9" descr="dsc004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661" y="4059074"/>
            <a:ext cx="2512163" cy="24662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15816" y="3890913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 smtClean="0"/>
              <a:t>поклади</a:t>
            </a:r>
            <a:r>
              <a:rPr lang="ru-RU" dirty="0" smtClean="0"/>
              <a:t> </a:t>
            </a:r>
            <a:r>
              <a:rPr lang="ru-RU" dirty="0" err="1"/>
              <a:t>фосфатних</a:t>
            </a:r>
            <a:r>
              <a:rPr lang="ru-RU" dirty="0"/>
              <a:t> руд в </a:t>
            </a:r>
            <a:r>
              <a:rPr lang="ru-RU" dirty="0" err="1"/>
              <a:t>Погір'ї</a:t>
            </a:r>
            <a:r>
              <a:rPr lang="ru-RU" dirty="0"/>
              <a:t> </a:t>
            </a:r>
            <a:r>
              <a:rPr lang="ru-RU" dirty="0" err="1" smtClean="0"/>
              <a:t>Негева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Розвідані</a:t>
            </a:r>
            <a:r>
              <a:rPr lang="ru-RU" dirty="0"/>
              <a:t> запаси </a:t>
            </a:r>
            <a:r>
              <a:rPr lang="ru-RU" dirty="0" err="1"/>
              <a:t>нафти</a:t>
            </a:r>
            <a:r>
              <a:rPr lang="ru-RU" dirty="0"/>
              <a:t> в </a:t>
            </a:r>
            <a:r>
              <a:rPr lang="ru-RU" dirty="0" err="1"/>
              <a:t>районі</a:t>
            </a:r>
            <a:r>
              <a:rPr lang="ru-RU" dirty="0"/>
              <a:t> </a:t>
            </a:r>
            <a:r>
              <a:rPr lang="ru-RU" dirty="0" err="1"/>
              <a:t>Хайфи</a:t>
            </a:r>
            <a:r>
              <a:rPr lang="ru-RU" dirty="0"/>
              <a:t> і </a:t>
            </a:r>
            <a:r>
              <a:rPr lang="ru-RU" dirty="0" err="1"/>
              <a:t>Аштода</a:t>
            </a:r>
            <a:r>
              <a:rPr lang="ru-RU" dirty="0"/>
              <a:t> , але вони </a:t>
            </a:r>
            <a:r>
              <a:rPr lang="ru-RU" dirty="0" err="1"/>
              <a:t>малопродуктивні</a:t>
            </a:r>
            <a:r>
              <a:rPr lang="ru-RU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Природний</a:t>
            </a:r>
            <a:r>
              <a:rPr lang="ru-RU" dirty="0"/>
              <a:t> газ року </a:t>
            </a:r>
            <a:r>
              <a:rPr lang="ru-RU" dirty="0" err="1"/>
              <a:t>добувається</a:t>
            </a:r>
            <a:r>
              <a:rPr lang="ru-RU" dirty="0"/>
              <a:t> із </a:t>
            </a:r>
            <a:r>
              <a:rPr lang="ru-RU" dirty="0" err="1"/>
              <a:t>свердловин</a:t>
            </a:r>
            <a:r>
              <a:rPr lang="ru-RU" dirty="0"/>
              <a:t> в </a:t>
            </a:r>
            <a:r>
              <a:rPr lang="ru-RU" dirty="0" err="1"/>
              <a:t>районі</a:t>
            </a:r>
            <a:r>
              <a:rPr lang="ru-RU" dirty="0"/>
              <a:t> </a:t>
            </a:r>
            <a:r>
              <a:rPr lang="ru-RU" dirty="0" err="1"/>
              <a:t>Арада</a:t>
            </a:r>
            <a:r>
              <a:rPr lang="ru-RU" dirty="0"/>
              <a:t> 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5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Парк «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Тимна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606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6979"/>
            <a:ext cx="5508104" cy="41310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13852"/>
            <a:ext cx="6192235" cy="41281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92896"/>
            <a:ext cx="6018144" cy="40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Парк «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Тимна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606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04805"/>
            <a:ext cx="3908543" cy="5648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5323005" cy="3992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08312"/>
            <a:ext cx="5126699" cy="38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7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35913"/>
            <a:ext cx="35283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Голандські</a:t>
            </a:r>
            <a:r>
              <a:rPr lang="ru-RU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висоти</a:t>
            </a: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74719"/>
            <a:ext cx="5940152" cy="4455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2896"/>
            <a:ext cx="5292080" cy="3969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43177"/>
            <a:ext cx="5816116" cy="436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Парк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«Кармель»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96752"/>
            <a:ext cx="8208912" cy="49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35913"/>
            <a:ext cx="35283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Кумранські</a:t>
            </a:r>
            <a:r>
              <a:rPr 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печери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78197"/>
            <a:ext cx="5936208" cy="3851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53" y="1844824"/>
            <a:ext cx="6168807" cy="465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-27384"/>
            <a:ext cx="35283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</a:t>
            </a:r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урорти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 </a:t>
            </a:r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Середземному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морі</a:t>
            </a:r>
            <a:endParaRPr lang="ru-RU" sz="1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20246"/>
            <a:ext cx="5216128" cy="3480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9" y="2924944"/>
            <a:ext cx="4778096" cy="3583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13482"/>
            <a:ext cx="5504160" cy="4128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34700"/>
            <a:ext cx="5428963" cy="3885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775" y="1160849"/>
            <a:ext cx="6768617" cy="50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Мертве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море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75266"/>
            <a:ext cx="5000104" cy="3750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9" y="906979"/>
            <a:ext cx="5390148" cy="40341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8" y="3039792"/>
            <a:ext cx="5107203" cy="3519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09" y="919319"/>
            <a:ext cx="5609491" cy="3733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36" y="1484784"/>
            <a:ext cx="6488940" cy="43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Хуршат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Таль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6" y="3373036"/>
            <a:ext cx="4169062" cy="3133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762769"/>
            <a:ext cx="5036790" cy="37859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5" y="905672"/>
            <a:ext cx="5607337" cy="42147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13" y="2506376"/>
            <a:ext cx="5322065" cy="40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242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Символіка Ізраїлю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41684"/>
            <a:ext cx="338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Прапор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6670" y="1988840"/>
            <a:ext cx="324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70" y="2564904"/>
            <a:ext cx="3243761" cy="3884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r="22295"/>
          <a:stretch/>
        </p:blipFill>
        <p:spPr>
          <a:xfrm>
            <a:off x="899593" y="2564904"/>
            <a:ext cx="3384376" cy="3761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105273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Гімн</a:t>
            </a:r>
          </a:p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Гатіква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he-I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הַתִּקְוָה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Надія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1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Хуршат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Таль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" y="906979"/>
            <a:ext cx="4230849" cy="3180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03724"/>
            <a:ext cx="4820766" cy="3623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741549"/>
            <a:ext cx="5200601" cy="3909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636913"/>
            <a:ext cx="5163319" cy="388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4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Червоне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море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Природні ресурси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85" y="1340768"/>
            <a:ext cx="6595269" cy="4710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4417"/>
            <a:ext cx="6192688" cy="4110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53641"/>
            <a:ext cx="6138232" cy="46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148570"/>
            <a:ext cx="352839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Населення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566" y="978987"/>
            <a:ext cx="5493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	Населення </a:t>
            </a:r>
            <a:r>
              <a:rPr lang="uk-UA" dirty="0"/>
              <a:t>Ізраїлю становить 8 134 100</a:t>
            </a:r>
            <a:r>
              <a:rPr lang="uk-UA" dirty="0" smtClean="0"/>
              <a:t> осіб, </a:t>
            </a:r>
            <a:r>
              <a:rPr lang="uk-UA" dirty="0"/>
              <a:t>у тому числі 1 050 000 осіб — палестинських арабів. </a:t>
            </a:r>
            <a:r>
              <a:rPr lang="ru-RU" dirty="0"/>
              <a:t>За 2012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виросло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на 137 </a:t>
            </a:r>
            <a:r>
              <a:rPr lang="ru-RU" dirty="0" err="1"/>
              <a:t>тисяч</a:t>
            </a:r>
            <a:r>
              <a:rPr lang="ru-RU" dirty="0"/>
              <a:t> (</a:t>
            </a:r>
            <a:r>
              <a:rPr lang="ru-RU" dirty="0" err="1"/>
              <a:t>зростання</a:t>
            </a:r>
            <a:r>
              <a:rPr lang="ru-RU" dirty="0"/>
              <a:t> на 1,8</a:t>
            </a:r>
            <a:r>
              <a:rPr lang="ru-RU" dirty="0" smtClean="0"/>
              <a:t>%).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5800" y="2420888"/>
            <a:ext cx="5670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	Етнічний склад</a:t>
            </a:r>
            <a:endParaRPr lang="uk-UA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/>
              <a:t>Євреї — </a:t>
            </a:r>
            <a:r>
              <a:rPr lang="uk-UA" dirty="0" smtClean="0"/>
              <a:t>76,4%.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Не євреї </a:t>
            </a:r>
            <a:r>
              <a:rPr lang="uk-UA" dirty="0"/>
              <a:t>— 23,6% (головним чином араби, черкеси, вірмени)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20072" y="3701931"/>
            <a:ext cx="3419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Віросповідання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Юдеї</a:t>
            </a:r>
            <a:r>
              <a:rPr lang="ru-RU" dirty="0"/>
              <a:t> — 76,4%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Мусульмани</a:t>
            </a:r>
            <a:r>
              <a:rPr lang="ru-RU" dirty="0"/>
              <a:t> — 15,9%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Християни</a:t>
            </a:r>
            <a:r>
              <a:rPr lang="ru-RU" dirty="0"/>
              <a:t> — 2,1%,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 smtClean="0"/>
              <a:t>Друзи</a:t>
            </a:r>
            <a:r>
              <a:rPr lang="ru-RU" dirty="0" smtClean="0"/>
              <a:t> </a:t>
            </a:r>
            <a:r>
              <a:rPr lang="ru-RU" dirty="0"/>
              <a:t>— 1,6%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Інші</a:t>
            </a:r>
            <a:r>
              <a:rPr lang="ru-RU" dirty="0"/>
              <a:t> — 1,6%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/>
              <a:t>Невизначені</a:t>
            </a:r>
            <a:r>
              <a:rPr lang="ru-RU" dirty="0"/>
              <a:t> — 3,9%</a:t>
            </a:r>
            <a:endParaRPr lang="uk-UA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41"/>
          <a:stretch/>
        </p:blipFill>
        <p:spPr>
          <a:xfrm>
            <a:off x="5868144" y="764704"/>
            <a:ext cx="2685437" cy="27269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01931"/>
            <a:ext cx="4363002" cy="267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148570"/>
            <a:ext cx="352839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Населення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889844"/>
            <a:ext cx="6246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	Густота населення</a:t>
            </a:r>
            <a:endParaRPr lang="uk-UA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Пересічна густота населення становить 326 людей на </a:t>
            </a:r>
            <a:r>
              <a:rPr lang="uk-UA" dirty="0" err="1" smtClean="0"/>
              <a:t>км²</a:t>
            </a:r>
            <a:r>
              <a:rPr lang="uk-UA" dirty="0" smtClean="0"/>
              <a:t>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В </a:t>
            </a:r>
            <a:r>
              <a:rPr lang="uk-UA" dirty="0"/>
              <a:t>Тель-Авівському окрузі густота </a:t>
            </a:r>
            <a:r>
              <a:rPr lang="uk-UA" dirty="0" smtClean="0"/>
              <a:t>понад </a:t>
            </a:r>
            <a:r>
              <a:rPr lang="uk-UA" dirty="0"/>
              <a:t>6 000 </a:t>
            </a:r>
            <a:r>
              <a:rPr lang="uk-UA" dirty="0" smtClean="0"/>
              <a:t>осіб/</a:t>
            </a:r>
            <a:r>
              <a:rPr lang="uk-UA" dirty="0" err="1" smtClean="0"/>
              <a:t>км²</a:t>
            </a:r>
            <a:r>
              <a:rPr lang="uk-UA" dirty="0" smtClean="0"/>
              <a:t>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В </a:t>
            </a:r>
            <a:r>
              <a:rPr lang="uk-UA" dirty="0"/>
              <a:t>районі Хайфи — 1 500 осіб/</a:t>
            </a:r>
            <a:r>
              <a:rPr lang="uk-UA" dirty="0" err="1"/>
              <a:t>км²</a:t>
            </a:r>
            <a:r>
              <a:rPr lang="uk-UA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В Єрусалимському </a:t>
            </a:r>
            <a:r>
              <a:rPr lang="uk-UA" dirty="0"/>
              <a:t>— </a:t>
            </a:r>
            <a:r>
              <a:rPr lang="uk-UA" dirty="0" smtClean="0"/>
              <a:t> 800 осіб/</a:t>
            </a:r>
            <a:r>
              <a:rPr lang="uk-UA" dirty="0" err="1" smtClean="0"/>
              <a:t>км²</a:t>
            </a:r>
            <a:r>
              <a:rPr lang="uk-UA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В Центральному </a:t>
            </a:r>
            <a:r>
              <a:rPr lang="uk-UA" dirty="0"/>
              <a:t>—</a:t>
            </a:r>
            <a:r>
              <a:rPr lang="uk-UA" dirty="0" smtClean="0"/>
              <a:t> 700 осіб/</a:t>
            </a:r>
            <a:r>
              <a:rPr lang="uk-UA" dirty="0" err="1" smtClean="0"/>
              <a:t>км²</a:t>
            </a:r>
            <a:r>
              <a:rPr lang="uk-UA" dirty="0" smtClean="0"/>
              <a:t>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В Північному </a:t>
            </a:r>
            <a:r>
              <a:rPr lang="uk-UA" dirty="0"/>
              <a:t>—</a:t>
            </a:r>
            <a:r>
              <a:rPr lang="uk-UA" dirty="0" smtClean="0"/>
              <a:t> 200 </a:t>
            </a:r>
            <a:r>
              <a:rPr lang="uk-UA" dirty="0"/>
              <a:t>осіб/</a:t>
            </a:r>
            <a:r>
              <a:rPr lang="uk-UA" dirty="0" err="1"/>
              <a:t>км²</a:t>
            </a:r>
            <a:r>
              <a:rPr lang="uk-UA" dirty="0" smtClean="0"/>
              <a:t> 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 smtClean="0"/>
              <a:t> </a:t>
            </a:r>
            <a:r>
              <a:rPr lang="uk-UA" dirty="0"/>
              <a:t>У Південному </a:t>
            </a:r>
            <a:r>
              <a:rPr lang="uk-UA" dirty="0" smtClean="0"/>
              <a:t>окрузі  </a:t>
            </a:r>
            <a:r>
              <a:rPr lang="uk-UA" dirty="0"/>
              <a:t>40 осіб/</a:t>
            </a:r>
            <a:r>
              <a:rPr lang="uk-UA" dirty="0" err="1"/>
              <a:t>км²</a:t>
            </a:r>
            <a:r>
              <a:rPr lang="uk-UA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92376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Міське</a:t>
            </a:r>
            <a:r>
              <a:rPr lang="ru-RU" dirty="0" smtClean="0"/>
              <a:t> </a:t>
            </a:r>
            <a:r>
              <a:rPr lang="ru-RU" dirty="0" err="1"/>
              <a:t>населення</a:t>
            </a:r>
            <a:r>
              <a:rPr lang="ru-RU" dirty="0"/>
              <a:t> в </a:t>
            </a:r>
            <a:r>
              <a:rPr lang="ru-RU" dirty="0" err="1"/>
              <a:t>Ізраїлі</a:t>
            </a:r>
            <a:r>
              <a:rPr lang="ru-RU" dirty="0"/>
              <a:t> становить </a:t>
            </a:r>
            <a:r>
              <a:rPr lang="ru-RU" dirty="0" err="1"/>
              <a:t>більш</a:t>
            </a:r>
            <a:r>
              <a:rPr lang="ru-RU" dirty="0"/>
              <a:t> як 90% 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293096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За </a:t>
            </a:r>
            <a:r>
              <a:rPr lang="ru-RU" dirty="0" err="1"/>
              <a:t>віковою</a:t>
            </a:r>
            <a:r>
              <a:rPr lang="ru-RU" dirty="0"/>
              <a:t> структурою </a:t>
            </a:r>
            <a:r>
              <a:rPr lang="ru-RU" dirty="0" err="1" smtClean="0"/>
              <a:t>налічується</a:t>
            </a:r>
            <a:r>
              <a:rPr lang="ru-RU" dirty="0" smtClean="0"/>
              <a:t>:</a:t>
            </a:r>
          </a:p>
          <a:p>
            <a:r>
              <a:rPr lang="ru-RU" dirty="0" smtClean="0"/>
              <a:t>28</a:t>
            </a:r>
            <a:r>
              <a:rPr lang="ru-RU" dirty="0"/>
              <a:t>% </a:t>
            </a:r>
            <a:r>
              <a:rPr lang="ru-RU" dirty="0" err="1"/>
              <a:t>населення</a:t>
            </a:r>
            <a:r>
              <a:rPr lang="ru-RU" dirty="0"/>
              <a:t> у </a:t>
            </a:r>
            <a:r>
              <a:rPr lang="ru-RU" dirty="0" err="1"/>
              <a:t>віці</a:t>
            </a:r>
            <a:r>
              <a:rPr lang="ru-RU" dirty="0"/>
              <a:t> до 14 </a:t>
            </a:r>
            <a:r>
              <a:rPr lang="ru-RU" dirty="0" err="1" smtClean="0"/>
              <a:t>років</a:t>
            </a:r>
            <a:r>
              <a:rPr lang="ru-RU" dirty="0" smtClean="0"/>
              <a:t>;</a:t>
            </a:r>
          </a:p>
          <a:p>
            <a:r>
              <a:rPr lang="ru-RU" dirty="0" smtClean="0"/>
              <a:t>близько </a:t>
            </a:r>
            <a:r>
              <a:rPr lang="ru-RU" dirty="0"/>
              <a:t>65% - у </a:t>
            </a:r>
            <a:r>
              <a:rPr lang="ru-RU" dirty="0" err="1"/>
              <a:t>віці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15 до 64 </a:t>
            </a:r>
            <a:r>
              <a:rPr lang="ru-RU" dirty="0" err="1" smtClean="0"/>
              <a:t>років</a:t>
            </a:r>
            <a:r>
              <a:rPr lang="ru-RU" dirty="0" smtClean="0"/>
              <a:t>;</a:t>
            </a:r>
          </a:p>
          <a:p>
            <a:r>
              <a:rPr lang="ru-RU" dirty="0" smtClean="0"/>
              <a:t>близько </a:t>
            </a:r>
            <a:r>
              <a:rPr lang="ru-RU" dirty="0"/>
              <a:t>10% - </a:t>
            </a:r>
            <a:r>
              <a:rPr lang="ru-RU" dirty="0" err="1"/>
              <a:t>більше</a:t>
            </a:r>
            <a:r>
              <a:rPr lang="ru-RU" dirty="0"/>
              <a:t> 65 </a:t>
            </a:r>
            <a:r>
              <a:rPr lang="ru-RU" dirty="0" err="1"/>
              <a:t>років</a:t>
            </a:r>
            <a:r>
              <a:rPr lang="ru-RU" dirty="0"/>
              <a:t>. </a:t>
            </a:r>
            <a:br>
              <a:rPr lang="ru-RU" dirty="0"/>
            </a:br>
            <a:r>
              <a:rPr lang="ru-RU" dirty="0" smtClean="0"/>
              <a:t>	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народжуваність</a:t>
            </a:r>
            <a:r>
              <a:rPr lang="ru-RU" dirty="0"/>
              <a:t> становить 1932 </a:t>
            </a:r>
            <a:r>
              <a:rPr lang="ru-RU" dirty="0" err="1"/>
              <a:t>дитини</a:t>
            </a:r>
            <a:r>
              <a:rPr lang="ru-RU" dirty="0"/>
              <a:t> на 100 </a:t>
            </a:r>
            <a:r>
              <a:rPr lang="ru-RU" dirty="0" err="1"/>
              <a:t>тис.осіб</a:t>
            </a:r>
            <a:r>
              <a:rPr lang="ru-RU" dirty="0"/>
              <a:t>. </a:t>
            </a:r>
            <a:r>
              <a:rPr lang="ru-RU" dirty="0" err="1"/>
              <a:t>Смертність</a:t>
            </a:r>
            <a:r>
              <a:rPr lang="ru-RU" dirty="0"/>
              <a:t> - 622 </a:t>
            </a:r>
            <a:r>
              <a:rPr lang="ru-RU" dirty="0" smtClean="0"/>
              <a:t>тис. </a:t>
            </a:r>
            <a:r>
              <a:rPr lang="ru-RU" dirty="0" err="1" smtClean="0"/>
              <a:t>осіб</a:t>
            </a:r>
            <a:r>
              <a:rPr lang="ru-RU" dirty="0" smtClean="0"/>
              <a:t>.</a:t>
            </a:r>
            <a:r>
              <a:rPr lang="ru-RU" dirty="0"/>
              <a:t> </a:t>
            </a:r>
            <a:br>
              <a:rPr lang="ru-RU" dirty="0"/>
            </a:b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12" y="1117752"/>
            <a:ext cx="2436825" cy="259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1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704"/>
            <a:ext cx="4100456" cy="29523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44008" y="148570"/>
            <a:ext cx="352839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Населення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992900"/>
            <a:ext cx="4608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Середня</a:t>
            </a:r>
            <a:r>
              <a:rPr lang="ru-RU" dirty="0" smtClean="0"/>
              <a:t> </a:t>
            </a:r>
            <a:r>
              <a:rPr lang="ru-RU" dirty="0" err="1" smtClean="0"/>
              <a:t>тривалість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становить: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чоловіків</a:t>
            </a:r>
            <a:r>
              <a:rPr lang="ru-RU" dirty="0" smtClean="0"/>
              <a:t> </a:t>
            </a:r>
            <a:r>
              <a:rPr lang="ru-RU" dirty="0"/>
              <a:t>- 76,57 </a:t>
            </a:r>
            <a:r>
              <a:rPr lang="ru-RU" dirty="0" err="1" smtClean="0"/>
              <a:t>років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жінок</a:t>
            </a:r>
            <a:r>
              <a:rPr lang="ru-RU" dirty="0" smtClean="0"/>
              <a:t> </a:t>
            </a:r>
            <a:r>
              <a:rPr lang="ru-RU" dirty="0"/>
              <a:t>- 80,67. 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48472" y="371703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Що </a:t>
            </a:r>
            <a:r>
              <a:rPr lang="ru-RU" dirty="0" err="1"/>
              <a:t>стосується</a:t>
            </a:r>
            <a:r>
              <a:rPr lang="ru-RU" dirty="0"/>
              <a:t> </a:t>
            </a:r>
            <a:r>
              <a:rPr lang="ru-RU" dirty="0" err="1"/>
              <a:t>зайнятості</a:t>
            </a:r>
            <a:r>
              <a:rPr lang="ru-RU" dirty="0"/>
              <a:t>  </a:t>
            </a:r>
            <a:br>
              <a:rPr lang="ru-RU" dirty="0"/>
            </a:br>
            <a:r>
              <a:rPr lang="uk-UA" dirty="0"/>
              <a:t>—</a:t>
            </a:r>
            <a:r>
              <a:rPr lang="ru-RU" dirty="0" smtClean="0"/>
              <a:t> </a:t>
            </a:r>
            <a:r>
              <a:rPr lang="ru-RU" dirty="0" err="1"/>
              <a:t>сільське</a:t>
            </a:r>
            <a:r>
              <a:rPr lang="ru-RU" dirty="0"/>
              <a:t> </a:t>
            </a:r>
            <a:r>
              <a:rPr lang="ru-RU" dirty="0" err="1"/>
              <a:t>господарство</a:t>
            </a:r>
            <a:r>
              <a:rPr lang="ru-RU" dirty="0"/>
              <a:t> - 3,5%, </a:t>
            </a:r>
            <a:br>
              <a:rPr lang="ru-RU" dirty="0"/>
            </a:br>
            <a:r>
              <a:rPr lang="uk-UA" dirty="0"/>
              <a:t>—</a:t>
            </a:r>
            <a:r>
              <a:rPr lang="ru-RU" dirty="0" smtClean="0"/>
              <a:t> </a:t>
            </a:r>
            <a:r>
              <a:rPr lang="ru-RU" dirty="0" err="1"/>
              <a:t>промисловість</a:t>
            </a:r>
            <a:r>
              <a:rPr lang="ru-RU" dirty="0"/>
              <a:t> - 22,7%, </a:t>
            </a:r>
            <a:br>
              <a:rPr lang="ru-RU" dirty="0"/>
            </a:br>
            <a:r>
              <a:rPr lang="uk-UA" dirty="0"/>
              <a:t>—</a:t>
            </a:r>
            <a:r>
              <a:rPr lang="ru-RU" dirty="0" smtClean="0"/>
              <a:t> </a:t>
            </a:r>
            <a:r>
              <a:rPr lang="ru-RU" dirty="0" err="1"/>
              <a:t>будівництво</a:t>
            </a:r>
            <a:r>
              <a:rPr lang="ru-RU" dirty="0"/>
              <a:t> - 6,1%, </a:t>
            </a:r>
            <a:br>
              <a:rPr lang="ru-RU" dirty="0"/>
            </a:br>
            <a:r>
              <a:rPr lang="uk-UA" dirty="0"/>
              <a:t>—</a:t>
            </a:r>
            <a:r>
              <a:rPr lang="ru-RU" dirty="0" smtClean="0"/>
              <a:t> </a:t>
            </a:r>
            <a:r>
              <a:rPr lang="ru-RU" dirty="0"/>
              <a:t>транспорт і </a:t>
            </a:r>
            <a:r>
              <a:rPr lang="ru-RU" dirty="0" err="1"/>
              <a:t>зв'язок</a:t>
            </a:r>
            <a:r>
              <a:rPr lang="ru-RU" dirty="0"/>
              <a:t> - 6,3%, </a:t>
            </a:r>
            <a:br>
              <a:rPr lang="ru-RU" dirty="0"/>
            </a:br>
            <a:r>
              <a:rPr lang="uk-UA" dirty="0"/>
              <a:t>—</a:t>
            </a:r>
            <a:r>
              <a:rPr lang="ru-RU" dirty="0" smtClean="0"/>
              <a:t> </a:t>
            </a:r>
            <a:r>
              <a:rPr lang="ru-RU" dirty="0" err="1"/>
              <a:t>послуги</a:t>
            </a:r>
            <a:r>
              <a:rPr lang="ru-RU" dirty="0"/>
              <a:t> (</a:t>
            </a:r>
            <a:r>
              <a:rPr lang="ru-RU" dirty="0" err="1"/>
              <a:t>комерційний</a:t>
            </a:r>
            <a:r>
              <a:rPr lang="ru-RU" dirty="0"/>
              <a:t> сектор) - 31,3%, </a:t>
            </a:r>
            <a:br>
              <a:rPr lang="ru-RU" dirty="0"/>
            </a:br>
            <a:r>
              <a:rPr lang="uk-UA" dirty="0"/>
              <a:t>—</a:t>
            </a:r>
            <a:r>
              <a:rPr lang="ru-RU" dirty="0" smtClean="0"/>
              <a:t> </a:t>
            </a:r>
            <a:r>
              <a:rPr lang="ru-RU" dirty="0" err="1"/>
              <a:t>послуги</a:t>
            </a:r>
            <a:r>
              <a:rPr lang="ru-RU" dirty="0"/>
              <a:t> (</a:t>
            </a:r>
            <a:r>
              <a:rPr lang="ru-RU" dirty="0" err="1"/>
              <a:t>державний</a:t>
            </a:r>
            <a:r>
              <a:rPr lang="ru-RU" dirty="0"/>
              <a:t> сектор) - 29,8%. 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1328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Найбільші</a:t>
            </a:r>
            <a:r>
              <a:rPr lang="ru-RU" dirty="0" smtClean="0"/>
              <a:t> </a:t>
            </a:r>
            <a:r>
              <a:rPr lang="ru-RU" dirty="0" err="1" smtClean="0"/>
              <a:t>агломерації</a:t>
            </a:r>
            <a:r>
              <a:rPr lang="ru-RU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 smtClean="0"/>
              <a:t>Тель-Авів</a:t>
            </a:r>
            <a:r>
              <a:rPr lang="ru-RU" dirty="0"/>
              <a:t> — 2 752 000 </a:t>
            </a:r>
            <a:r>
              <a:rPr lang="ru-RU" dirty="0" err="1" smtClean="0"/>
              <a:t>мешканців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Хайфа</a:t>
            </a:r>
            <a:r>
              <a:rPr lang="ru-RU" dirty="0"/>
              <a:t> — 865 000 </a:t>
            </a:r>
            <a:r>
              <a:rPr lang="ru-RU" dirty="0" err="1"/>
              <a:t>мешканців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2998693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	Українська діаспора сягає приблизно 300–400 </a:t>
            </a:r>
            <a:r>
              <a:rPr lang="uk-UA" dirty="0"/>
              <a:t>тис. осіб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2" y="3861048"/>
            <a:ext cx="378839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Міста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9" y="1124744"/>
            <a:ext cx="8250398" cy="5400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Тель-Авів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9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Міста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Ашдод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77680"/>
            <a:ext cx="824440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5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Міста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Єрусалим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72716"/>
            <a:ext cx="7561808" cy="567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5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Міста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Рішон-ле-Ціон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5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Міста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Хайфа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Верхівка влади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268760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</a:t>
            </a:r>
          </a:p>
          <a:p>
            <a:pPr algn="ctr"/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Шимон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Перес</a:t>
            </a:r>
          </a:p>
          <a:p>
            <a:pPr algn="ctr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268760"/>
            <a:ext cx="4104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Прем'єр-міністр</a:t>
            </a:r>
          </a:p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Біньямін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Нетаньягу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4"/>
            <a:ext cx="2773128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03" y="2204864"/>
            <a:ext cx="2695581" cy="3816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6002124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посаді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15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2007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6002124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посаді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31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1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30508" cy="6173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Monotype Corsiva" panose="03010101010201010101" pitchFamily="66" charset="0"/>
              </a:rPr>
              <a:t>Господарство</a:t>
            </a:r>
            <a:endParaRPr lang="uk-UA" sz="3600" b="1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836712"/>
            <a:ext cx="6462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Ізраїль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індустріально-аграрна країна з сучасною промисловістю, сільським господарством і сферою послуг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790" y="1889880"/>
            <a:ext cx="64432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своїми характеристиками — це більш європейсько-американська, ніж азіатська країна. Його промислові підприємства виробляють та експортують електронні і компоненти, точні інструменти, зброю, пластмаси і добрива, папір, текстиль, одяг і продукти харчування</a:t>
            </a:r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Головним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промисловими центрами є Тель-Авів і Хайфа.</a:t>
            </a:r>
          </a:p>
        </p:txBody>
      </p:sp>
    </p:spTree>
    <p:extLst>
      <p:ext uri="{BB962C8B-B14F-4D97-AF65-F5344CB8AC3E}">
        <p14:creationId xmlns:p14="http://schemas.microsoft.com/office/powerpoint/2010/main" val="3267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30508" cy="61735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980728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 галузі сільського господарства :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цитрусових , овочів , бавовни , яловичини , м'яса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птиці,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молочне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тваринництво.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Середня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ізраїльська корова дає на рік 11 292 літри молока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Загальне виробництво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молока в Ізраїлі склало 1,3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млрд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тонн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Сільське господарство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34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30508" cy="6173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Сільське господарство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889844"/>
            <a:ext cx="83305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	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 посівів складає 440 тис. га , з яких зрошуваних 255 тис. Власний сільськогосподарський сектор забезпечує Ізраїль продуктами харчування на 95 % , при цьому велику кількість продукції експортується. 	</a:t>
            </a:r>
          </a:p>
          <a:p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Імпортуються в країну деякі зернові та олійні культури , </a:t>
            </a:r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м'ясо,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кава , какао і цукор. </a:t>
            </a:r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сільському господарстві при цьому зайнято 3,5 % працюючого населення країни. </a:t>
            </a:r>
          </a:p>
          <a:p>
            <a:endParaRPr lang="uk-UA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Кожна людина , що працює в цьому секторі , в змозі прогодувати 95 співвітчизників.</a:t>
            </a:r>
          </a:p>
        </p:txBody>
      </p:sp>
    </p:spTree>
    <p:extLst>
      <p:ext uri="{BB962C8B-B14F-4D97-AF65-F5344CB8AC3E}">
        <p14:creationId xmlns:p14="http://schemas.microsoft.com/office/powerpoint/2010/main" val="369050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Експорт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7089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Експорт</a:t>
            </a:r>
            <a:r>
              <a:rPr lang="ru-RU" dirty="0" smtClean="0"/>
              <a:t>  </a:t>
            </a:r>
            <a:r>
              <a:rPr lang="ru-RU" dirty="0"/>
              <a:t>— 34,4 млрд дол. </a:t>
            </a:r>
            <a:endParaRPr lang="ru-RU" dirty="0" smtClean="0"/>
          </a:p>
          <a:p>
            <a:r>
              <a:rPr lang="ru-RU" dirty="0" smtClean="0"/>
              <a:t>	</a:t>
            </a:r>
            <a:r>
              <a:rPr lang="ru-RU" dirty="0" err="1" smtClean="0"/>
              <a:t>Партнери</a:t>
            </a:r>
            <a:r>
              <a:rPr lang="ru-RU" dirty="0"/>
              <a:t>: США-36,8%, Бельгія-7,5%, Гонконґ-4,9%.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628800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uk-UA" dirty="0" smtClean="0"/>
              <a:t>Зернов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uk-UA" dirty="0" smtClean="0"/>
              <a:t>культури;</a:t>
            </a:r>
          </a:p>
          <a:p>
            <a:pPr marL="342900" indent="-342900">
              <a:buFont typeface="+mj-lt"/>
              <a:buAutoNum type="arabicParenR"/>
            </a:pPr>
            <a:r>
              <a:rPr lang="uk-UA" dirty="0" err="1" smtClean="0"/>
              <a:t>Чорн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uk-UA" dirty="0" smtClean="0"/>
              <a:t>метали;</a:t>
            </a:r>
          </a:p>
          <a:p>
            <a:pPr marL="342900" indent="-342900">
              <a:buFont typeface="+mj-lt"/>
              <a:buAutoNum type="arabicParenR"/>
            </a:pPr>
            <a:r>
              <a:rPr lang="uk-UA" dirty="0" smtClean="0"/>
              <a:t>Літальні апарати;</a:t>
            </a:r>
          </a:p>
          <a:p>
            <a:pPr marL="342900" indent="-342900">
              <a:buFont typeface="+mj-lt"/>
              <a:buAutoNum type="arabicParenR"/>
            </a:pPr>
            <a:r>
              <a:rPr lang="uk-UA" dirty="0" smtClean="0"/>
              <a:t>Залишки і в</a:t>
            </a:r>
            <a:r>
              <a:rPr lang="en-US" dirty="0" err="1" smtClean="0"/>
              <a:t>i</a:t>
            </a:r>
            <a:r>
              <a:rPr lang="uk-UA" dirty="0" err="1" smtClean="0"/>
              <a:t>дходи</a:t>
            </a:r>
            <a:r>
              <a:rPr lang="uk-UA" dirty="0" smtClean="0"/>
              <a:t> харчової промисловості;</a:t>
            </a:r>
          </a:p>
          <a:p>
            <a:pPr marL="342900" indent="-342900">
              <a:buFont typeface="+mj-lt"/>
              <a:buAutoNum type="arabicParenR"/>
            </a:pPr>
            <a:r>
              <a:rPr lang="uk-UA" dirty="0" smtClean="0"/>
              <a:t>Нас</a:t>
            </a:r>
            <a:r>
              <a:rPr lang="en-US" dirty="0" err="1" smtClean="0"/>
              <a:t>i</a:t>
            </a:r>
            <a:r>
              <a:rPr lang="uk-UA" dirty="0" err="1" smtClean="0"/>
              <a:t>ння</a:t>
            </a:r>
            <a:r>
              <a:rPr lang="uk-UA" dirty="0" smtClean="0"/>
              <a:t> і плоди олійних рослин;</a:t>
            </a:r>
          </a:p>
          <a:p>
            <a:pPr marL="342900" indent="-342900">
              <a:buFont typeface="+mj-lt"/>
              <a:buAutoNum type="arabicParenR"/>
            </a:pPr>
            <a:r>
              <a:rPr lang="uk-UA" dirty="0" smtClean="0"/>
              <a:t>Жири та олії тваринного або рослинного походження;</a:t>
            </a:r>
          </a:p>
          <a:p>
            <a:pPr marL="342900" indent="-342900">
              <a:buFont typeface="+mj-lt"/>
              <a:buAutoNum type="arabicParenR"/>
            </a:pPr>
            <a:r>
              <a:rPr lang="uk-UA" dirty="0" err="1" smtClean="0"/>
              <a:t>Електричн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uk-UA" dirty="0" smtClean="0"/>
              <a:t>машини.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6395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Експорт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91295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1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Імпорт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08720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/>
              <a:t>Партнери</a:t>
            </a:r>
            <a:r>
              <a:rPr lang="ru-RU" dirty="0" smtClean="0"/>
              <a:t>: США </a:t>
            </a:r>
            <a:r>
              <a:rPr lang="ru-RU" dirty="0"/>
              <a:t>12,4 %, Бельгия 8,2 %, Германия 6,7 %, Швейцария 5,9 %, Великобритания 5,1 %, Китай 5,1 %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988840"/>
            <a:ext cx="6246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dirty="0"/>
              <a:t>П</a:t>
            </a:r>
            <a:r>
              <a:rPr lang="uk-UA" dirty="0" smtClean="0"/>
              <a:t>алива </a:t>
            </a:r>
            <a:r>
              <a:rPr lang="uk-UA" dirty="0"/>
              <a:t>мінеральні; нафта і продукти її </a:t>
            </a:r>
            <a:r>
              <a:rPr lang="uk-UA" dirty="0" smtClean="0"/>
              <a:t>перегонки;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/>
              <a:t>Р</a:t>
            </a:r>
            <a:r>
              <a:rPr lang="uk-UA" dirty="0" smtClean="0"/>
              <a:t>ізноманітна </a:t>
            </a:r>
            <a:r>
              <a:rPr lang="uk-UA" dirty="0"/>
              <a:t>хімічна </a:t>
            </a:r>
            <a:r>
              <a:rPr lang="uk-UA" dirty="0" smtClean="0"/>
              <a:t>продукція;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/>
              <a:t>П</a:t>
            </a:r>
            <a:r>
              <a:rPr lang="uk-UA" dirty="0" smtClean="0"/>
              <a:t>ластмаси</a:t>
            </a:r>
            <a:r>
              <a:rPr lang="uk-UA" dirty="0"/>
              <a:t>, полімерні </a:t>
            </a:r>
            <a:r>
              <a:rPr lang="uk-UA" dirty="0" smtClean="0"/>
              <a:t>матеріали;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/>
              <a:t>Товари, придбані в </a:t>
            </a:r>
            <a:r>
              <a:rPr lang="uk-UA" dirty="0" smtClean="0"/>
              <a:t>портах;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/>
              <a:t>Ф</a:t>
            </a:r>
            <a:r>
              <a:rPr lang="uk-UA" dirty="0" smtClean="0"/>
              <a:t>армацевтична продукція;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 err="1"/>
              <a:t>Е</a:t>
            </a:r>
            <a:r>
              <a:rPr lang="uk-UA" dirty="0" err="1" smtClean="0"/>
              <a:t>лектричн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uk-UA" dirty="0" smtClean="0"/>
              <a:t>машини;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/>
              <a:t>Р</a:t>
            </a:r>
            <a:r>
              <a:rPr lang="uk-UA" dirty="0" smtClean="0"/>
              <a:t>еактори </a:t>
            </a:r>
            <a:r>
              <a:rPr lang="uk-UA" dirty="0"/>
              <a:t>ядерні, котли, </a:t>
            </a:r>
            <a:r>
              <a:rPr lang="uk-UA" dirty="0" smtClean="0"/>
              <a:t>машини;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 err="1" smtClean="0"/>
              <a:t>Їстівн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uk-UA" dirty="0"/>
              <a:t>плоди та </a:t>
            </a:r>
            <a:r>
              <a:rPr lang="uk-UA" dirty="0" smtClean="0"/>
              <a:t>горіхи;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 smtClean="0"/>
              <a:t>Прилади </a:t>
            </a:r>
            <a:r>
              <a:rPr lang="uk-UA" dirty="0"/>
              <a:t>та апарати оптичні, </a:t>
            </a:r>
            <a:r>
              <a:rPr lang="uk-UA" dirty="0" smtClean="0"/>
              <a:t>фотографічні;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 smtClean="0"/>
              <a:t>Мило</a:t>
            </a:r>
            <a:r>
              <a:rPr lang="uk-UA" dirty="0"/>
              <a:t>, поверхнево-активні органічні </a:t>
            </a:r>
            <a:r>
              <a:rPr lang="uk-UA" dirty="0" smtClean="0"/>
              <a:t>речовини;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 smtClean="0"/>
              <a:t>Нитки </a:t>
            </a:r>
            <a:r>
              <a:rPr lang="uk-UA" dirty="0"/>
              <a:t>синтетичні або </a:t>
            </a:r>
            <a:r>
              <a:rPr lang="uk-UA" dirty="0" smtClean="0"/>
              <a:t>штучні;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 smtClean="0"/>
              <a:t>Овоч</a:t>
            </a:r>
            <a:r>
              <a:rPr lang="en-US" dirty="0" err="1" smtClean="0"/>
              <a:t>i</a:t>
            </a:r>
            <a:r>
              <a:rPr lang="uk-UA" dirty="0"/>
              <a:t>;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uk-UA" dirty="0" smtClean="0"/>
              <a:t>Еф</a:t>
            </a:r>
            <a:r>
              <a:rPr lang="en-US" dirty="0" err="1"/>
              <a:t>i</a:t>
            </a:r>
            <a:r>
              <a:rPr lang="uk-UA" dirty="0" err="1"/>
              <a:t>рн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uk-UA" dirty="0" smtClean="0"/>
              <a:t>олії;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2360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Єрусалим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29874"/>
            <a:ext cx="8236454" cy="5487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26443"/>
            <a:ext cx="8236454" cy="5490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06914"/>
            <a:ext cx="7372358" cy="5516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18098"/>
            <a:ext cx="8236454" cy="53993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5" y="1556792"/>
            <a:ext cx="8251325" cy="44565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36153"/>
            <a:ext cx="4348022" cy="5781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7601463" cy="570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0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Назарет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41596"/>
            <a:ext cx="4359261" cy="5812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1" y="741596"/>
            <a:ext cx="7749797" cy="581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Вифлеєм</a:t>
            </a:r>
            <a:endParaRPr lang="ru-RU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34213"/>
            <a:ext cx="8198085" cy="4099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62096"/>
            <a:ext cx="7405997" cy="555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Хайфа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27061"/>
            <a:ext cx="7487816" cy="5615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4" y="1484784"/>
            <a:ext cx="8183752" cy="45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1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r="13381" b="5671"/>
          <a:stretch/>
        </p:blipFill>
        <p:spPr>
          <a:xfrm>
            <a:off x="5517398" y="1268760"/>
            <a:ext cx="3159058" cy="52356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62242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Формування території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0"/>
            <a:ext cx="49685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Кордони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Ізраїлю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британським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мандатом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1922.</a:t>
            </a:r>
          </a:p>
          <a:p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Кордони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Ізраїлю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Єгиптом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Йорданією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Ліваном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угоди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перемир'я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1949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Кордон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Сирією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врегульовано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делімітацію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кордону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Ізраїлем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палестинськими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також ще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провести переговори.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1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Стіна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плачу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48026"/>
            <a:ext cx="8201077" cy="5045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91" y="1058416"/>
            <a:ext cx="4081382" cy="544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87015"/>
            <a:ext cx="35283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Золотий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Купол </a:t>
            </a:r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Скелі</a:t>
            </a:r>
            <a:endParaRPr lang="ru-RU" sz="2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63926"/>
            <a:ext cx="7681286" cy="55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937336"/>
            <a:ext cx="7416825" cy="55626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11960" y="35913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Мертве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море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35898"/>
            <a:ext cx="8208913" cy="5464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94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30768"/>
            <a:ext cx="8250814" cy="54945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1960" y="35913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Червоне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море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7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97468"/>
            <a:ext cx="44644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Середземне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море</a:t>
            </a:r>
            <a:endParaRPr lang="ru-RU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34" y="964233"/>
            <a:ext cx="7414815" cy="5561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34" y="994226"/>
            <a:ext cx="7411300" cy="5531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2" y="994226"/>
            <a:ext cx="8296677" cy="5531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3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44624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Ейлат</a:t>
            </a:r>
            <a:endParaRPr lang="ru-RU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08" y="978986"/>
            <a:ext cx="7478644" cy="56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44624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Циммер</a:t>
            </a:r>
            <a:endParaRPr lang="ru-RU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0733"/>
            <a:ext cx="8279904" cy="5539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47016"/>
            <a:ext cx="8135888" cy="54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Туризм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35913"/>
            <a:ext cx="3528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Тель-Авів</a:t>
            </a:r>
            <a:endParaRPr lang="ru-RU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68227"/>
            <a:ext cx="8226660" cy="3607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08912" cy="1219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23908"/>
            <a:ext cx="8208912" cy="53734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5798"/>
            <a:ext cx="8208912" cy="516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0603" y="2708920"/>
            <a:ext cx="74158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6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Дякую</a:t>
            </a:r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за увагу!!!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360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50421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latin typeface="Monotype Corsiva" panose="03010101010201010101" pitchFamily="66" charset="0"/>
              </a:rPr>
              <a:t>Економіко-географічне положення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34235"/>
            <a:ext cx="2891398" cy="53911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1124744"/>
            <a:ext cx="540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	Ізраїль </a:t>
            </a:r>
            <a:r>
              <a:rPr lang="uk-UA" dirty="0"/>
              <a:t>розташований на Близькому Сході та </a:t>
            </a:r>
            <a:r>
              <a:rPr lang="uk-UA" dirty="0" smtClean="0"/>
              <a:t>межує: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на </a:t>
            </a:r>
            <a:r>
              <a:rPr lang="uk-UA" dirty="0"/>
              <a:t>півночі з </a:t>
            </a:r>
            <a:r>
              <a:rPr lang="uk-UA" dirty="0" smtClean="0"/>
              <a:t>Ліваном;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на </a:t>
            </a:r>
            <a:r>
              <a:rPr lang="uk-UA" dirty="0"/>
              <a:t>сході з Сирією і </a:t>
            </a:r>
            <a:r>
              <a:rPr lang="uk-UA" dirty="0" smtClean="0"/>
              <a:t>Йорданією;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на </a:t>
            </a:r>
            <a:r>
              <a:rPr lang="uk-UA" dirty="0"/>
              <a:t>півдні з </a:t>
            </a:r>
            <a:r>
              <a:rPr lang="uk-UA" dirty="0" smtClean="0"/>
              <a:t>Єгиптом;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на </a:t>
            </a:r>
            <a:r>
              <a:rPr lang="uk-UA" dirty="0"/>
              <a:t>сході та південному заході — з палестинськими територіями</a:t>
            </a:r>
            <a:r>
              <a:rPr lang="uk-UA" dirty="0" smtClean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34235"/>
            <a:ext cx="2554941" cy="53911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7760" y="3168601"/>
            <a:ext cx="5280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	</a:t>
            </a:r>
            <a:r>
              <a:rPr lang="ru-RU" dirty="0" smtClean="0"/>
              <a:t>Із </a:t>
            </a:r>
            <a:r>
              <a:rPr lang="ru-RU" dirty="0"/>
              <a:t>заходу береги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омивають</a:t>
            </a:r>
            <a:r>
              <a:rPr lang="ru-RU" dirty="0"/>
              <a:t> води </a:t>
            </a:r>
            <a:r>
              <a:rPr lang="ru-RU" dirty="0" err="1"/>
              <a:t>Середземного</a:t>
            </a:r>
            <a:r>
              <a:rPr lang="ru-RU" dirty="0"/>
              <a:t> моря (188 км); на </a:t>
            </a:r>
            <a:r>
              <a:rPr lang="ru-RU" dirty="0" err="1"/>
              <a:t>сході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кордону проходить по Мертвому </a:t>
            </a:r>
            <a:r>
              <a:rPr lang="ru-RU" dirty="0" err="1"/>
              <a:t>морі</a:t>
            </a:r>
            <a:r>
              <a:rPr lang="ru-RU" dirty="0"/>
              <a:t> (56 км); на </a:t>
            </a:r>
            <a:r>
              <a:rPr lang="ru-RU" dirty="0" err="1"/>
              <a:t>крайньому</a:t>
            </a:r>
            <a:r>
              <a:rPr lang="ru-RU" dirty="0"/>
              <a:t> </a:t>
            </a:r>
            <a:r>
              <a:rPr lang="ru-RU" dirty="0" err="1"/>
              <a:t>півдні</a:t>
            </a:r>
            <a:r>
              <a:rPr lang="ru-RU" dirty="0"/>
              <a:t> </a:t>
            </a:r>
            <a:r>
              <a:rPr lang="ru-RU" dirty="0" err="1"/>
              <a:t>Ізраїль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вихід</a:t>
            </a:r>
            <a:r>
              <a:rPr lang="ru-RU" dirty="0"/>
              <a:t> до </a:t>
            </a:r>
            <a:r>
              <a:rPr lang="ru-RU" dirty="0" err="1"/>
              <a:t>Акабської</a:t>
            </a:r>
            <a:r>
              <a:rPr lang="ru-RU" dirty="0"/>
              <a:t> затоки Червоного моря (10 км).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4922927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	</a:t>
            </a:r>
            <a:r>
              <a:rPr lang="ru-RU" dirty="0" err="1" smtClean="0"/>
              <a:t>Загалом</a:t>
            </a:r>
            <a:r>
              <a:rPr lang="ru-RU" dirty="0"/>
              <a:t>, </a:t>
            </a:r>
            <a:r>
              <a:rPr lang="ru-RU" dirty="0" err="1"/>
              <a:t>територія</a:t>
            </a:r>
            <a:r>
              <a:rPr lang="ru-RU" dirty="0"/>
              <a:t>, що </a:t>
            </a:r>
            <a:r>
              <a:rPr lang="ru-RU" dirty="0" err="1"/>
              <a:t>контролюється</a:t>
            </a:r>
            <a:r>
              <a:rPr lang="ru-RU" dirty="0"/>
              <a:t> </a:t>
            </a:r>
            <a:r>
              <a:rPr lang="ru-RU" dirty="0" err="1"/>
              <a:t>країною</a:t>
            </a:r>
            <a:r>
              <a:rPr lang="ru-RU" dirty="0"/>
              <a:t>, становить 27 799 км²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3471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atin typeface="Monotype Corsiva" panose="03010101010201010101" pitchFamily="66" charset="0"/>
              </a:rPr>
              <a:t>Рельєф</a:t>
            </a:r>
            <a:endParaRPr lang="uk-UA" sz="40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7"/>
          <a:stretch/>
        </p:blipFill>
        <p:spPr>
          <a:xfrm>
            <a:off x="561965" y="980728"/>
            <a:ext cx="3073931" cy="5432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2329" r="4589" b="2222"/>
          <a:stretch/>
        </p:blipFill>
        <p:spPr>
          <a:xfrm>
            <a:off x="4802472" y="980728"/>
            <a:ext cx="3297920" cy="543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00" y="764704"/>
            <a:ext cx="7566771" cy="5760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7606602" cy="5760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7680854" cy="57606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39952" y="-25643"/>
            <a:ext cx="44644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Плато Галілея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053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Другая 8">
      <a:dk1>
        <a:sysClr val="windowText" lastClr="000000"/>
      </a:dk1>
      <a:lt1>
        <a:sysClr val="window" lastClr="FFFFFF"/>
      </a:lt1>
      <a:dk2>
        <a:srgbClr val="3E3D2D"/>
      </a:dk2>
      <a:lt2>
        <a:srgbClr val="AC6100"/>
      </a:lt2>
      <a:accent1>
        <a:srgbClr val="4A63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6668</TotalTime>
  <Words>399</Words>
  <Application>Microsoft Office PowerPoint</Application>
  <PresentationFormat>Экран (4:3)</PresentationFormat>
  <Paragraphs>223</Paragraphs>
  <Slides>68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5" baseType="lpstr">
      <vt:lpstr>Calibri</vt:lpstr>
      <vt:lpstr>Century Gothic</vt:lpstr>
      <vt:lpstr>Monotype Corsiva</vt:lpstr>
      <vt:lpstr>Times New Roman</vt:lpstr>
      <vt:lpstr>Wingdings</vt:lpstr>
      <vt:lpstr>Wingdings 2</vt:lpstr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prosto_KOLIA</dc:creator>
  <cp:lastModifiedBy>Микола Коцаб'юк</cp:lastModifiedBy>
  <cp:revision>92</cp:revision>
  <dcterms:created xsi:type="dcterms:W3CDTF">2014-03-18T16:42:37Z</dcterms:created>
  <dcterms:modified xsi:type="dcterms:W3CDTF">2015-04-25T15:22:43Z</dcterms:modified>
</cp:coreProperties>
</file>