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84" r:id="rId10"/>
    <p:sldId id="283" r:id="rId11"/>
    <p:sldId id="280" r:id="rId12"/>
    <p:sldId id="262" r:id="rId13"/>
    <p:sldId id="263" r:id="rId14"/>
    <p:sldId id="268" r:id="rId15"/>
    <p:sldId id="269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022C5E"/>
    <a:srgbClr val="044A9E"/>
    <a:srgbClr val="066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EE5E1-B0E0-4D39-81EE-EC472CA5D2CA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7CED3-896F-4971-B07E-C05ED879D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7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30468" y="2967335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США в 20-30рр.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462"/>
            <a:ext cx="10945216" cy="682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0696" y="1869830"/>
            <a:ext cx="5795176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1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США в </a:t>
            </a:r>
          </a:p>
          <a:p>
            <a:pPr algn="ctr"/>
            <a:r>
              <a:rPr lang="uk-UA" sz="11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20-30 рр.</a:t>
            </a:r>
          </a:p>
        </p:txBody>
      </p:sp>
    </p:spTree>
    <p:extLst>
      <p:ext uri="{BB962C8B-B14F-4D97-AF65-F5344CB8AC3E}">
        <p14:creationId xmlns:p14="http://schemas.microsoft.com/office/powerpoint/2010/main" val="297194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 </a:t>
            </a:r>
            <a:r>
              <a:rPr lang="ru-RU" dirty="0" err="1"/>
              <a:t>фільмах</a:t>
            </a:r>
            <a:r>
              <a:rPr lang="ru-RU" dirty="0"/>
              <a:t> і журналам тих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своєрідною</a:t>
            </a:r>
            <a:r>
              <a:rPr lang="ru-RU" dirty="0"/>
              <a:t> </a:t>
            </a:r>
            <a:r>
              <a:rPr lang="ru-RU" dirty="0" err="1"/>
              <a:t>моді</a:t>
            </a:r>
            <a:r>
              <a:rPr lang="ru-RU" dirty="0"/>
              <a:t> </a:t>
            </a:r>
            <a:r>
              <a:rPr lang="ru-RU" dirty="0" err="1"/>
              <a:t>ревуть</a:t>
            </a:r>
            <a:r>
              <a:rPr lang="ru-RU" dirty="0"/>
              <a:t> </a:t>
            </a:r>
            <a:r>
              <a:rPr lang="ru-RU" dirty="0" err="1"/>
              <a:t>двадцятих</a:t>
            </a:r>
            <a:r>
              <a:rPr lang="ru-RU" dirty="0"/>
              <a:t>. Для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дівчат</a:t>
            </a:r>
            <a:r>
              <a:rPr lang="ru-RU" dirty="0"/>
              <a:t> </a:t>
            </a:r>
            <a:r>
              <a:rPr lang="ru-RU" dirty="0" err="1"/>
              <a:t>носити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спідниці</a:t>
            </a:r>
            <a:r>
              <a:rPr lang="ru-RU" dirty="0"/>
              <a:t>, коротко </a:t>
            </a:r>
            <a:r>
              <a:rPr lang="ru-RU" dirty="0" err="1"/>
              <a:t>стригтися</a:t>
            </a:r>
            <a:r>
              <a:rPr lang="ru-RU" dirty="0"/>
              <a:t> і </a:t>
            </a:r>
            <a:r>
              <a:rPr lang="ru-RU" dirty="0" err="1"/>
              <a:t>слухати</a:t>
            </a:r>
            <a:r>
              <a:rPr lang="ru-RU" dirty="0"/>
              <a:t> джаз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модною </a:t>
            </a:r>
            <a:r>
              <a:rPr lang="ru-RU" dirty="0" err="1"/>
              <a:t>тенденцією</a:t>
            </a:r>
            <a:r>
              <a:rPr lang="ru-RU" dirty="0"/>
              <a:t> і </a:t>
            </a:r>
            <a:r>
              <a:rPr lang="ru-RU" dirty="0" err="1"/>
              <a:t>соціальною</a:t>
            </a:r>
            <a:r>
              <a:rPr lang="ru-RU" dirty="0"/>
              <a:t> </a:t>
            </a:r>
            <a:r>
              <a:rPr lang="ru-RU" dirty="0" err="1"/>
              <a:t>позицією</a:t>
            </a:r>
            <a:r>
              <a:rPr lang="ru-RU" dirty="0"/>
              <a:t>, </a:t>
            </a:r>
            <a:r>
              <a:rPr lang="ru-RU" dirty="0" err="1"/>
              <a:t>епатажним</a:t>
            </a:r>
            <a:r>
              <a:rPr lang="ru-RU" dirty="0"/>
              <a:t> </a:t>
            </a:r>
            <a:r>
              <a:rPr lang="ru-RU" dirty="0" err="1"/>
              <a:t>розривом</a:t>
            </a:r>
            <a:r>
              <a:rPr lang="ru-RU" dirty="0"/>
              <a:t> з </a:t>
            </a:r>
            <a:r>
              <a:rPr lang="ru-RU" dirty="0" err="1"/>
              <a:t>традиційними</a:t>
            </a:r>
            <a:r>
              <a:rPr lang="ru-RU" dirty="0"/>
              <a:t> </a:t>
            </a:r>
            <a:r>
              <a:rPr lang="ru-RU" dirty="0" err="1"/>
              <a:t>цінностями</a:t>
            </a:r>
            <a:r>
              <a:rPr lang="ru-RU" dirty="0"/>
              <a:t> </a:t>
            </a:r>
            <a:r>
              <a:rPr lang="ru-RU" dirty="0" err="1"/>
              <a:t>вікторіанської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корсетами та </a:t>
            </a:r>
            <a:r>
              <a:rPr lang="ru-RU" dirty="0" err="1"/>
              <a:t>довгими</a:t>
            </a:r>
            <a:r>
              <a:rPr lang="ru-RU" dirty="0"/>
              <a:t> </a:t>
            </a:r>
            <a:r>
              <a:rPr lang="ru-RU" dirty="0" err="1"/>
              <a:t>спідницями</a:t>
            </a:r>
            <a:r>
              <a:rPr lang="ru-RU" dirty="0"/>
              <a:t>, </a:t>
            </a:r>
            <a:r>
              <a:rPr lang="ru-RU" dirty="0" err="1"/>
              <a:t>закриваючими</a:t>
            </a:r>
            <a:r>
              <a:rPr lang="ru-RU" dirty="0"/>
              <a:t> ноги. У моду </a:t>
            </a:r>
            <a:r>
              <a:rPr lang="ru-RU" dirty="0" err="1"/>
              <a:t>ввійшли</a:t>
            </a:r>
            <a:r>
              <a:rPr lang="ru-RU" dirty="0"/>
              <a:t> </a:t>
            </a:r>
            <a:r>
              <a:rPr lang="ru-RU" dirty="0" err="1"/>
              <a:t>фетрові</a:t>
            </a:r>
            <a:r>
              <a:rPr lang="ru-RU" dirty="0"/>
              <a:t> </a:t>
            </a:r>
            <a:r>
              <a:rPr lang="ru-RU" dirty="0" err="1"/>
              <a:t>капелюхи</a:t>
            </a:r>
            <a:r>
              <a:rPr lang="ru-RU" dirty="0"/>
              <a:t>;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популярним</a:t>
            </a:r>
            <a:r>
              <a:rPr lang="ru-RU" dirty="0"/>
              <a:t> </a:t>
            </a:r>
            <a:r>
              <a:rPr lang="ru-RU" dirty="0" err="1"/>
              <a:t>дамським</a:t>
            </a:r>
            <a:r>
              <a:rPr lang="ru-RU" dirty="0"/>
              <a:t> фасоном стала </a:t>
            </a:r>
            <a:r>
              <a:rPr lang="ru-RU" dirty="0" err="1"/>
              <a:t>капелюшок-клош</a:t>
            </a:r>
            <a:r>
              <a:rPr lang="ru-RU" dirty="0"/>
              <a:t>. </a:t>
            </a:r>
            <a:r>
              <a:rPr lang="ru-RU" dirty="0" err="1"/>
              <a:t>Популярним</a:t>
            </a:r>
            <a:r>
              <a:rPr lang="ru-RU" dirty="0"/>
              <a:t> стало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косметики, яка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вважалася</a:t>
            </a:r>
            <a:r>
              <a:rPr lang="ru-RU" dirty="0"/>
              <a:t> атрибутом </a:t>
            </a:r>
            <a:r>
              <a:rPr lang="ru-RU" dirty="0" err="1"/>
              <a:t>повій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4336"/>
            <a:ext cx="4207743" cy="594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" y="2333312"/>
            <a:ext cx="3419822" cy="452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91014"/>
            <a:ext cx="2771800" cy="416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986684"/>
            <a:ext cx="4202236" cy="272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41610"/>
            <a:ext cx="4752528" cy="267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56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На початку 1920-х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кіно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залишалося</a:t>
            </a:r>
            <a:r>
              <a:rPr lang="ru-RU" dirty="0"/>
              <a:t> </a:t>
            </a:r>
            <a:r>
              <a:rPr lang="ru-RU" dirty="0" err="1"/>
              <a:t>німим</a:t>
            </a:r>
            <a:r>
              <a:rPr lang="ru-RU" dirty="0"/>
              <a:t> і </a:t>
            </a:r>
            <a:r>
              <a:rPr lang="ru-RU" dirty="0" err="1"/>
              <a:t>чорно-білим</a:t>
            </a:r>
            <a:r>
              <a:rPr lang="ru-RU" dirty="0"/>
              <a:t>. Перший </a:t>
            </a:r>
            <a:r>
              <a:rPr lang="ru-RU" dirty="0" err="1"/>
              <a:t>кольоровий</a:t>
            </a:r>
            <a:r>
              <a:rPr lang="ru-RU" dirty="0"/>
              <a:t> </a:t>
            </a:r>
            <a:r>
              <a:rPr lang="ru-RU" dirty="0" err="1"/>
              <a:t>кінофільм</a:t>
            </a:r>
            <a:r>
              <a:rPr lang="ru-RU" dirty="0"/>
              <a:t> </a:t>
            </a:r>
            <a:r>
              <a:rPr lang="ru-RU" dirty="0" err="1"/>
              <a:t>з'явився</a:t>
            </a:r>
            <a:r>
              <a:rPr lang="ru-RU" dirty="0"/>
              <a:t> в 1922 р., а в 1926 р. </a:t>
            </a:r>
            <a:r>
              <a:rPr lang="ru-RU" dirty="0" err="1"/>
              <a:t>кіностудія</a:t>
            </a:r>
            <a:r>
              <a:rPr lang="ru-RU" dirty="0"/>
              <a:t> </a:t>
            </a:r>
            <a:r>
              <a:rPr lang="en-US" dirty="0"/>
              <a:t>Warner Bros. </a:t>
            </a:r>
            <a:r>
              <a:rPr lang="ru-RU" dirty="0" err="1"/>
              <a:t>випустила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перший </a:t>
            </a:r>
            <a:r>
              <a:rPr lang="ru-RU" dirty="0" err="1"/>
              <a:t>фільм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звуком і </a:t>
            </a:r>
            <a:r>
              <a:rPr lang="ru-RU" dirty="0" err="1"/>
              <a:t>музикою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персонажі</a:t>
            </a:r>
            <a:r>
              <a:rPr lang="ru-RU" dirty="0"/>
              <a:t> заговорили, став </a:t>
            </a:r>
            <a:r>
              <a:rPr lang="ru-RU" dirty="0" err="1"/>
              <a:t>Співак</a:t>
            </a:r>
            <a:r>
              <a:rPr lang="ru-RU" dirty="0"/>
              <a:t> джазу (</a:t>
            </a:r>
            <a:r>
              <a:rPr lang="ru-RU" dirty="0" err="1"/>
              <a:t>фільм</a:t>
            </a:r>
            <a:r>
              <a:rPr lang="ru-RU" dirty="0"/>
              <a:t>, 1927). </a:t>
            </a:r>
            <a:r>
              <a:rPr lang="ru-RU" dirty="0" err="1"/>
              <a:t>Звукове</a:t>
            </a:r>
            <a:r>
              <a:rPr lang="ru-RU" dirty="0"/>
              <a:t> </a:t>
            </a:r>
            <a:r>
              <a:rPr lang="ru-RU" dirty="0" err="1"/>
              <a:t>кіно</a:t>
            </a:r>
            <a:r>
              <a:rPr lang="ru-RU" dirty="0"/>
              <a:t> </a:t>
            </a:r>
            <a:r>
              <a:rPr lang="ru-RU" dirty="0" err="1"/>
              <a:t>користувалося</a:t>
            </a:r>
            <a:r>
              <a:rPr lang="ru-RU" dirty="0"/>
              <a:t> </a:t>
            </a:r>
            <a:r>
              <a:rPr lang="ru-RU" dirty="0" err="1"/>
              <a:t>шаленим</a:t>
            </a:r>
            <a:r>
              <a:rPr lang="ru-RU" dirty="0"/>
              <a:t> </a:t>
            </a:r>
            <a:r>
              <a:rPr lang="ru-RU" dirty="0" err="1"/>
              <a:t>успіхом</a:t>
            </a:r>
            <a:r>
              <a:rPr lang="ru-RU" dirty="0"/>
              <a:t> у </a:t>
            </a:r>
            <a:r>
              <a:rPr lang="ru-RU" dirty="0" err="1"/>
              <a:t>публіки</a:t>
            </a:r>
            <a:r>
              <a:rPr lang="ru-RU" dirty="0"/>
              <a:t>, і </a:t>
            </a:r>
            <a:r>
              <a:rPr lang="ru-RU" dirty="0" err="1"/>
              <a:t>студії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</a:t>
            </a:r>
            <a:r>
              <a:rPr lang="ru-RU" dirty="0" err="1"/>
              <a:t>цілодобово</a:t>
            </a:r>
            <a:r>
              <a:rPr lang="ru-RU" dirty="0"/>
              <a:t> [9]. </a:t>
            </a:r>
            <a:r>
              <a:rPr lang="ru-RU" dirty="0" err="1"/>
              <a:t>Кіт</a:t>
            </a:r>
            <a:r>
              <a:rPr lang="ru-RU" dirty="0"/>
              <a:t> </a:t>
            </a:r>
            <a:r>
              <a:rPr lang="ru-RU" dirty="0" err="1"/>
              <a:t>Фелікс</a:t>
            </a:r>
            <a:r>
              <a:rPr lang="ru-RU" dirty="0"/>
              <a:t>, </a:t>
            </a:r>
            <a:r>
              <a:rPr lang="ru-RU" dirty="0" err="1"/>
              <a:t>популярний</a:t>
            </a:r>
            <a:r>
              <a:rPr lang="ru-RU" dirty="0"/>
              <a:t> персонаж </a:t>
            </a:r>
            <a:r>
              <a:rPr lang="ru-RU" dirty="0" err="1"/>
              <a:t>мультиплікації</a:t>
            </a:r>
            <a:r>
              <a:rPr lang="ru-RU" dirty="0"/>
              <a:t> в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німого</a:t>
            </a:r>
            <a:r>
              <a:rPr lang="ru-RU" dirty="0"/>
              <a:t> </a:t>
            </a:r>
            <a:r>
              <a:rPr lang="ru-RU" dirty="0" err="1"/>
              <a:t>кіноНадзвичайно</a:t>
            </a:r>
            <a:r>
              <a:rPr lang="ru-RU" dirty="0"/>
              <a:t> популярна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мультиплікація</a:t>
            </a:r>
            <a:r>
              <a:rPr lang="ru-RU" dirty="0"/>
              <a:t>. В </a:t>
            </a:r>
            <a:r>
              <a:rPr lang="ru-RU" dirty="0" err="1"/>
              <a:t>кінці</a:t>
            </a:r>
            <a:r>
              <a:rPr lang="ru-RU" dirty="0"/>
              <a:t> 1920-х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з'явилася</a:t>
            </a:r>
            <a:r>
              <a:rPr lang="ru-RU" dirty="0"/>
              <a:t> </a:t>
            </a:r>
            <a:r>
              <a:rPr lang="ru-RU" dirty="0" err="1"/>
              <a:t>студія</a:t>
            </a:r>
            <a:r>
              <a:rPr lang="ru-RU" dirty="0"/>
              <a:t> Уолта </a:t>
            </a:r>
            <a:r>
              <a:rPr lang="ru-RU" dirty="0" err="1"/>
              <a:t>Діснея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Міккі</a:t>
            </a:r>
            <a:r>
              <a:rPr lang="ru-RU" dirty="0"/>
              <a:t> Маус.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" y="-243408"/>
            <a:ext cx="9073008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905522"/>
            <a:ext cx="5742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початку 1920-х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залишалося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німим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чорно-білим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Перший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кольоровий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кінофільм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з'явився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1922 р., а в 1926 р.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кіностудія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Warner Bros.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випустила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перший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звуком і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музикою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першою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роботою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персонажі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заговорили, став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Співак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джазу (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1927).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Звукове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користувалося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шаленим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успіхом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публіки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студії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працювали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цілодобово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[9]. 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Фелікс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популярний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персонаж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мультиплікації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епоху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німого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кіноНадзвичайно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популярна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мультиплікація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1920-х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з'явилася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студія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Уолта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Діснея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Міккі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23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автомобілів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критично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хороших </a:t>
            </a:r>
            <a:r>
              <a:rPr lang="ru-RU" dirty="0" err="1"/>
              <a:t>шосейних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загальнонаціональних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та </a:t>
            </a:r>
            <a:r>
              <a:rPr lang="ru-RU" dirty="0" err="1"/>
              <a:t>телефонних</a:t>
            </a:r>
            <a:r>
              <a:rPr lang="ru-RU" dirty="0"/>
              <a:t> </a:t>
            </a:r>
            <a:r>
              <a:rPr lang="ru-RU" dirty="0" smtClean="0"/>
              <a:t>мереж</a:t>
            </a:r>
          </a:p>
          <a:p>
            <a:r>
              <a:rPr lang="ru-RU" dirty="0"/>
              <a:t>Велика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 </a:t>
            </a:r>
            <a:r>
              <a:rPr lang="ru-RU" dirty="0" err="1"/>
              <a:t>перейшла</a:t>
            </a:r>
            <a:r>
              <a:rPr lang="ru-RU" dirty="0"/>
              <a:t> з парового привода на </a:t>
            </a:r>
            <a:r>
              <a:rPr lang="ru-RU" dirty="0" err="1"/>
              <a:t>електрику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будувалося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електростанцій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36884"/>
            <a:ext cx="11745355" cy="689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40574"/>
            <a:ext cx="7326560" cy="596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автомобілів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критично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важливо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хороших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шосейних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доріг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загальнонаціональних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електричних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телефонних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мереж</a:t>
            </a: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індустрії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перейшла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парового привода на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електрику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будувалося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безліч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електростанцій</a:t>
            </a:r>
            <a:r>
              <a:rPr lang="ru-RU" sz="3600" dirty="0">
                <a:solidFill>
                  <a:srgbClr val="066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07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Урбанізація</a:t>
            </a:r>
            <a:r>
              <a:rPr lang="ru-RU" dirty="0"/>
              <a:t> в 1920-х роках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піку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міських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Америки </a:t>
            </a:r>
            <a:r>
              <a:rPr lang="ru-RU" dirty="0" err="1"/>
              <a:t>перевищило</a:t>
            </a:r>
            <a:r>
              <a:rPr lang="ru-RU" dirty="0"/>
              <a:t>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У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проживало </a:t>
            </a:r>
            <a:r>
              <a:rPr lang="ru-RU" dirty="0" err="1"/>
              <a:t>близько</a:t>
            </a:r>
            <a:r>
              <a:rPr lang="ru-RU" dirty="0"/>
              <a:t> 15% </a:t>
            </a:r>
            <a:r>
              <a:rPr lang="ru-RU" dirty="0" err="1"/>
              <a:t>населення</a:t>
            </a:r>
            <a:r>
              <a:rPr lang="ru-RU" dirty="0"/>
              <a:t>. У Нью-Йорку і Чикаго </a:t>
            </a:r>
            <a:r>
              <a:rPr lang="ru-RU" dirty="0" err="1"/>
              <a:t>будували</a:t>
            </a:r>
            <a:r>
              <a:rPr lang="ru-RU" dirty="0"/>
              <a:t> </a:t>
            </a:r>
            <a:r>
              <a:rPr lang="ru-RU" dirty="0" err="1"/>
              <a:t>хмарочоси</a:t>
            </a:r>
            <a:r>
              <a:rPr lang="ru-RU" dirty="0"/>
              <a:t>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2569"/>
            <a:ext cx="9684568" cy="700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4624"/>
            <a:ext cx="6102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Урбанізація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1920-х роках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досягла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піку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Вперше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міських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жителів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Америки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перевищило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сільське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найбільших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містах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проживало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15%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Нью-Йорку і Чикаго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будували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хмарочоси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593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Ревучі</a:t>
            </a:r>
            <a:r>
              <a:rPr lang="ru-RU" dirty="0"/>
              <a:t> </a:t>
            </a:r>
            <a:r>
              <a:rPr lang="ru-RU" dirty="0" err="1"/>
              <a:t>двадцятого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десятиріччям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змінилося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спорту.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США </a:t>
            </a:r>
            <a:r>
              <a:rPr lang="ru-RU" dirty="0" err="1"/>
              <a:t>спортивні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.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спорту, </a:t>
            </a:r>
            <a:r>
              <a:rPr lang="ru-RU" dirty="0" err="1"/>
              <a:t>наприклад</a:t>
            </a:r>
            <a:r>
              <a:rPr lang="ru-RU" dirty="0"/>
              <a:t>, гонки на </a:t>
            </a:r>
            <a:r>
              <a:rPr lang="ru-RU" dirty="0" err="1"/>
              <a:t>автомобілях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3" y="0"/>
            <a:ext cx="9681754" cy="68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2822680"/>
            <a:ext cx="62464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Ревучі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двадцятого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десятиріччям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всьому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різко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змінилося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ставлення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спорту. У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регіонах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спортивні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змагання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надзвичайно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популярні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З'явилися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спорту,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гонки на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автомобілях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27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4392488" cy="51845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Уоррен </a:t>
            </a:r>
            <a:r>
              <a:rPr lang="ru-RU" dirty="0" err="1"/>
              <a:t>Гардінг</a:t>
            </a:r>
            <a:r>
              <a:rPr lang="ru-RU" dirty="0"/>
              <a:t> </a:t>
            </a:r>
            <a:r>
              <a:rPr lang="ru-RU" dirty="0" err="1"/>
              <a:t>виграв</a:t>
            </a:r>
            <a:r>
              <a:rPr lang="ru-RU" dirty="0"/>
              <a:t> </a:t>
            </a:r>
            <a:r>
              <a:rPr lang="ru-RU" dirty="0" err="1"/>
              <a:t>президентські</a:t>
            </a:r>
            <a:r>
              <a:rPr lang="ru-RU" dirty="0"/>
              <a:t> </a:t>
            </a:r>
            <a:r>
              <a:rPr lang="ru-RU" dirty="0" err="1"/>
              <a:t>вибори</a:t>
            </a:r>
            <a:r>
              <a:rPr lang="ru-RU" dirty="0"/>
              <a:t> 1920 р.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гаслом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до «</a:t>
            </a:r>
            <a:r>
              <a:rPr lang="ru-RU" dirty="0" err="1"/>
              <a:t>нормальності</a:t>
            </a:r>
            <a:r>
              <a:rPr lang="ru-RU" dirty="0"/>
              <a:t>»,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малися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США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до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американського</a:t>
            </a:r>
            <a:r>
              <a:rPr lang="ru-RU" dirty="0"/>
              <a:t> </a:t>
            </a:r>
            <a:r>
              <a:rPr lang="ru-RU" dirty="0" err="1"/>
              <a:t>ізоляціонізму</a:t>
            </a:r>
            <a:r>
              <a:rPr lang="ru-RU" dirty="0"/>
              <a:t> і </a:t>
            </a:r>
            <a:r>
              <a:rPr lang="ru-RU" dirty="0" err="1"/>
              <a:t>невтручання</a:t>
            </a:r>
            <a:r>
              <a:rPr lang="ru-RU" dirty="0"/>
              <a:t> в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привілейованого</a:t>
            </a:r>
            <a:r>
              <a:rPr lang="ru-RU" dirty="0"/>
              <a:t> становища </a:t>
            </a:r>
            <a:r>
              <a:rPr lang="ru-RU" dirty="0" err="1"/>
              <a:t>вроджених</a:t>
            </a:r>
            <a:r>
              <a:rPr lang="ru-RU" dirty="0"/>
              <a:t> </a:t>
            </a:r>
            <a:r>
              <a:rPr lang="ru-RU" dirty="0" err="1"/>
              <a:t>американців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іммігрантами</a:t>
            </a:r>
            <a:r>
              <a:rPr lang="ru-RU" dirty="0"/>
              <a:t> та </a:t>
            </a:r>
            <a:r>
              <a:rPr lang="ru-RU" dirty="0" err="1" smtClean="0"/>
              <a:t>іноземцями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98" y="404664"/>
            <a:ext cx="422756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03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91472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 smtClean="0"/>
              <a:t>     Над </a:t>
            </a:r>
            <a:r>
              <a:rPr lang="uk-UA" sz="4800" dirty="0" err="1" smtClean="0"/>
              <a:t>проетом</a:t>
            </a:r>
            <a:r>
              <a:rPr lang="uk-UA" sz="4800" dirty="0" smtClean="0"/>
              <a:t> працювали</a:t>
            </a:r>
            <a:r>
              <a:rPr lang="uk-UA" sz="4800" dirty="0" smtClean="0"/>
              <a:t>:</a:t>
            </a:r>
            <a:endParaRPr lang="en-US" sz="4800" dirty="0" smtClean="0"/>
          </a:p>
          <a:p>
            <a:pPr marL="0" indent="0" algn="ctr">
              <a:buNone/>
            </a:pPr>
            <a:endParaRPr lang="uk-UA" sz="4800" dirty="0" smtClean="0"/>
          </a:p>
          <a:p>
            <a:pPr algn="ctr"/>
            <a:r>
              <a:rPr lang="uk-UA" sz="3600" dirty="0" err="1" smtClean="0"/>
              <a:t>Алєксєєва</a:t>
            </a:r>
            <a:r>
              <a:rPr lang="uk-UA" sz="3600" dirty="0" smtClean="0"/>
              <a:t> Анна</a:t>
            </a:r>
          </a:p>
          <a:p>
            <a:pPr algn="ctr"/>
            <a:r>
              <a:rPr lang="uk-UA" sz="3600" dirty="0" smtClean="0"/>
              <a:t>Котляр Богдан </a:t>
            </a:r>
          </a:p>
          <a:p>
            <a:pPr algn="ctr"/>
            <a:r>
              <a:rPr lang="uk-UA" sz="3600" dirty="0" err="1" smtClean="0"/>
              <a:t>Лялюцька</a:t>
            </a:r>
            <a:r>
              <a:rPr lang="uk-UA" sz="3600" dirty="0" smtClean="0"/>
              <a:t> Вікторія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579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124" y="2348880"/>
            <a:ext cx="3672408" cy="3528392"/>
          </a:xfrm>
        </p:spPr>
        <p:txBody>
          <a:bodyPr>
            <a:noAutofit/>
          </a:bodyPr>
          <a:lstStyle/>
          <a:p>
            <a:r>
              <a:rPr lang="vi-VN" sz="2800" dirty="0" smtClean="0"/>
              <a:t>Сполучені Штати Америки</a:t>
            </a:r>
            <a:r>
              <a:rPr lang="en-US" sz="2800" dirty="0" smtClean="0"/>
              <a:t>— </a:t>
            </a:r>
            <a:r>
              <a:rPr lang="vi-VN" sz="2800" dirty="0"/>
              <a:t>держава в Північній Америці, що складається з 50 </a:t>
            </a:r>
            <a:r>
              <a:rPr lang="vi-VN" sz="2800" dirty="0" smtClean="0"/>
              <a:t>штатів</a:t>
            </a:r>
            <a:r>
              <a:rPr lang="uk-UA" sz="2800" dirty="0" smtClean="0"/>
              <a:t>. </a:t>
            </a:r>
            <a:r>
              <a:rPr lang="vi-VN" sz="2800" dirty="0" smtClean="0"/>
              <a:t>Столиця </a:t>
            </a:r>
            <a:r>
              <a:rPr lang="vi-VN" sz="2800" dirty="0"/>
              <a:t>— місто Вашингтон.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933900" cy="264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4624"/>
            <a:ext cx="6781800" cy="1600200"/>
          </a:xfrm>
        </p:spPr>
        <p:txBody>
          <a:bodyPr/>
          <a:lstStyle/>
          <a:p>
            <a:r>
              <a:rPr lang="ru-RU" dirty="0" err="1"/>
              <a:t>Ревучі</a:t>
            </a:r>
            <a:r>
              <a:rPr lang="ru-RU" dirty="0"/>
              <a:t> </a:t>
            </a:r>
            <a:r>
              <a:rPr lang="ru-RU" dirty="0" err="1"/>
              <a:t>двадцяті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136904" cy="4392487"/>
          </a:xfrm>
        </p:spPr>
        <p:txBody>
          <a:bodyPr>
            <a:normAutofit/>
          </a:bodyPr>
          <a:lstStyle/>
          <a:p>
            <a:r>
              <a:rPr lang="ru-RU" b="1" dirty="0" err="1"/>
              <a:t>Ревучі</a:t>
            </a:r>
            <a:r>
              <a:rPr lang="ru-RU" b="1" dirty="0"/>
              <a:t> </a:t>
            </a:r>
            <a:r>
              <a:rPr lang="ru-RU" b="1" dirty="0" err="1"/>
              <a:t>двадцяті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епоха</a:t>
            </a:r>
            <a:r>
              <a:rPr lang="ru-RU" dirty="0"/>
              <a:t> 1920-х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Америці</a:t>
            </a:r>
            <a:r>
              <a:rPr lang="ru-RU" dirty="0"/>
              <a:t>, </a:t>
            </a:r>
            <a:r>
              <a:rPr lang="ru-RU" dirty="0" err="1"/>
              <a:t>Лондоні</a:t>
            </a:r>
            <a:r>
              <a:rPr lang="ru-RU" dirty="0"/>
              <a:t>, </a:t>
            </a:r>
            <a:r>
              <a:rPr lang="ru-RU" dirty="0" err="1"/>
              <a:t>Берліні</a:t>
            </a:r>
            <a:r>
              <a:rPr lang="ru-RU" dirty="0"/>
              <a:t> та </a:t>
            </a:r>
            <a:r>
              <a:rPr lang="ru-RU" dirty="0" err="1"/>
              <a:t>Парижі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характеризує</a:t>
            </a:r>
            <a:r>
              <a:rPr lang="ru-RU" dirty="0" smtClean="0"/>
              <a:t>:</a:t>
            </a:r>
          </a:p>
          <a:p>
            <a:r>
              <a:rPr lang="ru-RU" dirty="0" smtClean="0"/>
              <a:t>* </a:t>
            </a:r>
            <a:r>
              <a:rPr lang="ru-RU" dirty="0" err="1" smtClean="0"/>
              <a:t>динамічність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endParaRPr lang="ru-RU" dirty="0" smtClean="0"/>
          </a:p>
          <a:p>
            <a:r>
              <a:rPr lang="ru-RU" dirty="0" smtClean="0"/>
              <a:t>* культурного </a:t>
            </a:r>
            <a:r>
              <a:rPr lang="ru-RU" dirty="0"/>
              <a:t>та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620689"/>
            <a:ext cx="7056784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Ревучі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двадцяті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епоха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1920-х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Північній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Америці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Лондоні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Берліні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Парижі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президентства Уоррена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Гардінга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(1921-1923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безробіття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спочатку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доходив до 20%.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оживити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економіку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Гардінг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почав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знижувати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податки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(до 25% до 1925 р.) і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прийняв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сукупності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привело до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економічного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буму в роки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правління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наступного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президент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Калвін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Кулідж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(1923-1929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79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uk-UA" sz="2200" dirty="0" smtClean="0"/>
              <a:t>Повернення до мирного життя</a:t>
            </a:r>
          </a:p>
          <a:p>
            <a:r>
              <a:rPr lang="uk-UA" sz="2200" dirty="0" smtClean="0"/>
              <a:t>Зміна стилю моди</a:t>
            </a:r>
          </a:p>
          <a:p>
            <a:r>
              <a:rPr lang="ru-RU" sz="2200" dirty="0" err="1">
                <a:solidFill>
                  <a:prstClr val="black"/>
                </a:solidFill>
              </a:rPr>
              <a:t>розквіт</a:t>
            </a:r>
            <a:r>
              <a:rPr lang="ru-RU" sz="2200" dirty="0">
                <a:solidFill>
                  <a:prstClr val="black"/>
                </a:solidFill>
              </a:rPr>
              <a:t> джазу і </a:t>
            </a:r>
            <a:r>
              <a:rPr lang="ru-RU" sz="2200" dirty="0" smtClean="0">
                <a:solidFill>
                  <a:prstClr val="black"/>
                </a:solidFill>
              </a:rPr>
              <a:t>ар-</a:t>
            </a:r>
            <a:r>
              <a:rPr lang="ru-RU" sz="2200" dirty="0" err="1" smtClean="0">
                <a:solidFill>
                  <a:prstClr val="black"/>
                </a:solidFill>
              </a:rPr>
              <a:t>деко</a:t>
            </a:r>
            <a:endParaRPr lang="ru-RU" sz="2200" dirty="0" smtClean="0">
              <a:solidFill>
                <a:prstClr val="black"/>
              </a:solidFill>
            </a:endParaRPr>
          </a:p>
          <a:p>
            <a:r>
              <a:rPr lang="ru-RU" sz="2200" dirty="0" err="1" smtClean="0">
                <a:solidFill>
                  <a:prstClr val="black"/>
                </a:solidFill>
              </a:rPr>
              <a:t>Кінематограф</a:t>
            </a:r>
            <a:r>
              <a:rPr lang="ru-RU" sz="2200" dirty="0" smtClean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знаходить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smtClean="0">
                <a:solidFill>
                  <a:prstClr val="black"/>
                </a:solidFill>
              </a:rPr>
              <a:t>звук</a:t>
            </a:r>
          </a:p>
          <a:p>
            <a:r>
              <a:rPr lang="ru-RU" sz="2200" dirty="0" err="1">
                <a:solidFill>
                  <a:prstClr val="black"/>
                </a:solidFill>
              </a:rPr>
              <a:t>було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зроблено</a:t>
            </a:r>
            <a:r>
              <a:rPr lang="ru-RU" sz="2200" dirty="0">
                <a:solidFill>
                  <a:prstClr val="black"/>
                </a:solidFill>
              </a:rPr>
              <a:t> ряд </a:t>
            </a:r>
            <a:r>
              <a:rPr lang="ru-RU" sz="2200" dirty="0" err="1">
                <a:solidFill>
                  <a:prstClr val="black"/>
                </a:solidFill>
              </a:rPr>
              <a:t>важливих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наукових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відкриттів</a:t>
            </a:r>
            <a:r>
              <a:rPr lang="ru-RU" sz="2200" dirty="0">
                <a:solidFill>
                  <a:prstClr val="black"/>
                </a:solidFill>
              </a:rPr>
              <a:t> і </a:t>
            </a:r>
            <a:r>
              <a:rPr lang="ru-RU" sz="2200" dirty="0" err="1" smtClean="0">
                <a:solidFill>
                  <a:prstClr val="black"/>
                </a:solidFill>
              </a:rPr>
              <a:t>винаходів</a:t>
            </a:r>
            <a:endParaRPr lang="ru-RU" sz="2200" dirty="0" smtClean="0">
              <a:solidFill>
                <a:prstClr val="black"/>
              </a:solidFill>
            </a:endParaRPr>
          </a:p>
          <a:p>
            <a:r>
              <a:rPr lang="ru-RU" sz="2200" dirty="0" err="1" smtClean="0">
                <a:solidFill>
                  <a:prstClr val="black"/>
                </a:solidFill>
              </a:rPr>
              <a:t>Ріст</a:t>
            </a:r>
            <a:r>
              <a:rPr lang="ru-RU" sz="2200" dirty="0" smtClean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промисловості</a:t>
            </a:r>
            <a:r>
              <a:rPr lang="ru-RU" sz="2200" dirty="0">
                <a:solidFill>
                  <a:prstClr val="black"/>
                </a:solidFill>
              </a:rPr>
              <a:t> і </a:t>
            </a:r>
            <a:r>
              <a:rPr lang="ru-RU" sz="2200" dirty="0" err="1">
                <a:solidFill>
                  <a:prstClr val="black"/>
                </a:solidFill>
              </a:rPr>
              <a:t>споживчого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</a:rPr>
              <a:t>попиту</a:t>
            </a:r>
            <a:endParaRPr lang="ru-RU" sz="2200" dirty="0" smtClean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В </a:t>
            </a:r>
            <a:r>
              <a:rPr lang="ru-RU" sz="2000" dirty="0" err="1">
                <a:solidFill>
                  <a:prstClr val="black"/>
                </a:solidFill>
              </a:rPr>
              <a:t>кінці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ревуть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двадцятих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відбувається</a:t>
            </a:r>
            <a:r>
              <a:rPr lang="ru-RU" sz="2000" dirty="0">
                <a:solidFill>
                  <a:prstClr val="black"/>
                </a:solidFill>
              </a:rPr>
              <a:t> крах </a:t>
            </a:r>
            <a:r>
              <a:rPr lang="ru-RU" sz="2000" dirty="0" err="1">
                <a:solidFill>
                  <a:prstClr val="black"/>
                </a:solidFill>
              </a:rPr>
              <a:t>економіки</a:t>
            </a:r>
            <a:r>
              <a:rPr lang="ru-RU" sz="2000" dirty="0">
                <a:solidFill>
                  <a:prstClr val="black"/>
                </a:solidFill>
              </a:rPr>
              <a:t> і </a:t>
            </a:r>
            <a:r>
              <a:rPr lang="ru-RU" sz="2000" dirty="0" err="1">
                <a:solidFill>
                  <a:prstClr val="black"/>
                </a:solidFill>
              </a:rPr>
              <a:t>настає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період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     </a:t>
            </a:r>
            <a:r>
              <a:rPr lang="ru-RU" dirty="0" err="1" smtClean="0">
                <a:solidFill>
                  <a:prstClr val="black"/>
                </a:solidFill>
              </a:rPr>
              <a:t>Великої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депресії</a:t>
            </a:r>
            <a:r>
              <a:rPr lang="ru-RU" dirty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135" y="-11994"/>
            <a:ext cx="12295839" cy="725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726692"/>
            <a:ext cx="7128792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Повернення до мирного життя</a:t>
            </a: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Зміна стилю моди</a:t>
            </a: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розквіт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джазу і ар-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Кінематограф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</a:t>
            </a: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зроблено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відкриттів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винаходів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споживчого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попиту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ревуть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двадцятих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крах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настає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>
              <a:spcBef>
                <a:spcPct val="20000"/>
              </a:spcBef>
              <a:buClr>
                <a:srgbClr val="AD0101"/>
              </a:buClr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депресії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10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Хотя фермерская экономика и горнорудная промышленность после войны переживали трудные времена, в целом экономика США быстро перестроилась на мирное производство и продолжала расти. Америка стала самой богатой страной мира, её промышленность обеспечивала массовое производство, а общество привыкло к </a:t>
            </a:r>
            <a:r>
              <a:rPr lang="ru-RU" dirty="0" err="1"/>
              <a:t>потребительству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95" y="-196654"/>
            <a:ext cx="9612560" cy="769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7"/>
            <a:ext cx="4176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фермерська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гірничорудна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переживали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важкі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цілому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перебудувалася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мирне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продовжувала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зростати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Америка стала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найбагатшою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країною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забезпечувала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масове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суспільство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звикло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споживанню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53" y="3505567"/>
            <a:ext cx="4392634" cy="344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58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879104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результаті</a:t>
            </a:r>
            <a:r>
              <a:rPr lang="ru-RU" dirty="0"/>
              <a:t> в 1920-х роках </a:t>
            </a:r>
            <a:r>
              <a:rPr lang="ru-RU" dirty="0" err="1"/>
              <a:t>автомобіль</a:t>
            </a:r>
            <a:r>
              <a:rPr lang="ru-RU" dirty="0"/>
              <a:t>, </a:t>
            </a:r>
            <a:r>
              <a:rPr lang="ru-RU" dirty="0" err="1"/>
              <a:t>кінофільми</a:t>
            </a:r>
            <a:r>
              <a:rPr lang="ru-RU" dirty="0"/>
              <a:t>, </a:t>
            </a:r>
            <a:r>
              <a:rPr lang="ru-RU" dirty="0" err="1"/>
              <a:t>радіо</a:t>
            </a:r>
            <a:r>
              <a:rPr lang="ru-RU" dirty="0"/>
              <a:t> та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стали </a:t>
            </a:r>
            <a:r>
              <a:rPr lang="ru-RU" dirty="0" err="1"/>
              <a:t>масовими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24" y="0"/>
            <a:ext cx="103057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326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3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200" dirty="0" err="1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3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1920-х роках </a:t>
            </a:r>
            <a:r>
              <a:rPr lang="ru-RU" sz="3200" dirty="0" err="1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автомобіль</a:t>
            </a:r>
            <a:r>
              <a:rPr lang="ru-RU" sz="3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кінофільми</a:t>
            </a:r>
            <a:r>
              <a:rPr lang="ru-RU" sz="3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</a:t>
            </a:r>
            <a:r>
              <a:rPr lang="ru-RU" sz="3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dirty="0" err="1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</a:t>
            </a:r>
            <a:r>
              <a:rPr lang="ru-RU" sz="3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хімічної</a:t>
            </a:r>
            <a:r>
              <a:rPr lang="ru-RU" sz="3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3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sz="3200" dirty="0" err="1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масовими</a:t>
            </a:r>
            <a:endParaRPr lang="ru-RU" sz="3200" dirty="0">
              <a:solidFill>
                <a:srgbClr val="303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04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популярністю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1920-х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користувався</a:t>
            </a:r>
            <a:r>
              <a:rPr lang="ru-RU" dirty="0"/>
              <a:t> джаз. У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почалося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знаменитих</a:t>
            </a:r>
            <a:r>
              <a:rPr lang="ru-RU" dirty="0"/>
              <a:t> </a:t>
            </a:r>
            <a:r>
              <a:rPr lang="ru-RU" dirty="0" err="1"/>
              <a:t>джазових</a:t>
            </a:r>
            <a:r>
              <a:rPr lang="ru-RU" dirty="0"/>
              <a:t> </a:t>
            </a:r>
            <a:r>
              <a:rPr lang="ru-RU" dirty="0" err="1"/>
              <a:t>співаків</a:t>
            </a:r>
            <a:r>
              <a:rPr lang="ru-RU" dirty="0"/>
              <a:t> і </a:t>
            </a:r>
            <a:r>
              <a:rPr lang="ru-RU" dirty="0" err="1"/>
              <a:t>музикантів</a:t>
            </a:r>
            <a:r>
              <a:rPr lang="ru-RU" dirty="0"/>
              <a:t>, таких як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Армстронг</a:t>
            </a:r>
            <a:r>
              <a:rPr lang="ru-RU" dirty="0"/>
              <a:t>, </a:t>
            </a:r>
            <a:r>
              <a:rPr lang="ru-RU" dirty="0" err="1"/>
              <a:t>Дюк</a:t>
            </a:r>
            <a:r>
              <a:rPr lang="ru-RU" dirty="0"/>
              <a:t> </a:t>
            </a:r>
            <a:r>
              <a:rPr lang="ru-RU" dirty="0" err="1"/>
              <a:t>Еллінгтон</a:t>
            </a:r>
            <a:r>
              <a:rPr lang="ru-RU" dirty="0"/>
              <a:t>, </a:t>
            </a:r>
            <a:r>
              <a:rPr lang="ru-RU" dirty="0" err="1"/>
              <a:t>Сідней</a:t>
            </a:r>
            <a:r>
              <a:rPr lang="ru-RU" dirty="0"/>
              <a:t> </a:t>
            </a:r>
            <a:r>
              <a:rPr lang="ru-RU" dirty="0" err="1"/>
              <a:t>Беше</a:t>
            </a:r>
            <a:r>
              <a:rPr lang="ru-RU" dirty="0"/>
              <a:t>, </a:t>
            </a:r>
            <a:r>
              <a:rPr lang="ru-RU" dirty="0" err="1"/>
              <a:t>Джеллі</a:t>
            </a:r>
            <a:r>
              <a:rPr lang="ru-RU" dirty="0"/>
              <a:t> Ролл </a:t>
            </a:r>
            <a:r>
              <a:rPr lang="ru-RU" dirty="0" err="1"/>
              <a:t>Мортон</a:t>
            </a:r>
            <a:r>
              <a:rPr lang="ru-RU" dirty="0"/>
              <a:t>, </a:t>
            </a:r>
            <a:r>
              <a:rPr lang="ru-RU" dirty="0" err="1"/>
              <a:t>Бікс</a:t>
            </a:r>
            <a:r>
              <a:rPr lang="ru-RU" dirty="0"/>
              <a:t> </a:t>
            </a:r>
            <a:r>
              <a:rPr lang="ru-RU" dirty="0" err="1"/>
              <a:t>Байдербек</a:t>
            </a:r>
            <a:r>
              <a:rPr lang="ru-RU" dirty="0"/>
              <a:t>, </a:t>
            </a:r>
            <a:r>
              <a:rPr lang="ru-RU" dirty="0" err="1"/>
              <a:t>Бінг</a:t>
            </a:r>
            <a:r>
              <a:rPr lang="ru-RU" dirty="0"/>
              <a:t> </a:t>
            </a:r>
            <a:r>
              <a:rPr lang="ru-RU" dirty="0" err="1"/>
              <a:t>Кросбі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популярних</a:t>
            </a:r>
            <a:r>
              <a:rPr lang="ru-RU" dirty="0"/>
              <a:t>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течій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- блюз,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виконавиць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Бессі</a:t>
            </a:r>
            <a:r>
              <a:rPr lang="ru-RU" dirty="0"/>
              <a:t> </a:t>
            </a:r>
            <a:r>
              <a:rPr lang="ru-RU" dirty="0" err="1"/>
              <a:t>Сміт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стиль </a:t>
            </a:r>
            <a:r>
              <a:rPr lang="ru-RU" dirty="0" err="1"/>
              <a:t>кантрі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-1179512"/>
            <a:ext cx="9217024" cy="921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0466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Найбільшою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популярністю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музичних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стилів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1920-х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користувався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джаз. </a:t>
            </a:r>
            <a:r>
              <a:rPr lang="ru-RU" sz="2400" dirty="0" err="1" smtClean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400" dirty="0" smtClean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популярних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музичних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течій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епохи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блюз,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однієї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відомих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виконавиць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Бессі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Сміт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стиль </a:t>
            </a:r>
            <a:r>
              <a:rPr lang="ru-RU" sz="2400" dirty="0" err="1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кантрі</a:t>
            </a:r>
            <a:r>
              <a:rPr lang="ru-RU" sz="2400" dirty="0">
                <a:solidFill>
                  <a:srgbClr val="022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rgbClr val="022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2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3717032"/>
            <a:ext cx="7543800" cy="3886200"/>
          </a:xfrm>
        </p:spPr>
        <p:txBody>
          <a:bodyPr/>
          <a:lstStyle/>
          <a:p>
            <a:r>
              <a:rPr lang="ru-RU" dirty="0" err="1"/>
              <a:t>Найпопулярнішими</a:t>
            </a:r>
            <a:r>
              <a:rPr lang="ru-RU" dirty="0"/>
              <a:t> </a:t>
            </a:r>
            <a:r>
              <a:rPr lang="ru-RU" dirty="0" err="1"/>
              <a:t>танцями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фокстрот, вальс і </a:t>
            </a:r>
            <a:r>
              <a:rPr lang="ru-RU" dirty="0" err="1"/>
              <a:t>американське</a:t>
            </a:r>
            <a:r>
              <a:rPr lang="ru-RU" dirty="0"/>
              <a:t> танго. У 1920-х роках </a:t>
            </a:r>
            <a:r>
              <a:rPr lang="ru-RU" dirty="0" err="1"/>
              <a:t>поширилися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чарльстон і блюз, </a:t>
            </a:r>
            <a:r>
              <a:rPr lang="ru-RU" dirty="0" err="1"/>
              <a:t>засновані</a:t>
            </a:r>
            <a:r>
              <a:rPr lang="ru-RU" dirty="0"/>
              <a:t> на </a:t>
            </a:r>
            <a:r>
              <a:rPr lang="ru-RU" dirty="0" err="1"/>
              <a:t>афроамериканських</a:t>
            </a:r>
            <a:r>
              <a:rPr lang="ru-RU" dirty="0"/>
              <a:t> ритмах. Чарльстон став </a:t>
            </a:r>
            <a:r>
              <a:rPr lang="ru-RU" dirty="0" err="1"/>
              <a:t>популярним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в </a:t>
            </a:r>
            <a:r>
              <a:rPr lang="ru-RU" dirty="0" err="1"/>
              <a:t>двох</a:t>
            </a:r>
            <a:r>
              <a:rPr lang="ru-RU" dirty="0"/>
              <a:t> шоу </a:t>
            </a:r>
            <a:r>
              <a:rPr lang="ru-RU" dirty="0" err="1"/>
              <a:t>бродвейського</a:t>
            </a:r>
            <a:r>
              <a:rPr lang="ru-RU" dirty="0"/>
              <a:t> театру. У 1927 р.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бальним</a:t>
            </a:r>
            <a:r>
              <a:rPr lang="ru-RU" dirty="0"/>
              <a:t> танцем став </a:t>
            </a:r>
            <a:r>
              <a:rPr lang="ru-RU" dirty="0" err="1"/>
              <a:t>лінді</a:t>
            </a:r>
            <a:r>
              <a:rPr lang="ru-RU" dirty="0"/>
              <a:t> хоп, </a:t>
            </a:r>
            <a:r>
              <a:rPr lang="ru-RU" dirty="0" err="1"/>
              <a:t>супроводжуваний</a:t>
            </a:r>
            <a:r>
              <a:rPr lang="ru-RU" dirty="0"/>
              <a:t> </a:t>
            </a:r>
            <a:r>
              <a:rPr lang="ru-RU" dirty="0" err="1"/>
              <a:t>Страйд</a:t>
            </a:r>
            <a:r>
              <a:rPr lang="ru-RU" dirty="0"/>
              <a:t> в </a:t>
            </a:r>
            <a:r>
              <a:rPr lang="ru-RU" dirty="0" err="1"/>
              <a:t>ритмі</a:t>
            </a:r>
            <a:r>
              <a:rPr lang="ru-RU" dirty="0"/>
              <a:t> регтайма. </a:t>
            </a:r>
            <a:r>
              <a:rPr lang="ru-RU" dirty="0" err="1"/>
              <a:t>Пізніше</a:t>
            </a:r>
            <a:r>
              <a:rPr lang="ru-RU" dirty="0"/>
              <a:t> з </a:t>
            </a:r>
            <a:r>
              <a:rPr lang="ru-RU" dirty="0" err="1"/>
              <a:t>лінді</a:t>
            </a:r>
            <a:r>
              <a:rPr lang="ru-RU" dirty="0"/>
              <a:t> хопу </a:t>
            </a:r>
            <a:r>
              <a:rPr lang="ru-RU" dirty="0" err="1"/>
              <a:t>розвинувся</a:t>
            </a:r>
            <a:r>
              <a:rPr lang="ru-RU" dirty="0"/>
              <a:t> </a:t>
            </a:r>
            <a:r>
              <a:rPr lang="ru-RU" dirty="0" err="1"/>
              <a:t>свінг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870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79751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Найпопулярнішими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танцями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епохи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фокстрот, вальс і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американське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танго. У 1920-х роках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поширилися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чарльстон і блюз,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засновані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афроамериканських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ритмах. Чарльстон став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популярним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появи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шоу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бродвейського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театру. У 1927 р.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бальним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танцем став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лінді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хоп,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супроводжуваний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Страйд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ритмі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регтайма.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Пізніше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лінді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хопу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розвинувся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свінг</a:t>
            </a:r>
            <a:r>
              <a:rPr lang="ru-RU" sz="24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rgbClr val="7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 1920 м рокам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вісімнадцятого</a:t>
            </a:r>
            <a:r>
              <a:rPr lang="ru-RU" dirty="0"/>
              <a:t> </a:t>
            </a:r>
            <a:r>
              <a:rPr lang="ru-RU" dirty="0" err="1"/>
              <a:t>поправкою</a:t>
            </a:r>
            <a:r>
              <a:rPr lang="ru-RU" dirty="0"/>
              <a:t> до </a:t>
            </a:r>
            <a:r>
              <a:rPr lang="ru-RU" dirty="0" err="1"/>
              <a:t>Конституції</a:t>
            </a:r>
            <a:r>
              <a:rPr lang="ru-RU" dirty="0"/>
              <a:t> в США </a:t>
            </a:r>
            <a:r>
              <a:rPr lang="ru-RU" dirty="0" err="1"/>
              <a:t>було</a:t>
            </a:r>
            <a:r>
              <a:rPr lang="ru-RU" dirty="0"/>
              <a:t> заборонено </a:t>
            </a:r>
            <a:r>
              <a:rPr lang="ru-RU" dirty="0" err="1"/>
              <a:t>виробництво</a:t>
            </a:r>
            <a:r>
              <a:rPr lang="ru-RU" dirty="0"/>
              <a:t>, продаж і </a:t>
            </a:r>
            <a:r>
              <a:rPr lang="ru-RU" dirty="0" err="1"/>
              <a:t>імпорт</a:t>
            </a:r>
            <a:r>
              <a:rPr lang="ru-RU" dirty="0"/>
              <a:t> </a:t>
            </a:r>
            <a:r>
              <a:rPr lang="ru-RU" dirty="0" err="1"/>
              <a:t>спиртних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. Поправка </a:t>
            </a:r>
            <a:r>
              <a:rPr lang="ru-RU" dirty="0" err="1"/>
              <a:t>була</a:t>
            </a:r>
            <a:r>
              <a:rPr lang="ru-RU" dirty="0"/>
              <a:t> проведена за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протестантських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і </a:t>
            </a:r>
            <a:r>
              <a:rPr lang="ru-RU" dirty="0" err="1"/>
              <a:t>прогресистів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спиртних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 не </a:t>
            </a:r>
            <a:r>
              <a:rPr lang="ru-RU" dirty="0" err="1"/>
              <a:t>заборонялося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контрабанда і </a:t>
            </a:r>
            <a:r>
              <a:rPr lang="ru-RU" dirty="0" err="1"/>
              <a:t>збут</a:t>
            </a:r>
            <a:r>
              <a:rPr lang="ru-RU" dirty="0"/>
              <a:t> стали </a:t>
            </a:r>
            <a:r>
              <a:rPr lang="ru-RU" dirty="0" err="1"/>
              <a:t>монополією</a:t>
            </a:r>
            <a:r>
              <a:rPr lang="ru-RU" dirty="0"/>
              <a:t> </a:t>
            </a:r>
            <a:r>
              <a:rPr lang="ru-RU" dirty="0" err="1"/>
              <a:t>організованої</a:t>
            </a:r>
            <a:r>
              <a:rPr lang="ru-RU" dirty="0"/>
              <a:t> </a:t>
            </a:r>
            <a:r>
              <a:rPr lang="ru-RU" dirty="0" err="1"/>
              <a:t>злочинності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збільшило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доходи та </a:t>
            </a:r>
            <a:r>
              <a:rPr lang="ru-RU" dirty="0" err="1"/>
              <a:t>сприяло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поширенню</a:t>
            </a:r>
            <a:r>
              <a:rPr lang="ru-RU" dirty="0"/>
              <a:t> в </a:t>
            </a:r>
            <a:r>
              <a:rPr lang="ru-RU" dirty="0" err="1"/>
              <a:t>американському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17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159</TotalTime>
  <Words>1087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Презентация PowerPoint</vt:lpstr>
      <vt:lpstr>Презентация PowerPoint</vt:lpstr>
      <vt:lpstr>Ревучі двадцяті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16</cp:revision>
  <dcterms:created xsi:type="dcterms:W3CDTF">2013-01-31T14:16:06Z</dcterms:created>
  <dcterms:modified xsi:type="dcterms:W3CDTF">2013-01-31T17:06:22Z</dcterms:modified>
</cp:coreProperties>
</file>