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/index.php?title=%D0%93%D1%96%D0%B4%D1%80%D0%BE%D0%B3%D0%B5%D0%BD%D1%96%D0%B7%D0%B0%D1%86%D1%96%D1%8F_%D0%B2%D1%83%D0%B3%D1%96%D0%BB%D0%BB%D1%8F&amp;action=edit&amp;redlink=1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772400" cy="1953562"/>
          </a:xfrm>
        </p:spPr>
        <p:txBody>
          <a:bodyPr/>
          <a:lstStyle/>
          <a:p>
            <a:r>
              <a:rPr lang="uk-UA" dirty="0" err="1" smtClean="0"/>
              <a:t>Кам</a:t>
            </a:r>
            <a:r>
              <a:rPr lang="uk-UA" dirty="0" smtClean="0"/>
              <a:t>*</a:t>
            </a:r>
            <a:r>
              <a:rPr lang="uk-UA" dirty="0" err="1" smtClean="0"/>
              <a:t>яне</a:t>
            </a:r>
            <a:r>
              <a:rPr lang="uk-UA" dirty="0" smtClean="0"/>
              <a:t> вугілля та продукти переробки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8810eb7b2d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276872"/>
            <a:ext cx="9144000" cy="4581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mg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5889images_138_fmt1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484784"/>
            <a:ext cx="9144000" cy="518457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90px-Priroda5_27_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2596"/>
            <a:ext cx="9144000" cy="6815404"/>
          </a:xfrm>
          <a:prstGeom prst="rect">
            <a:avLst/>
          </a:prstGeom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2000" dirty="0" smtClean="0">
                <a:solidFill>
                  <a:schemeClr val="bg2">
                    <a:lumMod val="90000"/>
                  </a:schemeClr>
                </a:solidFill>
              </a:rPr>
              <a:t>Основним способом переробки </a:t>
            </a:r>
            <a:r>
              <a:rPr lang="uk-UA" sz="2000" dirty="0" err="1" smtClean="0">
                <a:solidFill>
                  <a:schemeClr val="bg2">
                    <a:lumMod val="90000"/>
                  </a:schemeClr>
                </a:solidFill>
              </a:rPr>
              <a:t>кам</a:t>
            </a:r>
            <a:r>
              <a:rPr lang="uk-UA" sz="2000" dirty="0" smtClean="0">
                <a:solidFill>
                  <a:schemeClr val="bg2">
                    <a:lumMod val="90000"/>
                  </a:schemeClr>
                </a:solidFill>
              </a:rPr>
              <a:t>*</a:t>
            </a:r>
            <a:r>
              <a:rPr lang="uk-UA" sz="2000" dirty="0" err="1" smtClean="0">
                <a:solidFill>
                  <a:schemeClr val="bg2">
                    <a:lumMod val="90000"/>
                  </a:schemeClr>
                </a:solidFill>
              </a:rPr>
              <a:t>яного</a:t>
            </a:r>
            <a:r>
              <a:rPr lang="uk-UA" sz="2000" dirty="0" smtClean="0">
                <a:solidFill>
                  <a:schemeClr val="bg2">
                    <a:lumMod val="90000"/>
                  </a:schemeClr>
                </a:solidFill>
              </a:rPr>
              <a:t> вугілля є коксування. Цей процес здійснюється коксохімічних заводах,де вугільна  шихта переробляється в спеціальних камерах при </a:t>
            </a:r>
            <a:r>
              <a:rPr lang="en-US" sz="2000" dirty="0" smtClean="0">
                <a:solidFill>
                  <a:schemeClr val="bg2">
                    <a:lumMod val="90000"/>
                  </a:schemeClr>
                </a:solidFill>
              </a:rPr>
              <a:t>t</a:t>
            </a:r>
            <a:r>
              <a:rPr lang="uk-UA" sz="2000" dirty="0" smtClean="0">
                <a:solidFill>
                  <a:schemeClr val="bg2">
                    <a:lumMod val="90000"/>
                  </a:schemeClr>
                </a:solidFill>
              </a:rPr>
              <a:t>до 1000-1200 С. камери відокремлені одна від одної опалювальними простінками,в </a:t>
            </a:r>
            <a:r>
              <a:rPr lang="uk-UA" sz="2000" dirty="0" err="1" smtClean="0">
                <a:solidFill>
                  <a:schemeClr val="bg2">
                    <a:lumMod val="90000"/>
                  </a:schemeClr>
                </a:solidFill>
              </a:rPr>
              <a:t>каналахяких</a:t>
            </a:r>
            <a:r>
              <a:rPr lang="uk-UA" sz="2000" dirty="0" smtClean="0">
                <a:solidFill>
                  <a:schemeClr val="bg2">
                    <a:lumMod val="90000"/>
                  </a:schemeClr>
                </a:solidFill>
              </a:rPr>
              <a:t> спалюють газоподібне паливо для підтриманні високої температури. Кілька десятків таких камер утворюють батарею коксових </a:t>
            </a:r>
            <a:r>
              <a:rPr lang="uk-UA" sz="2000" dirty="0" err="1" smtClean="0">
                <a:solidFill>
                  <a:schemeClr val="bg2">
                    <a:lumMod val="90000"/>
                  </a:schemeClr>
                </a:solidFill>
              </a:rPr>
              <a:t>печей.при</a:t>
            </a:r>
            <a:r>
              <a:rPr lang="uk-UA" sz="2000" dirty="0" smtClean="0">
                <a:solidFill>
                  <a:schemeClr val="bg2">
                    <a:lumMod val="90000"/>
                  </a:schemeClr>
                </a:solidFill>
              </a:rPr>
              <a:t> нагріванні органічні речовини,що входять до </a:t>
            </a:r>
            <a:r>
              <a:rPr lang="uk-UA" sz="2000" dirty="0" err="1" smtClean="0">
                <a:solidFill>
                  <a:schemeClr val="bg2">
                    <a:lumMod val="90000"/>
                  </a:schemeClr>
                </a:solidFill>
              </a:rPr>
              <a:t>складуккм</a:t>
            </a:r>
            <a:r>
              <a:rPr lang="uk-UA" sz="2000" dirty="0" smtClean="0">
                <a:solidFill>
                  <a:schemeClr val="bg2">
                    <a:lumMod val="90000"/>
                  </a:schemeClr>
                </a:solidFill>
              </a:rPr>
              <a:t>*</a:t>
            </a:r>
            <a:r>
              <a:rPr lang="uk-UA" sz="2000" dirty="0" err="1" smtClean="0">
                <a:solidFill>
                  <a:schemeClr val="bg2">
                    <a:lumMod val="90000"/>
                  </a:schemeClr>
                </a:solidFill>
              </a:rPr>
              <a:t>яного</a:t>
            </a:r>
            <a:r>
              <a:rPr lang="uk-UA" sz="2000" dirty="0" smtClean="0">
                <a:solidFill>
                  <a:schemeClr val="bg2">
                    <a:lumMod val="90000"/>
                  </a:schemeClr>
                </a:solidFill>
              </a:rPr>
              <a:t> вугілля,зазнають складних хімічних перетворень,утворюючі </a:t>
            </a:r>
            <a:r>
              <a:rPr lang="uk-UA" sz="2000" dirty="0" err="1" smtClean="0">
                <a:solidFill>
                  <a:schemeClr val="bg2">
                    <a:lumMod val="90000"/>
                  </a:schemeClr>
                </a:solidFill>
              </a:rPr>
              <a:t>леткіпродукти</a:t>
            </a:r>
            <a:r>
              <a:rPr lang="uk-UA" sz="2000" dirty="0" smtClean="0">
                <a:solidFill>
                  <a:schemeClr val="bg2">
                    <a:lumMod val="90000"/>
                  </a:schemeClr>
                </a:solidFill>
              </a:rPr>
              <a:t>,що збираються у газозбірнику. В камерах залишається кокс-твердий пористий матеріал,що складається з вуглецю та зали. Після завершення коксування кокос подають до башти гасіння,де його зрошують водою. Кокс використовують у </a:t>
            </a:r>
            <a:r>
              <a:rPr lang="uk-UA" sz="2000" dirty="0" err="1" smtClean="0">
                <a:solidFill>
                  <a:schemeClr val="bg2">
                    <a:lumMod val="90000"/>
                  </a:schemeClr>
                </a:solidFill>
              </a:rPr>
              <a:t>металорургійній</a:t>
            </a:r>
            <a:r>
              <a:rPr lang="uk-UA" sz="2000" dirty="0" smtClean="0">
                <a:solidFill>
                  <a:schemeClr val="bg2">
                    <a:lumMod val="90000"/>
                  </a:schemeClr>
                </a:solidFill>
              </a:rPr>
              <a:t> промисловості як відновник для добування залізних  руд</a:t>
            </a:r>
            <a:endParaRPr lang="ru-RU" sz="20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ic_1352108182pQh7qiN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437112"/>
            <a:ext cx="9144000" cy="2420888"/>
          </a:xfrm>
          <a:prstGeom prst="rect">
            <a:avLst/>
          </a:prstGeom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Кам'яне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вугілля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використовується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як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технологічна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енерго-технологічна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енергетична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сировина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, при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виробництві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 коксу 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напівкоксу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отриманням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великої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кількості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хімічних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продуктів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(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нафталін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, 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феноли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, пек 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тощо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), на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основі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яких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одержують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добрива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, 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пластмаси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, 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синтетичні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волокна, лаки, 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фарби,і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т.і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err="1" smtClean="0"/>
              <a:t>Використання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775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47"/>
            <a:ext cx="9144000" cy="6857154"/>
          </a:xfrm>
          <a:prstGeom prst="rect">
            <a:avLst/>
          </a:prstGeom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4221088"/>
          </a:xfrm>
        </p:spPr>
        <p:txBody>
          <a:bodyPr/>
          <a:lstStyle/>
          <a:p>
            <a:r>
              <a:rPr lang="ru-RU" u="sng" dirty="0" err="1" smtClean="0">
                <a:solidFill>
                  <a:schemeClr val="bg2">
                    <a:lumMod val="90000"/>
                  </a:schemeClr>
                </a:solidFill>
              </a:rPr>
              <a:t>активне</a:t>
            </a:r>
            <a:r>
              <a:rPr lang="ru-RU" u="sng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u="sng" dirty="0" err="1" smtClean="0">
                <a:solidFill>
                  <a:schemeClr val="bg2">
                    <a:lumMod val="90000"/>
                  </a:schemeClr>
                </a:solidFill>
              </a:rPr>
              <a:t>вугілля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штучний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графіт</a:t>
            </a:r>
            <a:endParaRPr lang="ru-RU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в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промислових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масштабах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вилучається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ванадій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,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ґерманій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 </a:t>
            </a:r>
            <a:r>
              <a:rPr lang="ru-RU" u="sng" dirty="0" err="1" smtClean="0">
                <a:solidFill>
                  <a:schemeClr val="bg2">
                    <a:lumMod val="90000"/>
                  </a:schemeClr>
                </a:solidFill>
              </a:rPr>
              <a:t>сірка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;</a:t>
            </a:r>
          </a:p>
          <a:p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розроблені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методи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отримання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ґалію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, </a:t>
            </a:r>
            <a:r>
              <a:rPr lang="ru-RU" dirty="0" err="1" smtClean="0">
                <a:solidFill>
                  <a:schemeClr val="bg2">
                    <a:lumMod val="90000"/>
                  </a:schemeClr>
                </a:solidFill>
              </a:rPr>
              <a:t>молібдену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, цинку, </a:t>
            </a:r>
            <a:r>
              <a:rPr lang="ru-RU" u="sng" dirty="0" err="1" smtClean="0">
                <a:solidFill>
                  <a:schemeClr val="bg2">
                    <a:lumMod val="90000"/>
                  </a:schemeClr>
                </a:solidFill>
              </a:rPr>
              <a:t>свинцю</a:t>
            </a:r>
            <a:endParaRPr lang="ru-RU" dirty="0" smtClean="0">
              <a:solidFill>
                <a:schemeClr val="bg2">
                  <a:lumMod val="90000"/>
                </a:schemeClr>
              </a:solidFill>
            </a:endParaRP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 fontScale="90000"/>
          </a:bodyPr>
          <a:lstStyle/>
          <a:p>
            <a:r>
              <a:rPr lang="ru-RU" sz="2200" b="0" dirty="0" smtClean="0">
                <a:solidFill>
                  <a:schemeClr val="bg2">
                    <a:lumMod val="90000"/>
                  </a:schemeClr>
                </a:solidFill>
              </a:rPr>
              <a:t>Один </a:t>
            </a:r>
            <a:r>
              <a:rPr lang="ru-RU" sz="2200" b="0" dirty="0" err="1" smtClean="0">
                <a:solidFill>
                  <a:schemeClr val="bg2">
                    <a:lumMod val="90000"/>
                  </a:schemeClr>
                </a:solidFill>
              </a:rPr>
              <a:t>з</a:t>
            </a:r>
            <a:r>
              <a:rPr lang="ru-RU" sz="22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sz="2200" b="0" dirty="0" err="1" smtClean="0">
                <a:solidFill>
                  <a:schemeClr val="bg2">
                    <a:lumMod val="90000"/>
                  </a:schemeClr>
                </a:solidFill>
              </a:rPr>
              <a:t>найперспективніших</a:t>
            </a:r>
            <a:r>
              <a:rPr lang="ru-RU" sz="22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sz="2200" b="0" dirty="0" err="1" smtClean="0">
                <a:solidFill>
                  <a:schemeClr val="bg2">
                    <a:lumMod val="90000"/>
                  </a:schemeClr>
                </a:solidFill>
              </a:rPr>
              <a:t>напрямів</a:t>
            </a:r>
            <a:r>
              <a:rPr lang="ru-RU" sz="22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sz="2200" b="0" dirty="0" err="1" smtClean="0">
                <a:solidFill>
                  <a:schemeClr val="bg2">
                    <a:lumMod val="90000"/>
                  </a:schemeClr>
                </a:solidFill>
              </a:rPr>
              <a:t>використання</a:t>
            </a:r>
            <a:r>
              <a:rPr lang="ru-RU" sz="22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sz="2200" b="0" dirty="0" err="1" smtClean="0">
                <a:solidFill>
                  <a:schemeClr val="bg2">
                    <a:lumMod val="90000"/>
                  </a:schemeClr>
                </a:solidFill>
              </a:rPr>
              <a:t>кам'яного</a:t>
            </a:r>
            <a:r>
              <a:rPr lang="ru-RU" sz="22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sz="2200" b="0" dirty="0" err="1" smtClean="0">
                <a:solidFill>
                  <a:schemeClr val="bg2">
                    <a:lumMod val="90000"/>
                  </a:schemeClr>
                </a:solidFill>
              </a:rPr>
              <a:t>вугілля</a:t>
            </a:r>
            <a:r>
              <a:rPr lang="ru-RU" sz="2200" b="0" dirty="0" smtClean="0">
                <a:solidFill>
                  <a:schemeClr val="bg2">
                    <a:lumMod val="90000"/>
                  </a:schemeClr>
                </a:solidFill>
              </a:rPr>
              <a:t> — </a:t>
            </a:r>
            <a:r>
              <a:rPr lang="ru-RU" sz="2200" b="0" dirty="0" err="1" smtClean="0">
                <a:solidFill>
                  <a:schemeClr val="bg2">
                    <a:lumMod val="90000"/>
                  </a:schemeClr>
                </a:solidFill>
              </a:rPr>
              <a:t>скраплення</a:t>
            </a:r>
            <a:r>
              <a:rPr lang="ru-RU" sz="2200" b="0" dirty="0" smtClean="0">
                <a:solidFill>
                  <a:schemeClr val="bg2">
                    <a:lumMod val="90000"/>
                  </a:schemeClr>
                </a:solidFill>
              </a:rPr>
              <a:t> (</a:t>
            </a:r>
            <a:r>
              <a:rPr lang="ru-RU" sz="2200" b="0" dirty="0" err="1" smtClean="0">
                <a:solidFill>
                  <a:schemeClr val="bg2">
                    <a:lumMod val="90000"/>
                  </a:schemeClr>
                </a:solidFill>
              </a:rPr>
              <a:t>зрідження</a:t>
            </a:r>
            <a:r>
              <a:rPr lang="ru-RU" sz="2200" b="0" dirty="0" smtClean="0">
                <a:solidFill>
                  <a:schemeClr val="bg2">
                    <a:lumMod val="90000"/>
                  </a:schemeClr>
                </a:solidFill>
              </a:rPr>
              <a:t>) — </a:t>
            </a:r>
            <a:r>
              <a:rPr lang="ru-RU" sz="2200" b="0" dirty="0" err="1" smtClean="0">
                <a:solidFill>
                  <a:schemeClr val="bg2">
                    <a:lumMod val="90000"/>
                  </a:schemeClr>
                </a:solidFill>
                <a:hlinkClick r:id="rId3" tooltip="Гідрогенізація вугілля (ще не написана)"/>
              </a:rPr>
              <a:t>гідрогенізація</a:t>
            </a:r>
            <a:r>
              <a:rPr lang="ru-RU" sz="2200" b="0" dirty="0" smtClean="0">
                <a:solidFill>
                  <a:schemeClr val="bg2">
                    <a:lumMod val="90000"/>
                  </a:schemeClr>
                </a:solidFill>
                <a:hlinkClick r:id="rId3" tooltip="Гідрогенізація вугілля (ще не написана)"/>
              </a:rPr>
              <a:t> </a:t>
            </a:r>
            <a:r>
              <a:rPr lang="ru-RU" sz="2200" b="0" dirty="0" err="1" smtClean="0">
                <a:solidFill>
                  <a:schemeClr val="bg2">
                    <a:lumMod val="90000"/>
                  </a:schemeClr>
                </a:solidFill>
                <a:hlinkClick r:id="rId3" tooltip="Гідрогенізація вугілля (ще не написана)"/>
              </a:rPr>
              <a:t>вугілля</a:t>
            </a:r>
            <a:r>
              <a:rPr lang="ru-RU" sz="2200" b="0" dirty="0" smtClean="0">
                <a:solidFill>
                  <a:schemeClr val="bg2">
                    <a:lumMod val="90000"/>
                  </a:schemeClr>
                </a:solidFill>
              </a:rPr>
              <a:t> </a:t>
            </a:r>
            <a:r>
              <a:rPr lang="ru-RU" sz="2200" b="0" dirty="0" err="1" smtClean="0">
                <a:solidFill>
                  <a:schemeClr val="bg2">
                    <a:lumMod val="90000"/>
                  </a:schemeClr>
                </a:solidFill>
              </a:rPr>
              <a:t>з</a:t>
            </a:r>
            <a:r>
              <a:rPr lang="ru-RU" sz="22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sz="2200" b="0" dirty="0" err="1" smtClean="0">
                <a:solidFill>
                  <a:schemeClr val="bg2">
                    <a:lumMod val="90000"/>
                  </a:schemeClr>
                </a:solidFill>
              </a:rPr>
              <a:t>отриманням</a:t>
            </a:r>
            <a:r>
              <a:rPr lang="ru-RU" sz="22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sz="2200" b="0" dirty="0" err="1" smtClean="0">
                <a:solidFill>
                  <a:schemeClr val="bg2">
                    <a:lumMod val="90000"/>
                  </a:schemeClr>
                </a:solidFill>
              </a:rPr>
              <a:t>рідкого</a:t>
            </a:r>
            <a:r>
              <a:rPr lang="ru-RU" sz="22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sz="2200" b="0" dirty="0" err="1" smtClean="0">
                <a:solidFill>
                  <a:schemeClr val="bg2">
                    <a:lumMod val="90000"/>
                  </a:schemeClr>
                </a:solidFill>
              </a:rPr>
              <a:t>палива</a:t>
            </a:r>
            <a:r>
              <a:rPr lang="ru-RU" sz="2200" b="0" dirty="0" smtClean="0">
                <a:solidFill>
                  <a:schemeClr val="bg2">
                    <a:lumMod val="90000"/>
                  </a:schemeClr>
                </a:solidFill>
              </a:rPr>
              <a:t>.</a:t>
            </a:r>
            <a:r>
              <a:rPr lang="ru-RU" sz="2200" b="0" dirty="0" smtClean="0"/>
              <a:t/>
            </a:r>
            <a:br>
              <a:rPr lang="ru-RU" sz="2200" b="0" dirty="0" smtClean="0"/>
            </a:br>
            <a:r>
              <a:rPr lang="ru-RU" sz="2200" b="0" dirty="0" smtClean="0">
                <a:solidFill>
                  <a:schemeClr val="bg2">
                    <a:lumMod val="90000"/>
                  </a:schemeClr>
                </a:solidFill>
              </a:rPr>
              <a:t>При </a:t>
            </a:r>
            <a:r>
              <a:rPr lang="ru-RU" sz="2200" b="0" dirty="0" err="1" smtClean="0">
                <a:solidFill>
                  <a:schemeClr val="bg2">
                    <a:lumMod val="90000"/>
                  </a:schemeClr>
                </a:solidFill>
              </a:rPr>
              <a:t>переробці</a:t>
            </a:r>
            <a:r>
              <a:rPr lang="ru-RU" sz="22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sz="2200" b="0" dirty="0" err="1" smtClean="0">
                <a:solidFill>
                  <a:schemeClr val="bg2">
                    <a:lumMod val="90000"/>
                  </a:schemeClr>
                </a:solidFill>
              </a:rPr>
              <a:t>кам'яного</a:t>
            </a:r>
            <a:r>
              <a:rPr lang="ru-RU" sz="22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sz="2200" b="0" dirty="0" err="1" smtClean="0">
                <a:solidFill>
                  <a:schemeClr val="bg2">
                    <a:lumMod val="90000"/>
                  </a:schemeClr>
                </a:solidFill>
              </a:rPr>
              <a:t>вугілля</a:t>
            </a:r>
            <a:r>
              <a:rPr lang="ru-RU" sz="22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sz="2200" b="0" dirty="0" err="1" smtClean="0">
                <a:solidFill>
                  <a:schemeClr val="bg2">
                    <a:lumMod val="90000"/>
                  </a:schemeClr>
                </a:solidFill>
              </a:rPr>
              <a:t>отримують</a:t>
            </a:r>
            <a:r>
              <a:rPr lang="ru-RU" sz="22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sz="2200" b="0" dirty="0" err="1" smtClean="0">
                <a:solidFill>
                  <a:schemeClr val="bg2">
                    <a:lumMod val="90000"/>
                  </a:schemeClr>
                </a:solidFill>
              </a:rPr>
              <a:t>також</a:t>
            </a:r>
            <a:r>
              <a:rPr lang="ru-RU" sz="2200" b="0" dirty="0" smtClean="0">
                <a:solidFill>
                  <a:schemeClr val="bg2">
                    <a:lumMod val="90000"/>
                  </a:schemeClr>
                </a:solidFill>
              </a:rPr>
              <a:t>: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Існують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схеми</a:t>
            </a:r>
            <a:r>
              <a:rPr lang="ru-RU" dirty="0" smtClean="0"/>
              <a:t> </a:t>
            </a:r>
            <a:r>
              <a:rPr lang="ru-RU" dirty="0" err="1" smtClean="0"/>
              <a:t>неенергетичного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кам'яного</a:t>
            </a:r>
            <a:r>
              <a:rPr lang="ru-RU" dirty="0" smtClean="0"/>
              <a:t> </a:t>
            </a:r>
            <a:r>
              <a:rPr lang="ru-RU" dirty="0" err="1" smtClean="0"/>
              <a:t>вугілля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термохімічної</a:t>
            </a:r>
            <a:r>
              <a:rPr lang="ru-RU" dirty="0" smtClean="0"/>
              <a:t>, </a:t>
            </a:r>
            <a:r>
              <a:rPr lang="ru-RU" dirty="0" err="1" smtClean="0"/>
              <a:t>хімічної</a:t>
            </a:r>
            <a:r>
              <a:rPr lang="ru-RU" dirty="0" smtClean="0"/>
              <a:t> та </a:t>
            </a:r>
            <a:r>
              <a:rPr lang="ru-RU" dirty="0" err="1" smtClean="0"/>
              <a:t>іншої</a:t>
            </a:r>
            <a:r>
              <a:rPr lang="ru-RU" dirty="0" smtClean="0"/>
              <a:t> </a:t>
            </a:r>
            <a:r>
              <a:rPr lang="ru-RU" dirty="0" err="1" smtClean="0"/>
              <a:t>переробки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метою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повного</a:t>
            </a:r>
            <a:r>
              <a:rPr lang="ru-RU" dirty="0" smtClean="0"/>
              <a:t> комплексного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охорони</a:t>
            </a:r>
            <a:r>
              <a:rPr lang="ru-RU" dirty="0" smtClean="0"/>
              <a:t> </a:t>
            </a:r>
            <a:r>
              <a:rPr lang="ru-RU" dirty="0" err="1" smtClean="0"/>
              <a:t>довкілля</a:t>
            </a:r>
            <a:r>
              <a:rPr lang="ru-RU" dirty="0" smtClean="0"/>
              <a:t>. Для </a:t>
            </a:r>
            <a:r>
              <a:rPr lang="ru-RU" dirty="0" err="1" smtClean="0"/>
              <a:t>задоволення</a:t>
            </a:r>
            <a:r>
              <a:rPr lang="ru-RU" dirty="0" smtClean="0"/>
              <a:t> потреб </a:t>
            </a:r>
            <a:r>
              <a:rPr lang="ru-RU" dirty="0" err="1" smtClean="0"/>
              <a:t>економіки</a:t>
            </a:r>
            <a:r>
              <a:rPr lang="ru-RU" dirty="0" smtClean="0"/>
              <a:t> </a:t>
            </a:r>
            <a:r>
              <a:rPr lang="ru-RU" dirty="0" err="1" smtClean="0"/>
              <a:t>Україна</a:t>
            </a:r>
            <a:r>
              <a:rPr lang="ru-RU" dirty="0" smtClean="0"/>
              <a:t> </a:t>
            </a:r>
            <a:r>
              <a:rPr lang="ru-RU" dirty="0" err="1" smtClean="0"/>
              <a:t>щорічно</a:t>
            </a:r>
            <a:r>
              <a:rPr lang="ru-RU" dirty="0" smtClean="0"/>
              <a:t> </a:t>
            </a:r>
            <a:r>
              <a:rPr lang="ru-RU" dirty="0" err="1" smtClean="0"/>
              <a:t>використовує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100 </a:t>
            </a:r>
            <a:r>
              <a:rPr lang="ru-RU" dirty="0" err="1" smtClean="0"/>
              <a:t>млн</a:t>
            </a:r>
            <a:r>
              <a:rPr lang="ru-RU" dirty="0" smtClean="0"/>
              <a:t> т </a:t>
            </a:r>
            <a:r>
              <a:rPr lang="ru-RU" dirty="0" err="1" smtClean="0"/>
              <a:t>вугілля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80 </a:t>
            </a:r>
            <a:r>
              <a:rPr lang="ru-RU" dirty="0" err="1" smtClean="0"/>
              <a:t>млн</a:t>
            </a:r>
            <a:r>
              <a:rPr lang="ru-RU" dirty="0" smtClean="0"/>
              <a:t> т </a:t>
            </a:r>
            <a:r>
              <a:rPr lang="ru-RU" dirty="0" err="1" smtClean="0"/>
              <a:t>видобувається</a:t>
            </a:r>
            <a:r>
              <a:rPr lang="ru-RU" dirty="0" smtClean="0"/>
              <a:t> </a:t>
            </a:r>
            <a:r>
              <a:rPr lang="ru-RU" dirty="0" err="1" smtClean="0"/>
              <a:t>вітчизняними</a:t>
            </a:r>
            <a:r>
              <a:rPr lang="ru-RU" dirty="0" smtClean="0"/>
              <a:t> </a:t>
            </a:r>
            <a:r>
              <a:rPr lang="ru-RU" dirty="0" err="1" smtClean="0"/>
              <a:t>підприємствами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</TotalTime>
  <Words>180</Words>
  <Application>Microsoft Office PowerPoint</Application>
  <PresentationFormat>Экран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Кам*яне вугілля та продукти переробки</vt:lpstr>
      <vt:lpstr>Слайд 2</vt:lpstr>
      <vt:lpstr>Слайд 3</vt:lpstr>
      <vt:lpstr>Слайд 4</vt:lpstr>
      <vt:lpstr>Використання </vt:lpstr>
      <vt:lpstr>Один з найперспективніших напрямів використання кам'яного вугілля — скраплення (зрідження) — гідрогенізація вугілля з отриманням рідкого палива. При переробці кам'яного вугілля отримують також: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4</cp:revision>
  <dcterms:modified xsi:type="dcterms:W3CDTF">2013-11-27T17:58:18Z</dcterms:modified>
</cp:coreProperties>
</file>