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264" r:id="rId4"/>
    <p:sldId id="268" r:id="rId5"/>
    <p:sldId id="269" r:id="rId6"/>
    <p:sldId id="272" r:id="rId7"/>
    <p:sldId id="273" r:id="rId8"/>
    <p:sldId id="270" r:id="rId9"/>
    <p:sldId id="271" r:id="rId10"/>
    <p:sldId id="257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5891AD-0B64-4210-BBAE-20BAF919F532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C3D2F4-19A7-40BC-A2E2-97E79E9DA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055D6-9C0F-42EF-B7FE-4DB764FD43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D3BED-2D9D-47AA-9A3D-24CAB3A0FA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EF74-D982-406C-935D-7B922D4D5D54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6004-7074-4A48-9EE9-0CCC23BA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5E5A-EEEA-4866-AD6F-F01FBDC96334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7862-34BF-4A91-97C5-F341CDF6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E3DC-D396-4E3A-A31D-FFB6A5AAF5BC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5D5A-E793-4883-8D01-4A7BFC5B9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A29D-5AE2-4237-9472-8DC220F73394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EB33-8BE9-423F-BBC5-858023A7D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74BF-92AE-4C23-ADCC-35C373B6AFAB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9502-DCCD-4274-B2A4-D7707A657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18EB-98DC-439E-80AC-A10B94D90208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4BDF-5935-48AA-8617-08FEC512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42EC-8BEF-47C2-88C3-02614CE91AE7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6036-5D51-4A4E-9D41-DFB2DDEB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ADCC-74BA-44F6-8DE9-331018FF0345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3848-AB5B-47FA-9434-0A205DAD4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52F6-29B7-446B-88AB-9FDDE6C0805E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8236-6145-4C7B-9AC3-17D98384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B7BA-5225-438B-946D-DA18CF273CE1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8AE8-4C22-43A3-A2A0-7F3EA0BEF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38FD-9279-4E15-AB67-4CDA89A417A4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D866-B857-4B5D-A619-5AC7E4CEA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D3CB9-3380-4290-812B-0EBF1A7C5D41}" type="datetimeFigureOut">
              <a:rPr lang="ru-RU"/>
              <a:pPr>
                <a:defRPr/>
              </a:pPr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B21C6-44F7-44A7-B0B7-792231E8F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spired.com.ua/wp-content/uploads/2011/05/Nurekskaya_Dumb_3000_1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sz="2600" smtClean="0">
                <a:solidFill>
                  <a:srgbClr val="000099"/>
                </a:solidFill>
                <a:latin typeface="Comic Sans MS" pitchFamily="66" charset="0"/>
              </a:rPr>
              <a:t>Характеристика основних галузей промисловості. </a:t>
            </a:r>
            <a:br>
              <a:rPr lang="uk-UA" sz="260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uk-UA" sz="2600" smtClean="0">
                <a:solidFill>
                  <a:srgbClr val="000099"/>
                </a:solidFill>
                <a:latin typeface="Comic Sans MS" pitchFamily="66" charset="0"/>
              </a:rPr>
              <a:t>Енергетика</a:t>
            </a:r>
            <a:endParaRPr lang="ru-RU" sz="260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4339" name="Picture 2" descr="http://www.mywrittenxpressions.com/images/a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5693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14313" y="-285750"/>
            <a:ext cx="8229600" cy="1143000"/>
          </a:xfrm>
        </p:spPr>
        <p:txBody>
          <a:bodyPr/>
          <a:lstStyle/>
          <a:p>
            <a:r>
              <a:rPr lang="vi-VN" b="1" u="sng" smtClean="0">
                <a:solidFill>
                  <a:srgbClr val="000099"/>
                </a:solidFill>
              </a:rPr>
              <a:t>Ядерна енергетика</a:t>
            </a:r>
            <a:endParaRPr lang="ru-RU" b="1" u="sng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3850" y="836613"/>
            <a:ext cx="5143500" cy="20716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Comic Sans MS" pitchFamily="66" charset="0"/>
              </a:rPr>
              <a:t>     </a:t>
            </a:r>
            <a:r>
              <a:rPr lang="ru-RU" dirty="0" err="1" smtClean="0">
                <a:latin typeface="Comic Sans MS" pitchFamily="66" charset="0"/>
              </a:rPr>
              <a:t>Галузь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енергетики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використовує</a:t>
            </a:r>
            <a:r>
              <a:rPr lang="ru-RU" dirty="0" smtClean="0">
                <a:latin typeface="Comic Sans MS" pitchFamily="66" charset="0"/>
              </a:rPr>
              <a:t>  </a:t>
            </a:r>
            <a:r>
              <a:rPr lang="ru-RU" dirty="0" err="1" smtClean="0">
                <a:latin typeface="Comic Sans MS" pitchFamily="66" charset="0"/>
              </a:rPr>
              <a:t>ядерну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</a:t>
            </a:r>
            <a:r>
              <a:rPr lang="uk-UA" dirty="0" err="1" smtClean="0">
                <a:latin typeface="Comic Sans MS" pitchFamily="66" charset="0"/>
              </a:rPr>
              <a:t>ію</a:t>
            </a:r>
            <a:r>
              <a:rPr lang="ru-RU" dirty="0" smtClean="0">
                <a:latin typeface="Comic Sans MS" pitchFamily="66" charset="0"/>
              </a:rPr>
              <a:t> для </a:t>
            </a:r>
            <a:r>
              <a:rPr lang="ru-RU" dirty="0" err="1" smtClean="0">
                <a:latin typeface="Comic Sans MS" pitchFamily="66" charset="0"/>
              </a:rPr>
              <a:t>електрифікації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ітеплофікації</a:t>
            </a:r>
            <a:r>
              <a:rPr lang="ru-RU" dirty="0" smtClean="0">
                <a:latin typeface="Comic Sans MS" pitchFamily="66" charset="0"/>
              </a:rPr>
              <a:t>; область науки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техніки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розробляє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методи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засоби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перетворення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ядерної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енергії</a:t>
            </a:r>
            <a:r>
              <a:rPr lang="ru-RU" dirty="0" smtClean="0">
                <a:latin typeface="Comic Sans MS" pitchFamily="66" charset="0"/>
              </a:rPr>
              <a:t> в </a:t>
            </a:r>
            <a:r>
              <a:rPr lang="ru-RU" dirty="0" err="1" smtClean="0">
                <a:latin typeface="Comic Sans MS" pitchFamily="66" charset="0"/>
              </a:rPr>
              <a:t>електричну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теплову</a:t>
            </a:r>
            <a:r>
              <a:rPr lang="ru-RU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4572000" y="3995738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Основа ядерної енергетики — атомні електростанції, які забезпечують близько 6 % світового виробництва енергії та 13-14 % електроенергії. За даними МАГАТЕ у 2013 році у світі працювало 437 промислових ядерних реакторів, розташованих на території 31 країни. Було збудовано також понад 150 суден з ядерними енергетичними установками.</a:t>
            </a:r>
          </a:p>
        </p:txBody>
      </p:sp>
      <p:pic>
        <p:nvPicPr>
          <p:cNvPr id="24580" name="Picture 2" descr="http://image.tsn.ua/media/images2/original/Jul2009/e219389545_140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642938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71875"/>
          <a:ext cx="4500563" cy="3000375"/>
        </p:xfrm>
        <a:graphic>
          <a:graphicData uri="http://schemas.openxmlformats.org/drawingml/2006/table">
            <a:tbl>
              <a:tblPr/>
              <a:tblGrid>
                <a:gridCol w="965672"/>
                <a:gridCol w="3534890"/>
              </a:tblGrid>
              <a:tr h="1011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Країни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Виробництво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ядерної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електроенергії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за 2012 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рік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млрд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кВт·год.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497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США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769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497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Франція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405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497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Росія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166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4972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Китай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98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03D4A8">
                <a:alpha val="2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68363"/>
          </a:xfrm>
        </p:spPr>
        <p:txBody>
          <a:bodyPr/>
          <a:lstStyle/>
          <a:p>
            <a:r>
              <a:rPr lang="ru-RU" u="sng" smtClean="0">
                <a:solidFill>
                  <a:srgbClr val="000099"/>
                </a:solidFill>
              </a:rPr>
              <a:t>Альтернативна енергетика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188" y="1071563"/>
            <a:ext cx="9644063" cy="15001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перспективних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здобуття</a:t>
            </a:r>
            <a:r>
              <a:rPr lang="ru-RU" dirty="0" smtClean="0"/>
              <a:t>,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із-за</a:t>
            </a:r>
            <a:r>
              <a:rPr lang="ru-RU" dirty="0" smtClean="0"/>
              <a:t> </a:t>
            </a:r>
            <a:r>
              <a:rPr lang="ru-RU" dirty="0" err="1" smtClean="0"/>
              <a:t>вигідності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правило, </a:t>
            </a:r>
            <a:r>
              <a:rPr lang="ru-RU" dirty="0" err="1" smtClean="0"/>
              <a:t>низькому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спричинення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довкіллю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643182"/>
          <a:ext cx="7429552" cy="40719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4776"/>
                <a:gridCol w="3714776"/>
              </a:tblGrid>
              <a:tr h="493572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Типи</a:t>
                      </a:r>
                      <a:r>
                        <a:rPr lang="ru-RU" b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b="0" cap="none" spc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джерел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Використовувана</a:t>
                      </a:r>
                      <a:r>
                        <a:rPr lang="uk-UA" b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енергія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93572"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Вітряні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Рух</a:t>
                      </a:r>
                      <a:r>
                        <a:rPr lang="ru-RU" b="0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повітряни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х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масс</a:t>
                      </a:r>
                    </a:p>
                  </a:txBody>
                  <a:tcPr anchor="ctr"/>
                </a:tc>
              </a:tr>
              <a:tr h="493572"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Геотермальні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тепло</a:t>
                      </a:r>
                      <a:r>
                        <a:rPr lang="ru-RU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планети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63750"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Сонячні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u="none" strike="noStrike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Електромагнітне</a:t>
                      </a:r>
                      <a:r>
                        <a:rPr lang="ru-RU" b="0" u="none" strike="noStrike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u="none" strike="noStrike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випромінювання</a:t>
                      </a:r>
                      <a:r>
                        <a:rPr lang="ru-RU" b="0" u="none" strike="noStrike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u="none" strike="noStrike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Сонця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93572"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Гідроенергетичні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рух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води в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річках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або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морях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33929">
                <a:tc>
                  <a:txBody>
                    <a:bodyPr/>
                    <a:lstStyle/>
                    <a:p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Біотопаливні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теплоту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згорання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поновлюваного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палива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наприклад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, спирту)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Найбільша в світі  сонячна електростанція  знаходиться в Україн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5495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99"/>
                </a:solidFill>
                <a:latin typeface="Calibri" pitchFamily="34" charset="0"/>
              </a:rPr>
              <a:t>Найбільша в світі сонячна електростанція знаходиться в Україні</a:t>
            </a:r>
          </a:p>
          <a:p>
            <a:r>
              <a:rPr lang="ru-RU" u="sng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u="sng">
                <a:solidFill>
                  <a:srgbClr val="000099"/>
                </a:solidFill>
                <a:latin typeface="Calibri" pitchFamily="34" charset="0"/>
              </a:rPr>
            </a:br>
            <a:endParaRPr lang="ru-RU" u="sng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4313" y="785813"/>
            <a:ext cx="52149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libri" pitchFamily="34" charset="0"/>
              </a:rPr>
              <a:t>Поблизу невеликого селища Перово, розташованого в Криму, знаходиться найбільша у світі сонячна електростанція. Її загальна потужність перевищує 100 МВт. До цього часу перше місце за потужністю і розмірами займала сонячна електростанція «</a:t>
            </a:r>
            <a:r>
              <a:rPr lang="en-US" sz="2000" i="1">
                <a:latin typeface="Calibri" pitchFamily="34" charset="0"/>
              </a:rPr>
              <a:t>Sarnia», </a:t>
            </a:r>
            <a:r>
              <a:rPr lang="ru-RU" sz="2000" i="1">
                <a:latin typeface="Calibri" pitchFamily="34" charset="0"/>
              </a:rPr>
              <a:t>яка розташована в Канаді. 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5500688" y="949325"/>
            <a:ext cx="364331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СЕС у районі Перово складається з 440 тис. кристалічних сонячних фотоелектричних модулів, які з'єднано 1500 км кабелю. Під нею знаходиться площа у 200 га. Об’єму електроенергії, яку виробляє ця електростанція, цілком достатньо для потреб міста Сімферополя. Встановлена потужність СЕС еквівалентна піковим навантаженням в енергосистемі поруч розташованого міста , тобто електростанція в світлий час доби може виробляти стільки ж електроенергії, скільки споживає місто в період максимальних навантажень, що значно підвищує надійність та якість електропостачання всього регіону.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0099"/>
                </a:solidFill>
                <a:latin typeface="Calibri" pitchFamily="34" charset="0"/>
              </a:rPr>
              <a:t>LONDON ARRAY – </a:t>
            </a:r>
            <a:r>
              <a:rPr lang="ru-RU" sz="2400" b="1" u="sng">
                <a:solidFill>
                  <a:srgbClr val="000099"/>
                </a:solidFill>
                <a:latin typeface="Calibri" pitchFamily="34" charset="0"/>
              </a:rPr>
              <a:t>НАЙБІЛЬША В СВІТІ ВІТРОВА ЕЛЕКТРОСТАНЦІЯ</a:t>
            </a:r>
          </a:p>
        </p:txBody>
      </p:sp>
      <p:pic>
        <p:nvPicPr>
          <p:cNvPr id="27650" name="Picture 2" descr="http://autosavingenergy.com/wp-content/uploads/2013/08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050" y="3357563"/>
            <a:ext cx="53149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160338" y="827088"/>
            <a:ext cx="4054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Підключенням останньої 175 турбіни вітрогенератора в загальну енергосистему зробило вітрову електростанцію </a:t>
            </a:r>
            <a:r>
              <a:rPr lang="en-US" sz="2400">
                <a:latin typeface="Calibri" pitchFamily="34" charset="0"/>
              </a:rPr>
              <a:t>London Array </a:t>
            </a:r>
            <a:r>
              <a:rPr lang="ru-RU" sz="2400">
                <a:latin typeface="Calibri" pitchFamily="34" charset="0"/>
              </a:rPr>
              <a:t>найбільшою вітровою електростанцією в світі на сьогоднішній день.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250"/>
            <a:ext cx="4286250" cy="2776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Calibri" pitchFamily="34" charset="0"/>
              </a:rPr>
              <a:t> В даний час сумарна потужність всіх генераторів вітрової електростанції London Array складає 630 МВт.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4357688" y="12144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London Array </a:t>
            </a:r>
            <a:r>
              <a:rPr lang="ru-RU">
                <a:latin typeface="Calibri" pitchFamily="34" charset="0"/>
              </a:rPr>
              <a:t>розташована на відстані 20 кілометрів від побережжя графства Кент, яке розташовується на південному сході Великобританії. Електростанція складається з 175 вітрогенераторів, потужністю 3.6 МВт кожен, встановлених на площі 90 квадратних кілометрів.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5"/>
          <p:cNvSpPr>
            <a:spLocks noChangeArrowheads="1"/>
          </p:cNvSpPr>
          <p:nvPr/>
        </p:nvSpPr>
        <p:spPr bwMode="auto">
          <a:xfrm>
            <a:off x="142875" y="0"/>
            <a:ext cx="9001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rgbClr val="000099"/>
                </a:solidFill>
                <a:latin typeface="Calibri" pitchFamily="34" charset="0"/>
              </a:rPr>
              <a:t>Японія побудує найбільшу у світі   вітрову електростанцію</a:t>
            </a:r>
            <a:endParaRPr lang="ru-RU" u="sng">
              <a:latin typeface="Calibri" pitchFamily="34" charset="0"/>
            </a:endParaRPr>
          </a:p>
        </p:txBody>
      </p:sp>
      <p:pic>
        <p:nvPicPr>
          <p:cNvPr id="28674" name="Picture 2" descr="Японія побудує найбільшу у світі вітрову електростанцію, АЕС Фукусіма-1, атомна електростанція, альтернативна енергетика, вітряна електростанція, Япон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5715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5786438" y="1643063"/>
            <a:ext cx="3357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Відповідно до заявлених планів, до 2020 року за 16 кілометрів від Фукусіми повинна з‘явитися морська вітрова електростанція, що складається зі 143 вітрових турбін, що займають понад 16 кілометрів узбережжя. У завдання цієї електростанції увійде заміщення тих потужностей, що давала АЕС, виведена з ладу землетрусом і цунамі в 2011 році.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6" name="Picture 2" descr="http://subject.com.ua/textbook/geography/geography10/geography10.files/image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13" cy="1428750"/>
          </a:xfrm>
        </p:spPr>
        <p:txBody>
          <a:bodyPr>
            <a:normAutofit/>
          </a:bodyPr>
          <a:lstStyle/>
          <a:p>
            <a:r>
              <a:rPr lang="uk-UA" sz="72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ЕЛЕКТРОЕНЕРГЕТИКА</a:t>
            </a:r>
            <a:endParaRPr lang="ru-RU" sz="7200" b="1" u="sng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50" y="1571625"/>
            <a:ext cx="4000500" cy="61150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галузь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промисловості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виробляє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транспортує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електроенергію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забезпечує</a:t>
            </a:r>
            <a:r>
              <a:rPr lang="ru-RU" dirty="0" smtClean="0">
                <a:latin typeface="Comic Sans MS" pitchFamily="66" charset="0"/>
              </a:rPr>
              <a:t> нею </a:t>
            </a:r>
            <a:r>
              <a:rPr lang="ru-RU" dirty="0" err="1" smtClean="0">
                <a:latin typeface="Comic Sans MS" pitchFamily="66" charset="0"/>
              </a:rPr>
              <a:t>споживачів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Електроенергетика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продукція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широко </a:t>
            </a:r>
            <a:r>
              <a:rPr lang="ru-RU" dirty="0" err="1" smtClean="0">
                <a:latin typeface="Comic Sans MS" pitchFamily="66" charset="0"/>
              </a:rPr>
              <a:t>використовується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господарстві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населенням</a:t>
            </a:r>
            <a:r>
              <a:rPr lang="ru-RU" dirty="0" smtClean="0">
                <a:latin typeface="Comic Sans MS" pitchFamily="66" charset="0"/>
              </a:rPr>
              <a:t>, — </a:t>
            </a:r>
            <a:r>
              <a:rPr lang="ru-RU" dirty="0" err="1" smtClean="0">
                <a:latin typeface="Comic Sans MS" pitchFamily="66" charset="0"/>
              </a:rPr>
              <a:t>найбільший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споживач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палива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2" descr="http://upload.wikimedia.org/wikipedia/ru/3/34/%D0%AD%D0%BB%D0%B5%D0%BA%D1%82%D1%80%D0%BE%D1%8D%D0%BD%D0%B5%D1%80%D0%B3%D0%B5%D1%82%D0%B8%D0%BA%D0%B0_%D0%A3%D0%BA%D1%80%D0%B0%D0%B8%D0%BD%D1%8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643063"/>
            <a:ext cx="550068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 rot="19536692">
            <a:off x="-55563" y="382588"/>
            <a:ext cx="2897188" cy="1712912"/>
          </a:xfrm>
        </p:spPr>
        <p:txBody>
          <a:bodyPr/>
          <a:lstStyle/>
          <a:p>
            <a:r>
              <a:rPr lang="uk-UA" sz="8800" u="sng" smtClean="0">
                <a:solidFill>
                  <a:srgbClr val="000099"/>
                </a:solidFill>
              </a:rPr>
              <a:t>ГЕС</a:t>
            </a:r>
            <a:endParaRPr lang="ru-RU" sz="8800" u="sng" smtClean="0">
              <a:solidFill>
                <a:srgbClr val="000099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486025" y="0"/>
            <a:ext cx="6657975" cy="2428875"/>
          </a:xfrm>
        </p:spPr>
        <p:txBody>
          <a:bodyPr/>
          <a:lstStyle/>
          <a:p>
            <a:r>
              <a:rPr lang="ru-RU" sz="2400" smtClean="0"/>
              <a:t>Гідроенергетика – відносно дешеве та постійне джерело енергії, яке до того ж не може принести шкоду екології. І хоча ГЕС приносять світу лише 20% енергії, саме вони є одним з найголовніших джерел альтернативної енергетики (88%). 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0" y="3163888"/>
            <a:ext cx="34290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. На першому місці в світі за висотою греблі знаходиться Нурекська ГЕС, яка була відкрита ще в 1972 році. Потужність станції – 3300 МВт, висота дамби – 300 метрів. Водосховище, в якому утримується вода для ГЕС, має площу 98 км</a:t>
            </a:r>
            <a:r>
              <a:rPr lang="ru-RU" baseline="30000">
                <a:latin typeface="Calibri" pitchFamily="34" charset="0"/>
              </a:rPr>
              <a:t>2</a:t>
            </a:r>
            <a:r>
              <a:rPr lang="ru-RU">
                <a:latin typeface="Calibri" pitchFamily="34" charset="0"/>
              </a:rPr>
              <a:t>. Потужності Нурекської ГЕС вистачає на 3/4 потреб Таджикистану. 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2" tooltip="Нурекська ГЕС"/>
              </a:rPr>
              <a:t/>
            </a:r>
            <a:br>
              <a:rPr lang="en-US">
                <a:latin typeface="Calibri" pitchFamily="34" charset="0"/>
                <a:hlinkClick r:id="rId2" tooltip="Нурекська ГЕС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8436" name="Picture 2" descr="http://inspired.com.ua/wp-content/uploads/2011/05/Nurekskaya_Dumb_3000_12-640x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2565400"/>
            <a:ext cx="59340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3929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2. Дамба </a:t>
            </a:r>
            <a:r>
              <a:rPr lang="en-US" sz="2400" b="1">
                <a:latin typeface="Calibri" pitchFamily="34" charset="0"/>
              </a:rPr>
              <a:t>Xiaowan, </a:t>
            </a:r>
            <a:r>
              <a:rPr lang="ru-RU" sz="2400" b="1">
                <a:latin typeface="Calibri" pitchFamily="34" charset="0"/>
              </a:rPr>
              <a:t>Китай</a:t>
            </a:r>
            <a:r>
              <a:rPr lang="ru-RU" sz="2400">
                <a:latin typeface="Calibri" pitchFamily="34" charset="0"/>
              </a:rPr>
              <a:t>. Будівництво було розпочате в 2002 році, ГЕС і дамбу відкрили в березні 2010. ГЕС із дамбою висотою в 292 м займає друге місце за величиною серед подібних станцій в Китаї. Вартість станції – майже $4 млрд.</a:t>
            </a:r>
          </a:p>
        </p:txBody>
      </p:sp>
      <p:pic>
        <p:nvPicPr>
          <p:cNvPr id="19458" name="Picture 2" descr="Водосховище дамби Гранд Дікс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4175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inspired.com.ua/wp-content/uploads/2011/05/4927994037_88df0e19a9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4286250" y="414337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3. Дамба Гранд Діксенс, Швейцарія. </a:t>
            </a:r>
            <a:r>
              <a:rPr lang="ru-RU">
                <a:latin typeface="Calibri" pitchFamily="34" charset="0"/>
              </a:rPr>
              <a:t>Потужності цієї ГЕС вистачає для того, щоб забезпечувати енергією 400 тисяч будинків країни. Відкрита в 1964 році, вона має висоту 285 метрів. Вода для водосховища накопичується з талих льодовиків, тому максимальний рівень води спостерігається навесні.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14550" cy="1143000"/>
          </a:xfrm>
        </p:spPr>
        <p:txBody>
          <a:bodyPr>
            <a:normAutofit/>
          </a:bodyPr>
          <a:lstStyle/>
          <a:p>
            <a:r>
              <a:rPr lang="uk-UA" sz="8600" b="1" u="sng" smtClean="0">
                <a:solidFill>
                  <a:srgbClr val="000099"/>
                </a:solidFill>
              </a:rPr>
              <a:t>ТЕС</a:t>
            </a:r>
            <a:endParaRPr lang="ru-RU" sz="8600" b="1" u="sng" smtClean="0">
              <a:solidFill>
                <a:srgbClr val="000099"/>
              </a:solidFill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4572000" y="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Сучасна теплова електростанція – це складне підприємство, яке включає велику кількість різноманітного обладнання. Склад обладнання електростанції залежить від вибраної теплової схеми, виду використовуваного палива і типу системи водопостачання.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0" y="150018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2. Щодо шкідливості ТЕС, то під час згоряння палива в теплових двигунах виділяються шкідливі речовини: закис вуглецю, сполуки азоту, сполуки свинцю, а також виділяється в атмосферу значна кількість теплоти. Щорічно у світі спалюється 5 млрд. тонн вугілля і 3,2 млрд. тонн нафти. 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4572000" y="26431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3. Запаси органічного палива на Землі розподілені вкрай нерівномірно, і за теперішніх темпів споживання вугілля вистачить на 150—200 років, нафти - на 40—50 років, а газу приблизно на 60 років. </a:t>
            </a:r>
          </a:p>
        </p:txBody>
      </p:sp>
      <p:pic>
        <p:nvPicPr>
          <p:cNvPr id="20485" name="Picture 3" descr="C:\Documents and Settings\Admin\Рабочий стол\10815829634_44f289fd2d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9144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Самая крупная ТЭС в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475" y="3000375"/>
            <a:ext cx="5089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0" y="0"/>
            <a:ext cx="8715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Територія, яку займає електростанція зі всією прилеглою інфраструктурою, складає більше 1,2 квадратного кілометра. Нові блоки на сьогодні є найсучаснішими і мають сумарну настановну потужність 2,200 МВт з надхмарним коефіцієнтом корисної дії в 43%. Загальна потужність всіх 7 блоків станції (що 5 існують і 2 недавно введених в експлуатацію) складає 4,400 МВт. Блоки, побудовані за останнім словом техніки, мають дуже невеликі викиди в атмосферу шкідливих речовин (інженерам вдалося понизити викиди в порівнянні з аналогічними сучасними установками на 31%).</a:t>
            </a: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0" y="3357563"/>
            <a:ext cx="4000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Унікальність нових блоків ще і в тому, що всі системи, включаючи освітлення, працюють в повністю автоматичному режимі, не вимагаючи втручання людини.  Обидва блоки побудовано що східніше вже працюють і пов'язані з ними навантажувально-розвантажувальними конвеєрами. Такий зв'язок дозволив частково модернізовать і старе виробництво.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rgbClr val="000099"/>
                </a:solidFill>
                <a:latin typeface="Calibri" pitchFamily="34" charset="0"/>
              </a:rPr>
              <a:t>Світова атомна енергетика</a:t>
            </a: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0" y="1143000"/>
            <a:ext cx="4929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Атомна енергетика відіграє важливу роль у сучасному енерговиробництві – частка виробітку електроенергії на АЕС в світі перебуває на рівні 16%.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928938"/>
          <a:ext cx="5143500" cy="3336925"/>
        </p:xfrm>
        <a:graphic>
          <a:graphicData uri="http://schemas.openxmlformats.org/drawingml/2006/table">
            <a:tbl>
              <a:tblPr/>
              <a:tblGrid>
                <a:gridCol w="1143008"/>
                <a:gridCol w="4000496"/>
              </a:tblGrid>
              <a:tr h="6429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Країни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Частка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 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виробництва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 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електроэнергії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на АЕС у 2012 </a:t>
                      </a:r>
                      <a:r>
                        <a:rPr lang="ru-RU" sz="16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році</a:t>
                      </a:r>
                      <a:r>
                        <a:rPr lang="ru-RU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, %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652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Франція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75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652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Бельгія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54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73771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Словаччина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  <a:tr h="652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Україна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46</a:t>
                      </a:r>
                    </a:p>
                  </a:txBody>
                  <a:tcPr marL="17417" marR="17417" marT="17417" marB="17417">
                    <a:lnL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4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3643"/>
                    </a:solidFill>
                  </a:tcPr>
                </a:tc>
              </a:tr>
            </a:tbl>
          </a:graphicData>
        </a:graphic>
      </p:graphicFrame>
      <p:sp>
        <p:nvSpPr>
          <p:cNvPr id="22551" name="Прямоугольник 6"/>
          <p:cNvSpPr>
            <a:spLocks noChangeArrowheads="1"/>
          </p:cNvSpPr>
          <p:nvPr/>
        </p:nvSpPr>
        <p:spPr bwMode="auto">
          <a:xfrm>
            <a:off x="5286375" y="1285875"/>
            <a:ext cx="37147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У таких країнах як Франція, Бельгія, Швеція, Японія, Південна Корея, Фінляндія, що не мають у своєму розпорядженні достатніх власних запасів органічного палива, АЕС стали основним джерелом електричної енергії, забезпечили їм енергетичну стабільність та успішний економічний розвиток.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Найбільша АЕС у світі </a:t>
            </a:r>
            <a:r>
              <a:rPr lang="ru-RU" sz="2400">
                <a:latin typeface="Calibri" pitchFamily="34" charset="0"/>
              </a:rPr>
              <a:t>- Касівадзакі-Каріва (м. Касівадзакі, префектура Ніїгата, Японія). Її встановлена потужність — 8,2 ГВт. У експлуатації знаходяться сім ядерних реакторів.</a:t>
            </a:r>
          </a:p>
        </p:txBody>
      </p:sp>
      <p:pic>
        <p:nvPicPr>
          <p:cNvPr id="23554" name="Picture 2" descr="http://mostinfo.su/most/KashiwazakiKariwa-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04913"/>
            <a:ext cx="6858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868</Words>
  <Application>Microsoft Office PowerPoint</Application>
  <PresentationFormat>Экран (4:3)</PresentationFormat>
  <Paragraphs>58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Comic Sans MS</vt:lpstr>
      <vt:lpstr>Times New Roman</vt:lpstr>
      <vt:lpstr>Тема Office</vt:lpstr>
      <vt:lpstr>Характеристика основних галузей промисловості.  Енергетика</vt:lpstr>
      <vt:lpstr>Слайд 2</vt:lpstr>
      <vt:lpstr>ЕЛЕКТРОЕНЕРГЕТИКА</vt:lpstr>
      <vt:lpstr>ГЕС</vt:lpstr>
      <vt:lpstr>Слайд 5</vt:lpstr>
      <vt:lpstr>ТЕС</vt:lpstr>
      <vt:lpstr>Слайд 7</vt:lpstr>
      <vt:lpstr>Слайд 8</vt:lpstr>
      <vt:lpstr>Слайд 9</vt:lpstr>
      <vt:lpstr>Ядерна енергетика</vt:lpstr>
      <vt:lpstr>Альтернативна енергетика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основних галузей промисловості.  Енергетика</dc:title>
  <cp:lastModifiedBy>Yfesrf</cp:lastModifiedBy>
  <cp:revision>29</cp:revision>
  <dcterms:modified xsi:type="dcterms:W3CDTF">2015-02-08T13:28:02Z</dcterms:modified>
</cp:coreProperties>
</file>