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209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mania-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Господарство Румунії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Румунія – індустріально-аграрна </a:t>
            </a:r>
            <a:r>
              <a:rPr lang="ru-RU" dirty="0" err="1" smtClean="0">
                <a:solidFill>
                  <a:schemeClr val="bg1"/>
                </a:solidFill>
              </a:rPr>
              <a:t>країна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Основні</a:t>
            </a:r>
            <a:r>
              <a:rPr lang="ru-RU" dirty="0" smtClean="0">
                <a:solidFill>
                  <a:schemeClr val="bg1"/>
                </a:solidFill>
              </a:rPr>
              <a:t> галузі промисловості: </a:t>
            </a:r>
            <a:r>
              <a:rPr lang="ru-RU" dirty="0" err="1" smtClean="0">
                <a:solidFill>
                  <a:schemeClr val="bg1"/>
                </a:solidFill>
              </a:rPr>
              <a:t>гірнича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лісоматеріалів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металургійна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хімічна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машинобудування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харчова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нафтопереробна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42852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Мельничук В. І.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1042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820" t="17579" r="50195" b="22705"/>
          <a:stretch>
            <a:fillRect/>
          </a:stretch>
        </p:blipFill>
        <p:spPr bwMode="auto">
          <a:xfrm>
            <a:off x="3929058" y="428604"/>
            <a:ext cx="4143404" cy="5824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16200000">
            <a:off x="-430074" y="2358844"/>
            <a:ext cx="56148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Корисні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копалини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brudneni_mista.2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00042"/>
            <a:ext cx="5715000" cy="381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642910" y="4429132"/>
            <a:ext cx="8286808" cy="228147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У </a:t>
            </a:r>
            <a:r>
              <a:rPr lang="ru-RU" sz="1600" dirty="0" err="1" smtClean="0"/>
              <a:t>структурі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добувної</a:t>
            </a:r>
            <a:r>
              <a:rPr lang="ru-RU" sz="1600" dirty="0" smtClean="0"/>
              <a:t> промисловості </a:t>
            </a:r>
            <a:r>
              <a:rPr lang="ru-RU" sz="1600" dirty="0" err="1" smtClean="0"/>
              <a:t>основне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</a:t>
            </a:r>
            <a:r>
              <a:rPr lang="ru-RU" sz="1600" dirty="0" smtClean="0"/>
              <a:t> видобуток нафти і вугілля, руд </a:t>
            </a:r>
            <a:r>
              <a:rPr lang="ru-RU" sz="1600" dirty="0" err="1" smtClean="0"/>
              <a:t>чорних</a:t>
            </a:r>
            <a:r>
              <a:rPr lang="ru-RU" sz="1600" dirty="0" smtClean="0"/>
              <a:t> і </a:t>
            </a:r>
            <a:r>
              <a:rPr lang="ru-RU" sz="1600" dirty="0" err="1" smtClean="0"/>
              <a:t>кольорових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металів</a:t>
            </a:r>
            <a:r>
              <a:rPr lang="ru-RU" sz="1600" dirty="0" smtClean="0"/>
              <a:t>, </a:t>
            </a:r>
            <a:r>
              <a:rPr lang="ru-RU" sz="1600" dirty="0" err="1" smtClean="0"/>
              <a:t>сировини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хімічної</a:t>
            </a:r>
            <a:r>
              <a:rPr lang="ru-RU" sz="1600" dirty="0" smtClean="0"/>
              <a:t> промисловості,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будматеріалів</a:t>
            </a:r>
            <a:r>
              <a:rPr lang="ru-RU" sz="1600" dirty="0" smtClean="0"/>
              <a:t>. Румунія експортує продукти нафтопереробної та нафтохімічної промисловості, марганець, алюміній, сіль, барит, крейду, слюду, мінеральні добрива,цемент; імпортує нафту, кам'яне вугілля, залізняк, кокс</a:t>
            </a:r>
            <a:r>
              <a:rPr lang="ru-RU" sz="1600" dirty="0" smtClean="0"/>
              <a:t>, кольорові метали,</a:t>
            </a:r>
            <a:r>
              <a:rPr lang="ru-RU" sz="1600" dirty="0" smtClean="0"/>
              <a:t> азбест. Розв'язання питань у галузі геології і гірничої справи покладено на </a:t>
            </a:r>
            <a:r>
              <a:rPr lang="ru-RU" sz="1600" dirty="0" smtClean="0"/>
              <a:t>Міністерство </a:t>
            </a:r>
            <a:r>
              <a:rPr lang="ru-RU" sz="1600" dirty="0" smtClean="0"/>
              <a:t>гірничої справи, нафти і геології. Частка гірничої промисловості у ВВП становить 2,4 % (на 1998-1999 рр.). У ній </a:t>
            </a:r>
            <a:r>
              <a:rPr lang="ru-RU" sz="1600" dirty="0" err="1" smtClean="0"/>
              <a:t>зайнято</a:t>
            </a:r>
            <a:r>
              <a:rPr lang="ru-RU" sz="1600" dirty="0" smtClean="0"/>
              <a:t> 169 000 </a:t>
            </a:r>
            <a:r>
              <a:rPr lang="ru-RU" sz="1600" dirty="0" err="1" smtClean="0"/>
              <a:t>осіб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64399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/>
              <a:t>Нафтогазова </a:t>
            </a:r>
            <a:r>
              <a:rPr lang="ru-RU" sz="1400" b="1" dirty="0" smtClean="0"/>
              <a:t>пром-сть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Головний </a:t>
            </a:r>
            <a:r>
              <a:rPr lang="ru-RU" sz="1400" dirty="0" smtClean="0"/>
              <a:t>район видобутку нафти – у передгір'ях Карпат. Промисловий видобуток нафти у Румунії почався у 1857</a:t>
            </a:r>
            <a:r>
              <a:rPr lang="ru-RU" sz="1400" dirty="0" smtClean="0"/>
              <a:t>. </a:t>
            </a:r>
            <a:r>
              <a:rPr lang="ru-RU" sz="1400" dirty="0" smtClean="0"/>
              <a:t>У 1938-40 рр. було досягнуто глибин 3000-3500 м. Сьогодні родовища експлуатуються із застосуванням методів підвищення віддачі пластів (нагнітання води і газу, підземне горіння, нагнітання пари, полімерних, лужних і міцелярних розчинів та ін.). Щорічно проводиться буріння біля 2,5 тис. км свердловин (глибиною понад 4 тис. м) на нафту і газ. Найбільші нафтопереробні заводи Румунії знаходяться в містах Плоєшті, Георге Георгіу-Деж, Дарменешті, Брашов і Римнікул-Серат.</a:t>
            </a:r>
          </a:p>
          <a:p>
            <a:endParaRPr lang="ru-RU" dirty="0"/>
          </a:p>
        </p:txBody>
      </p:sp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786058"/>
            <a:ext cx="5323972" cy="3545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2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6296025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5820" t="21973" r="47265" b="31884"/>
          <a:stretch>
            <a:fillRect/>
          </a:stretch>
        </p:blipFill>
        <p:spPr bwMode="auto">
          <a:xfrm>
            <a:off x="4429124" y="1214422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9124" y="500042"/>
            <a:ext cx="4572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b="1" dirty="0" err="1" smtClean="0"/>
              <a:t>Видобуток</a:t>
            </a:r>
            <a:r>
              <a:rPr lang="ru-RU" b="1" dirty="0" smtClean="0"/>
              <a:t> </a:t>
            </a:r>
            <a:r>
              <a:rPr lang="ru-RU" b="1" dirty="0" err="1" smtClean="0"/>
              <a:t>руди</a:t>
            </a:r>
            <a:r>
              <a:rPr lang="ru-RU" b="1" dirty="0" smtClean="0"/>
              <a:t> та </a:t>
            </a:r>
            <a:r>
              <a:rPr lang="ru-RU" b="1" dirty="0" err="1" smtClean="0"/>
              <a:t>виплавка</a:t>
            </a:r>
            <a:r>
              <a:rPr lang="ru-RU" b="1" dirty="0" smtClean="0"/>
              <a:t> </a:t>
            </a:r>
            <a:r>
              <a:rPr lang="ru-RU" b="1" dirty="0" err="1" smtClean="0"/>
              <a:t>металів</a:t>
            </a:r>
            <a:r>
              <a:rPr lang="ru-RU" b="1" dirty="0" smtClean="0"/>
              <a:t> у Румунії в 1999 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397967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Гірничомашинобудівна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45720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dirty="0" smtClean="0"/>
              <a:t>Румунія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випускала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140-150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гірничого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: </a:t>
            </a:r>
            <a:r>
              <a:rPr lang="ru-RU" dirty="0" err="1" smtClean="0"/>
              <a:t>прохідницькі</a:t>
            </a:r>
            <a:r>
              <a:rPr lang="ru-RU" dirty="0" smtClean="0"/>
              <a:t> </a:t>
            </a:r>
            <a:r>
              <a:rPr lang="ru-RU" dirty="0" err="1" smtClean="0"/>
              <a:t>комплекси</a:t>
            </a:r>
            <a:r>
              <a:rPr lang="ru-RU" dirty="0" smtClean="0"/>
              <a:t>, </a:t>
            </a:r>
            <a:r>
              <a:rPr lang="ru-RU" dirty="0" err="1" smtClean="0"/>
              <a:t>вугільні</a:t>
            </a:r>
            <a:r>
              <a:rPr lang="ru-RU" dirty="0" smtClean="0"/>
              <a:t> </a:t>
            </a:r>
            <a:r>
              <a:rPr lang="ru-RU" dirty="0" err="1" smtClean="0"/>
              <a:t>комбайни</a:t>
            </a:r>
            <a:r>
              <a:rPr lang="ru-RU" dirty="0" smtClean="0"/>
              <a:t>, </a:t>
            </a:r>
            <a:r>
              <a:rPr lang="ru-RU" dirty="0" err="1" smtClean="0"/>
              <a:t>прохідницькі</a:t>
            </a:r>
            <a:r>
              <a:rPr lang="ru-RU" dirty="0" smtClean="0"/>
              <a:t> </a:t>
            </a:r>
            <a:r>
              <a:rPr lang="ru-RU" dirty="0" err="1" smtClean="0"/>
              <a:t>комбайни</a:t>
            </a:r>
            <a:r>
              <a:rPr lang="ru-RU" dirty="0" smtClean="0"/>
              <a:t>, </a:t>
            </a:r>
            <a:r>
              <a:rPr lang="ru-RU" dirty="0" err="1" smtClean="0"/>
              <a:t>бурові</a:t>
            </a:r>
            <a:r>
              <a:rPr lang="ru-RU" dirty="0" smtClean="0"/>
              <a:t> установки, </a:t>
            </a:r>
            <a:r>
              <a:rPr lang="ru-RU" dirty="0" err="1" smtClean="0"/>
              <a:t>підіймальні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роторні</a:t>
            </a:r>
            <a:r>
              <a:rPr lang="ru-RU" dirty="0" smtClean="0"/>
              <a:t> </a:t>
            </a:r>
            <a:r>
              <a:rPr lang="ru-RU" dirty="0" err="1" smtClean="0"/>
              <a:t>екскаватори</a:t>
            </a:r>
            <a:r>
              <a:rPr lang="ru-RU" dirty="0" smtClean="0"/>
              <a:t>, </a:t>
            </a:r>
            <a:r>
              <a:rPr lang="ru-RU" dirty="0" err="1" smtClean="0"/>
              <a:t>збагачувальне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(млини, </a:t>
            </a:r>
            <a:r>
              <a:rPr lang="ru-RU" dirty="0" err="1" smtClean="0"/>
              <a:t>флотаційні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, фільтри і </a:t>
            </a:r>
            <a:r>
              <a:rPr lang="ru-RU" dirty="0" err="1" smtClean="0"/>
              <a:t>інш</a:t>
            </a:r>
            <a:r>
              <a:rPr lang="ru-RU" dirty="0" smtClean="0"/>
              <a:t>.), </a:t>
            </a:r>
            <a:r>
              <a:rPr lang="ru-RU" dirty="0" err="1" smtClean="0"/>
              <a:t>рудникові</a:t>
            </a:r>
            <a:r>
              <a:rPr lang="ru-RU" dirty="0" smtClean="0"/>
              <a:t> локомотиви, вентилятори, автосамоскиди,екскаватори, </a:t>
            </a:r>
            <a:r>
              <a:rPr lang="ru-RU" dirty="0" err="1" smtClean="0"/>
              <a:t>платформи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буріння, </a:t>
            </a:r>
            <a:r>
              <a:rPr lang="ru-RU" dirty="0" err="1" smtClean="0"/>
              <a:t>бурові</a:t>
            </a:r>
            <a:r>
              <a:rPr lang="ru-RU" dirty="0" smtClean="0"/>
              <a:t> долота, </a:t>
            </a:r>
            <a:r>
              <a:rPr lang="ru-RU" dirty="0" err="1" smtClean="0"/>
              <a:t>обсадні</a:t>
            </a:r>
            <a:r>
              <a:rPr lang="ru-RU" dirty="0" smtClean="0"/>
              <a:t> труби, </a:t>
            </a:r>
            <a:r>
              <a:rPr lang="ru-RU" dirty="0" err="1" smtClean="0"/>
              <a:t>превентори</a:t>
            </a:r>
            <a:r>
              <a:rPr lang="ru-RU" dirty="0" smtClean="0"/>
              <a:t> і </a:t>
            </a:r>
            <a:r>
              <a:rPr lang="ru-RU" dirty="0" err="1" smtClean="0"/>
              <a:t>фонтанну</a:t>
            </a:r>
            <a:r>
              <a:rPr lang="ru-RU" dirty="0" smtClean="0"/>
              <a:t> арматуру на </a:t>
            </a:r>
            <a:r>
              <a:rPr lang="ru-RU" dirty="0" err="1" smtClean="0"/>
              <a:t>тиск</a:t>
            </a:r>
            <a:r>
              <a:rPr lang="ru-RU" dirty="0" smtClean="0"/>
              <a:t> до 100 МПа, </a:t>
            </a:r>
            <a:r>
              <a:rPr lang="ru-RU" dirty="0" err="1" smtClean="0"/>
              <a:t>агрегати</a:t>
            </a:r>
            <a:r>
              <a:rPr lang="ru-RU" dirty="0" smtClean="0"/>
              <a:t> для </a:t>
            </a:r>
            <a:r>
              <a:rPr lang="ru-RU" dirty="0" err="1" smtClean="0"/>
              <a:t>цементування</a:t>
            </a:r>
            <a:r>
              <a:rPr lang="ru-RU" dirty="0" smtClean="0"/>
              <a:t> із </a:t>
            </a:r>
            <a:r>
              <a:rPr lang="ru-RU" dirty="0" err="1" smtClean="0"/>
              <a:t>робочим</a:t>
            </a:r>
            <a:r>
              <a:rPr lang="ru-RU" dirty="0" smtClean="0"/>
              <a:t> </a:t>
            </a:r>
            <a:r>
              <a:rPr lang="ru-RU" dirty="0" err="1" smtClean="0"/>
              <a:t>тиском</a:t>
            </a:r>
            <a:r>
              <a:rPr lang="ru-RU" dirty="0" smtClean="0"/>
              <a:t> до 150 МПа, </a:t>
            </a:r>
            <a:r>
              <a:rPr lang="ru-RU" dirty="0" err="1" smtClean="0"/>
              <a:t>насосні</a:t>
            </a:r>
            <a:r>
              <a:rPr lang="ru-RU" dirty="0" smtClean="0"/>
              <a:t> </a:t>
            </a:r>
            <a:r>
              <a:rPr lang="ru-RU" dirty="0" err="1" smtClean="0"/>
              <a:t>агрегати</a:t>
            </a:r>
            <a:r>
              <a:rPr lang="ru-RU" dirty="0" smtClean="0"/>
              <a:t>, </a:t>
            </a:r>
            <a:r>
              <a:rPr lang="ru-RU" dirty="0" err="1" smtClean="0"/>
              <a:t>пересувні</a:t>
            </a:r>
            <a:r>
              <a:rPr lang="ru-RU" dirty="0" smtClean="0"/>
              <a:t> </a:t>
            </a:r>
            <a:r>
              <a:rPr lang="ru-RU" dirty="0" err="1" smtClean="0"/>
              <a:t>аварійні</a:t>
            </a:r>
            <a:r>
              <a:rPr lang="ru-RU" dirty="0" smtClean="0"/>
              <a:t> установки для свердловин, </a:t>
            </a:r>
            <a:r>
              <a:rPr lang="ru-RU" dirty="0" err="1" smtClean="0"/>
              <a:t>компресори</a:t>
            </a:r>
            <a:r>
              <a:rPr lang="ru-RU" dirty="0" smtClean="0"/>
              <a:t> і т. д.</a:t>
            </a:r>
            <a:endParaRPr lang="ru-RU" dirty="0"/>
          </a:p>
        </p:txBody>
      </p:sp>
      <p:pic>
        <p:nvPicPr>
          <p:cNvPr id="4" name="Рисунок 3" descr="gornye-mashiny-razmestili-obligaci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810000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7786710" cy="4339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У </a:t>
            </a:r>
            <a:r>
              <a:rPr lang="ru-RU" sz="1600" b="1" dirty="0" err="1" smtClean="0"/>
              <a:t>сільському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господарстві</a:t>
            </a:r>
            <a:r>
              <a:rPr lang="ru-RU" sz="1600" dirty="0" smtClean="0"/>
              <a:t> за </a:t>
            </a:r>
            <a:r>
              <a:rPr lang="ru-RU" sz="1600" dirty="0" err="1" smtClean="0"/>
              <a:t>вартістю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рослинництво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</a:t>
            </a:r>
            <a:r>
              <a:rPr lang="ru-RU" sz="1600" dirty="0" smtClean="0"/>
              <a:t> перше </a:t>
            </a:r>
            <a:r>
              <a:rPr lang="ru-RU" sz="1600" dirty="0" err="1" smtClean="0"/>
              <a:t>місце</a:t>
            </a:r>
            <a:r>
              <a:rPr lang="ru-RU" sz="1600" dirty="0" smtClean="0"/>
              <a:t>. </a:t>
            </a:r>
            <a:r>
              <a:rPr lang="ru-RU" sz="1600" dirty="0" err="1" smtClean="0"/>
              <a:t>Головні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зернові</a:t>
            </a:r>
            <a:r>
              <a:rPr lang="ru-RU" sz="1600" dirty="0" smtClean="0"/>
              <a:t> – </a:t>
            </a:r>
            <a:r>
              <a:rPr lang="ru-RU" sz="1600" dirty="0" err="1" smtClean="0"/>
              <a:t>кукурудза</a:t>
            </a:r>
            <a:r>
              <a:rPr lang="ru-RU" sz="1600" dirty="0" smtClean="0"/>
              <a:t> і </a:t>
            </a:r>
            <a:r>
              <a:rPr lang="ru-RU" sz="1600" dirty="0" err="1" smtClean="0"/>
              <a:t>пшениця</a:t>
            </a:r>
            <a:r>
              <a:rPr lang="ru-RU" sz="1600" dirty="0" smtClean="0"/>
              <a:t>,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технічних</a:t>
            </a:r>
            <a:r>
              <a:rPr lang="ru-RU" sz="1600" dirty="0" smtClean="0"/>
              <a:t> – </a:t>
            </a:r>
            <a:r>
              <a:rPr lang="ru-RU" sz="1600" dirty="0" err="1" smtClean="0"/>
              <a:t>соняшник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цукрові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буряки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Розвинені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плодівництво</a:t>
            </a:r>
            <a:r>
              <a:rPr lang="ru-RU" sz="1600" dirty="0" smtClean="0"/>
              <a:t>, </a:t>
            </a:r>
            <a:r>
              <a:rPr lang="ru-RU" sz="1600" dirty="0" err="1" smtClean="0"/>
              <a:t>овочівництво</a:t>
            </a:r>
            <a:r>
              <a:rPr lang="ru-RU" sz="1600" dirty="0" smtClean="0"/>
              <a:t> і виноградарство. Румунія, як і </a:t>
            </a:r>
            <a:r>
              <a:rPr lang="ru-RU" sz="1600" dirty="0" err="1" smtClean="0"/>
              <a:t>сусідні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нею </a:t>
            </a:r>
            <a:r>
              <a:rPr lang="ru-RU" sz="1600" dirty="0" err="1" smtClean="0"/>
              <a:t>Угорщина</a:t>
            </a:r>
            <a:r>
              <a:rPr lang="ru-RU" sz="1600" dirty="0" smtClean="0"/>
              <a:t> і </a:t>
            </a:r>
            <a:r>
              <a:rPr lang="ru-RU" sz="1600" dirty="0" err="1" smtClean="0"/>
              <a:t>Югославія</a:t>
            </a:r>
            <a:r>
              <a:rPr lang="ru-RU" sz="1600" dirty="0" smtClean="0"/>
              <a:t>, </a:t>
            </a:r>
            <a:r>
              <a:rPr lang="ru-RU" sz="1600" dirty="0" err="1" smtClean="0"/>
              <a:t>виділяється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посівами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кукурудзи</a:t>
            </a:r>
            <a:r>
              <a:rPr lang="ru-RU" sz="1600" dirty="0" smtClean="0"/>
              <a:t>.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типова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зернова</a:t>
            </a:r>
            <a:r>
              <a:rPr lang="ru-RU" sz="1600" dirty="0" smtClean="0"/>
              <a:t> культура в </a:t>
            </a:r>
            <a:r>
              <a:rPr lang="ru-RU" sz="1600" dirty="0" err="1" smtClean="0"/>
              <a:t>Дунайському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басейні</a:t>
            </a:r>
            <a:r>
              <a:rPr lang="ru-RU" sz="1600" dirty="0" smtClean="0"/>
              <a:t> (</a:t>
            </a:r>
            <a:r>
              <a:rPr lang="ru-RU" sz="1600" dirty="0" err="1" smtClean="0"/>
              <a:t>Середньодунайська</a:t>
            </a:r>
            <a:r>
              <a:rPr lang="ru-RU" sz="1600" dirty="0" smtClean="0"/>
              <a:t> і </a:t>
            </a:r>
            <a:r>
              <a:rPr lang="ru-RU" sz="1600" dirty="0" err="1" smtClean="0"/>
              <a:t>Нижньодунайська</a:t>
            </a:r>
            <a:r>
              <a:rPr lang="ru-RU" sz="1600" dirty="0" smtClean="0"/>
              <a:t> </a:t>
            </a:r>
            <a:r>
              <a:rPr lang="ru-RU" sz="1600" dirty="0" err="1" smtClean="0"/>
              <a:t>рівнини</a:t>
            </a:r>
            <a:r>
              <a:rPr lang="ru-RU" sz="1600" dirty="0" smtClean="0"/>
              <a:t>). Але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Угорщині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кукурудза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кормовою культурою, то в Румунії – все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переважно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продовольчою</a:t>
            </a:r>
            <a:r>
              <a:rPr lang="ru-RU" sz="1600" dirty="0" smtClean="0"/>
              <a:t>. </a:t>
            </a:r>
            <a:r>
              <a:rPr lang="ru-RU" sz="1600" dirty="0" err="1" smtClean="0"/>
              <a:t>Країни</a:t>
            </a:r>
            <a:r>
              <a:rPr lang="ru-RU" sz="1600" dirty="0" smtClean="0"/>
              <a:t> </a:t>
            </a:r>
            <a:r>
              <a:rPr lang="ru-RU" sz="1600" dirty="0" err="1" smtClean="0"/>
              <a:t>Дунайського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басейну</a:t>
            </a:r>
            <a:r>
              <a:rPr lang="ru-RU" sz="1600" dirty="0" smtClean="0"/>
              <a:t> в </a:t>
            </a:r>
            <a:r>
              <a:rPr lang="ru-RU" sz="1600" dirty="0" err="1" smtClean="0"/>
              <a:t>регіоні</a:t>
            </a:r>
            <a:r>
              <a:rPr lang="ru-RU" sz="1600" dirty="0" smtClean="0"/>
              <a:t> </a:t>
            </a:r>
            <a:r>
              <a:rPr lang="ru-RU" sz="1600" dirty="0" err="1" smtClean="0"/>
              <a:t>об'єднує</a:t>
            </a:r>
            <a:r>
              <a:rPr lang="ru-RU" sz="1600" dirty="0" smtClean="0"/>
              <a:t> і культура винограду. Виноград </a:t>
            </a:r>
            <a:r>
              <a:rPr lang="ru-RU" sz="1600" dirty="0" err="1" smtClean="0"/>
              <a:t>потрапив</a:t>
            </a:r>
            <a:r>
              <a:rPr lang="ru-RU" sz="1600" dirty="0" smtClean="0"/>
              <a:t> </a:t>
            </a:r>
            <a:r>
              <a:rPr lang="ru-RU" sz="1600" dirty="0" err="1" smtClean="0"/>
              <a:t>сюди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за </a:t>
            </a:r>
            <a:r>
              <a:rPr lang="ru-RU" sz="1600" dirty="0" err="1" smtClean="0"/>
              <a:t>часів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Стародавньої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Греції</a:t>
            </a:r>
            <a:r>
              <a:rPr lang="ru-RU" sz="1600" dirty="0" smtClean="0"/>
              <a:t> і Риму, </a:t>
            </a:r>
            <a:r>
              <a:rPr lang="ru-RU" sz="1600" dirty="0" err="1" smtClean="0"/>
              <a:t>кукурудза</a:t>
            </a:r>
            <a:r>
              <a:rPr lang="ru-RU" sz="1600" dirty="0" smtClean="0"/>
              <a:t> – </a:t>
            </a:r>
            <a:r>
              <a:rPr lang="ru-RU" sz="1600" dirty="0" err="1" smtClean="0"/>
              <a:t>лише</a:t>
            </a:r>
            <a:r>
              <a:rPr lang="ru-RU" sz="1600" dirty="0" smtClean="0"/>
              <a:t> в </a:t>
            </a:r>
            <a:r>
              <a:rPr lang="en-US" sz="1600" dirty="0" smtClean="0"/>
              <a:t>XVI-XVII </a:t>
            </a:r>
            <a:r>
              <a:rPr lang="ru-RU" sz="1600" dirty="0" smtClean="0"/>
              <a:t>ст. </a:t>
            </a:r>
            <a:r>
              <a:rPr lang="ru-RU" sz="1600" dirty="0" err="1" smtClean="0"/>
              <a:t>Обидві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знайшли</a:t>
            </a:r>
            <a:r>
              <a:rPr lang="ru-RU" sz="1600" dirty="0" smtClean="0"/>
              <a:t> тут для себе </a:t>
            </a:r>
            <a:r>
              <a:rPr lang="ru-RU" sz="1600" dirty="0" err="1" smtClean="0"/>
              <a:t>сприятливе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природне</a:t>
            </a:r>
            <a:r>
              <a:rPr lang="ru-RU" sz="1600" dirty="0" smtClean="0"/>
              <a:t> </a:t>
            </a:r>
            <a:r>
              <a:rPr lang="ru-RU" sz="1600" dirty="0" err="1" smtClean="0"/>
              <a:t>середовище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err="1" smtClean="0"/>
              <a:t>Специфічну</a:t>
            </a:r>
            <a:r>
              <a:rPr lang="ru-RU" sz="1600" dirty="0" smtClean="0"/>
              <a:t> роль у </a:t>
            </a:r>
            <a:r>
              <a:rPr lang="ru-RU" sz="1600" dirty="0" err="1" smtClean="0"/>
              <a:t>тваринництві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відіграє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вівчарство</a:t>
            </a:r>
            <a:r>
              <a:rPr lang="ru-RU" sz="1600" dirty="0" smtClean="0"/>
              <a:t>. </a:t>
            </a:r>
            <a:r>
              <a:rPr lang="ru-RU" sz="1600" dirty="0" err="1" smtClean="0"/>
              <a:t>Базується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пасовищах</a:t>
            </a:r>
            <a:r>
              <a:rPr lang="ru-RU" sz="1600" dirty="0" smtClean="0"/>
              <a:t> у Карпатах і на </a:t>
            </a:r>
            <a:r>
              <a:rPr lang="ru-RU" sz="1600" dirty="0" err="1" smtClean="0"/>
              <a:t>Трансільванському</a:t>
            </a:r>
            <a:r>
              <a:rPr lang="ru-RU" sz="1600" dirty="0" smtClean="0"/>
              <a:t> плато. За </a:t>
            </a:r>
            <a:r>
              <a:rPr lang="ru-RU" sz="1600" dirty="0" err="1" smtClean="0"/>
              <a:t>поголів'ям</a:t>
            </a:r>
            <a:r>
              <a:rPr lang="ru-RU" sz="1600" dirty="0" smtClean="0"/>
              <a:t> </a:t>
            </a:r>
            <a:r>
              <a:rPr lang="ru-RU" sz="1600" dirty="0" err="1" smtClean="0"/>
              <a:t>овець</a:t>
            </a:r>
            <a:r>
              <a:rPr lang="ru-RU" sz="1600" dirty="0" smtClean="0"/>
              <a:t> Румунія </a:t>
            </a:r>
            <a:r>
              <a:rPr lang="ru-RU" sz="1600" dirty="0" err="1" smtClean="0"/>
              <a:t>поступається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Європі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Великобританії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Іспанії</a:t>
            </a:r>
            <a:r>
              <a:rPr lang="ru-RU" sz="1600" dirty="0" smtClean="0"/>
              <a:t>. </a:t>
            </a:r>
            <a:r>
              <a:rPr lang="ru-RU" sz="1600" dirty="0" err="1" smtClean="0"/>
              <a:t>Розводять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рогату</a:t>
            </a:r>
            <a:r>
              <a:rPr lang="ru-RU" sz="1600" dirty="0" smtClean="0"/>
              <a:t> худобу, свиней і </a:t>
            </a:r>
            <a:r>
              <a:rPr lang="ru-RU" sz="1600" dirty="0" err="1" smtClean="0"/>
              <a:t>птицю</a:t>
            </a:r>
            <a:r>
              <a:rPr lang="ru-RU" sz="1600" dirty="0" smtClean="0"/>
              <a:t>. </a:t>
            </a:r>
            <a:br>
              <a:rPr lang="ru-RU" sz="1600" dirty="0" smtClean="0"/>
            </a:br>
            <a:r>
              <a:rPr lang="ru-RU" sz="1600" dirty="0" err="1" smtClean="0"/>
              <a:t>Продуктивність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інтенсивність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сільського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господарства</a:t>
            </a:r>
            <a:r>
              <a:rPr lang="ru-RU" sz="1600" dirty="0" smtClean="0"/>
              <a:t> в </a:t>
            </a:r>
            <a:r>
              <a:rPr lang="ru-RU" sz="1600" dirty="0" err="1" smtClean="0"/>
              <a:t>цілому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ще</a:t>
            </a:r>
            <a:r>
              <a:rPr lang="ru-RU" sz="1600" dirty="0" smtClean="0"/>
              <a:t> </a:t>
            </a:r>
            <a:r>
              <a:rPr lang="ru-RU" sz="1600" dirty="0" err="1" smtClean="0"/>
              <a:t>низькими</a:t>
            </a:r>
            <a:r>
              <a:rPr lang="ru-RU" sz="1600" dirty="0" smtClean="0"/>
              <a:t>.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інтенсивне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зрошуваних</a:t>
            </a:r>
            <a:r>
              <a:rPr lang="ru-RU" sz="1600" dirty="0" smtClean="0"/>
              <a:t> землях, </a:t>
            </a:r>
            <a:r>
              <a:rPr lang="ru-RU" sz="1600" dirty="0" err="1" smtClean="0"/>
              <a:t>площа</a:t>
            </a:r>
            <a:r>
              <a:rPr lang="ru-RU" sz="1600" dirty="0" smtClean="0"/>
              <a:t> </a:t>
            </a:r>
            <a:r>
              <a:rPr lang="ru-RU" sz="1600" dirty="0" err="1" smtClean="0"/>
              <a:t>яких</a:t>
            </a:r>
            <a:r>
              <a:rPr lang="ru-RU" sz="1600" dirty="0" smtClean="0"/>
              <a:t> </a:t>
            </a:r>
            <a:r>
              <a:rPr lang="ru-RU" dirty="0" err="1" smtClean="0"/>
              <a:t>перевищила</a:t>
            </a:r>
            <a:r>
              <a:rPr lang="ru-RU" dirty="0" smtClean="0"/>
              <a:t> 3 млн. 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643050"/>
            <a:ext cx="8643998" cy="25853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•ВВП </a:t>
            </a:r>
            <a:r>
              <a:rPr lang="ru-RU" dirty="0" smtClean="0"/>
              <a:t>– $ 29,4 млрд.</a:t>
            </a:r>
          </a:p>
          <a:p>
            <a:r>
              <a:rPr lang="ru-RU" dirty="0" smtClean="0"/>
              <a:t>•Темп </a:t>
            </a:r>
            <a:r>
              <a:rPr lang="ru-RU" dirty="0" err="1" smtClean="0"/>
              <a:t>зростання</a:t>
            </a:r>
            <a:r>
              <a:rPr lang="ru-RU" dirty="0" smtClean="0"/>
              <a:t> ВВП – (-7,5)%.</a:t>
            </a:r>
          </a:p>
          <a:p>
            <a:r>
              <a:rPr lang="ru-RU" dirty="0" smtClean="0"/>
              <a:t>•ВВП </a:t>
            </a:r>
            <a:r>
              <a:rPr lang="ru-RU" dirty="0" smtClean="0"/>
              <a:t>на душу </a:t>
            </a:r>
            <a:r>
              <a:rPr lang="ru-RU" dirty="0" err="1" smtClean="0"/>
              <a:t>населення</a:t>
            </a:r>
            <a:r>
              <a:rPr lang="ru-RU" dirty="0" smtClean="0"/>
              <a:t> – $1310.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Прямі</a:t>
            </a:r>
            <a:r>
              <a:rPr lang="ru-RU" dirty="0" smtClean="0"/>
              <a:t> </a:t>
            </a:r>
            <a:r>
              <a:rPr lang="ru-RU" dirty="0" err="1" smtClean="0"/>
              <a:t>закордонні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– $ 390 млн.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Імпорт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паливо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і </a:t>
            </a:r>
            <a:r>
              <a:rPr lang="ru-RU" dirty="0" err="1" smtClean="0"/>
              <a:t>обладнання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промисловості і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) – $ 11,5 млрд. (г.ч. Центр і </a:t>
            </a:r>
            <a:r>
              <a:rPr lang="ru-RU" dirty="0" err="1" smtClean="0"/>
              <a:t>Сх.Європа</a:t>
            </a:r>
            <a:r>
              <a:rPr lang="ru-RU" dirty="0" smtClean="0"/>
              <a:t> – 21,0%; </a:t>
            </a:r>
            <a:r>
              <a:rPr lang="ru-RU" dirty="0" err="1" smtClean="0"/>
              <a:t>Німеччина</a:t>
            </a:r>
            <a:r>
              <a:rPr lang="ru-RU" dirty="0" smtClean="0"/>
              <a:t> – 17,5%; </a:t>
            </a:r>
            <a:r>
              <a:rPr lang="ru-RU" dirty="0" err="1" smtClean="0"/>
              <a:t>Італія</a:t>
            </a:r>
            <a:r>
              <a:rPr lang="ru-RU" dirty="0" smtClean="0"/>
              <a:t> – 17,4%; </a:t>
            </a:r>
            <a:r>
              <a:rPr lang="ru-RU" dirty="0" err="1" smtClean="0"/>
              <a:t>Франція</a:t>
            </a:r>
            <a:r>
              <a:rPr lang="ru-RU" dirty="0" smtClean="0"/>
              <a:t> – 6,9%; США – 4,2%).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Експорт</a:t>
            </a:r>
            <a:r>
              <a:rPr lang="ru-RU" dirty="0" smtClean="0"/>
              <a:t> </a:t>
            </a:r>
            <a:r>
              <a:rPr lang="ru-RU" dirty="0" smtClean="0"/>
              <a:t>(текстиль, метали і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промисловості) – $ 9,5 млрд. (г.ч. </a:t>
            </a:r>
            <a:r>
              <a:rPr lang="ru-RU" dirty="0" err="1" smtClean="0"/>
              <a:t>Італія</a:t>
            </a:r>
            <a:r>
              <a:rPr lang="ru-RU" dirty="0" smtClean="0"/>
              <a:t> – 22,0%; </a:t>
            </a:r>
            <a:r>
              <a:rPr lang="ru-RU" dirty="0" err="1" smtClean="0"/>
              <a:t>Німеччина</a:t>
            </a:r>
            <a:r>
              <a:rPr lang="ru-RU" dirty="0" smtClean="0"/>
              <a:t> – 19,0%; </a:t>
            </a:r>
            <a:r>
              <a:rPr lang="ru-RU" dirty="0" err="1" smtClean="0"/>
              <a:t>Франція</a:t>
            </a:r>
            <a:r>
              <a:rPr lang="ru-RU" dirty="0" smtClean="0"/>
              <a:t> – 5,9%; США – 3,8%).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193</Words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Господарство Румунії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darktip</dc:creator>
  <cp:lastModifiedBy>darktip</cp:lastModifiedBy>
  <cp:revision>8</cp:revision>
  <dcterms:created xsi:type="dcterms:W3CDTF">2013-12-03T15:04:25Z</dcterms:created>
  <dcterms:modified xsi:type="dcterms:W3CDTF">2014-02-10T16:38:33Z</dcterms:modified>
</cp:coreProperties>
</file>