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A8DF3-9640-46D1-9467-0F45958C76E1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82A3B-B00E-48AE-8384-5409FDF3D3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289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82A3B-B00E-48AE-8384-5409FDF3D36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464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3%D0%BA%D1%80%D0%B0%D1%97%D0%BD%D1%81%D1%8C%D0%BA%D1%96_%D0%9A%D0%B0%D1%80%D0%BF%D0%B0%D1%82%D0%B8" TargetMode="External"/><Relationship Id="rId2" Type="http://schemas.openxmlformats.org/officeDocument/2006/relationships/hyperlink" Target="http://uk.wikipedia.org/wiki/%D0%92%D0%B8%D1%81%D0%BE%D1%82%D0%BD%D0%B0_%D0%BF%D0%BE%D1%8F%D1%81%D0%BD%D1%96%D1%81%D1%82%D1%8C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k.wikipedia.org/wiki/%D0%9B%D0%B0%D1%82%D0%B8%D0%BD%D1%81%D1%8C%D0%BA%D0%B0_%D0%BC%D0%BE%D0%B2%D0%B0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67136"/>
          </a:xfrm>
        </p:spPr>
        <p:txBody>
          <a:bodyPr>
            <a:normAutofit/>
          </a:bodyPr>
          <a:lstStyle/>
          <a:p>
            <a:r>
              <a:rPr lang="uk-UA" dirty="0" smtClean="0"/>
              <a:t>Підготували:</a:t>
            </a:r>
          </a:p>
          <a:p>
            <a:r>
              <a:rPr lang="uk-UA" dirty="0" err="1" smtClean="0"/>
              <a:t>Герасименко</a:t>
            </a:r>
            <a:r>
              <a:rPr lang="uk-UA" dirty="0" smtClean="0"/>
              <a:t> Аліна</a:t>
            </a:r>
          </a:p>
          <a:p>
            <a:r>
              <a:rPr lang="uk-UA" dirty="0" smtClean="0"/>
              <a:t>Задорожна </a:t>
            </a:r>
            <a:r>
              <a:rPr lang="uk-UA" dirty="0" err="1" smtClean="0"/>
              <a:t>Каріна</a:t>
            </a:r>
            <a:endParaRPr lang="uk-UA" dirty="0" smtClean="0"/>
          </a:p>
          <a:p>
            <a:r>
              <a:rPr lang="uk-UA" dirty="0" smtClean="0"/>
              <a:t>8-А клас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</a:t>
            </a:r>
            <a:r>
              <a:rPr lang="uk-UA" dirty="0" err="1" smtClean="0"/>
              <a:t>ірські</a:t>
            </a:r>
            <a:r>
              <a:rPr lang="uk-UA" dirty="0" smtClean="0"/>
              <a:t> луки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288830"/>
      </p:ext>
    </p:extLst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err="1">
                <a:effectLst/>
              </a:rPr>
              <a:t>Лу́ка</a:t>
            </a:r>
            <a:r>
              <a:rPr lang="ru-RU" sz="2000" b="0" dirty="0">
                <a:effectLst/>
              </a:rPr>
              <a:t>, </a:t>
            </a:r>
            <a:r>
              <a:rPr lang="ru-RU" sz="2000" b="0" i="1" dirty="0">
                <a:effectLst/>
              </a:rPr>
              <a:t>луг</a:t>
            </a:r>
            <a:r>
              <a:rPr lang="ru-RU" sz="2000" b="0" dirty="0">
                <a:effectLst/>
              </a:rPr>
              <a:t> — </a:t>
            </a:r>
            <a:r>
              <a:rPr lang="ru-RU" sz="2000" b="0" dirty="0" err="1">
                <a:effectLst/>
              </a:rPr>
              <a:t>ділянка</a:t>
            </a:r>
            <a:r>
              <a:rPr lang="ru-RU" sz="2000" b="0" dirty="0">
                <a:effectLst/>
              </a:rPr>
              <a:t> </a:t>
            </a:r>
            <a:r>
              <a:rPr lang="ru-RU" sz="2000" b="0" dirty="0" err="1">
                <a:effectLst/>
              </a:rPr>
              <a:t>ґрунту</a:t>
            </a:r>
            <a:r>
              <a:rPr lang="ru-RU" sz="2000" b="0" dirty="0">
                <a:effectLst/>
              </a:rPr>
              <a:t> в </a:t>
            </a:r>
            <a:r>
              <a:rPr lang="ru-RU" sz="2000" b="0" dirty="0" err="1">
                <a:effectLst/>
              </a:rPr>
              <a:t>умовах</a:t>
            </a:r>
            <a:r>
              <a:rPr lang="ru-RU" sz="2000" b="0" dirty="0">
                <a:effectLst/>
              </a:rPr>
              <a:t> </a:t>
            </a:r>
            <a:r>
              <a:rPr lang="ru-RU" sz="2000" b="0" dirty="0" err="1">
                <a:effectLst/>
              </a:rPr>
              <a:t>достатнього</a:t>
            </a:r>
            <a:r>
              <a:rPr lang="ru-RU" sz="2000" b="0" dirty="0">
                <a:effectLst/>
              </a:rPr>
              <a:t> </a:t>
            </a:r>
            <a:r>
              <a:rPr lang="ru-RU" sz="2000" b="0" dirty="0" err="1">
                <a:effectLst/>
              </a:rPr>
              <a:t>або</a:t>
            </a:r>
            <a:r>
              <a:rPr lang="ru-RU" sz="2000" b="0" dirty="0">
                <a:effectLst/>
              </a:rPr>
              <a:t> </a:t>
            </a:r>
            <a:r>
              <a:rPr lang="ru-RU" sz="2000" b="0" dirty="0" err="1">
                <a:effectLst/>
              </a:rPr>
              <a:t>надмірного</a:t>
            </a:r>
            <a:r>
              <a:rPr lang="ru-RU" sz="2000" b="0" dirty="0">
                <a:effectLst/>
              </a:rPr>
              <a:t> </a:t>
            </a:r>
            <a:r>
              <a:rPr lang="ru-RU" sz="2000" b="0" dirty="0" err="1">
                <a:effectLst/>
              </a:rPr>
              <a:t>зволоження</a:t>
            </a:r>
            <a:r>
              <a:rPr lang="ru-RU" sz="2000" b="0" dirty="0">
                <a:effectLst/>
              </a:rPr>
              <a:t>, </a:t>
            </a:r>
            <a:r>
              <a:rPr lang="ru-RU" sz="2000" b="0" dirty="0" err="1">
                <a:effectLst/>
              </a:rPr>
              <a:t>вкрита</a:t>
            </a:r>
            <a:r>
              <a:rPr lang="ru-RU" sz="2000" b="0" dirty="0">
                <a:effectLst/>
              </a:rPr>
              <a:t> </a:t>
            </a:r>
            <a:r>
              <a:rPr lang="ru-RU" sz="2000" b="0" dirty="0" err="1">
                <a:effectLst/>
              </a:rPr>
              <a:t>переважно</a:t>
            </a:r>
            <a:r>
              <a:rPr lang="ru-RU" sz="2000" b="0" dirty="0">
                <a:effectLst/>
              </a:rPr>
              <a:t> </a:t>
            </a:r>
            <a:r>
              <a:rPr lang="ru-RU" sz="2000" b="0" dirty="0" err="1" smtClean="0">
                <a:effectLst/>
              </a:rPr>
              <a:t>багаторічними</a:t>
            </a:r>
            <a:r>
              <a:rPr lang="ru-RU" sz="2000" b="0" dirty="0" smtClean="0">
                <a:effectLst/>
              </a:rPr>
              <a:t> </a:t>
            </a:r>
            <a:r>
              <a:rPr lang="ru-RU" sz="2000" b="0" dirty="0" err="1" smtClean="0">
                <a:solidFill>
                  <a:schemeClr val="bg2">
                    <a:lumMod val="75000"/>
                  </a:schemeClr>
                </a:solidFill>
                <a:effectLst/>
              </a:rPr>
              <a:t>трав'янистими</a:t>
            </a:r>
            <a:r>
              <a:rPr lang="ru-RU" sz="2000" b="0" dirty="0" smtClean="0">
                <a:solidFill>
                  <a:schemeClr val="bg2">
                    <a:lumMod val="75000"/>
                  </a:schemeClr>
                </a:solidFill>
                <a:effectLst/>
              </a:rPr>
              <a:t> </a:t>
            </a:r>
            <a:r>
              <a:rPr lang="ru-RU" sz="2000" b="0" dirty="0" err="1">
                <a:solidFill>
                  <a:schemeClr val="bg2">
                    <a:lumMod val="75000"/>
                  </a:schemeClr>
                </a:solidFill>
                <a:effectLst/>
              </a:rPr>
              <a:t>рослинами</a:t>
            </a:r>
            <a:r>
              <a:rPr lang="ru-RU" sz="2000" b="0" dirty="0">
                <a:effectLst/>
              </a:rPr>
              <a:t>, в основному злаками та </a:t>
            </a:r>
            <a:r>
              <a:rPr lang="ru-RU" sz="2000" b="0" dirty="0" err="1">
                <a:effectLst/>
              </a:rPr>
              <a:t>осоковими</a:t>
            </a:r>
            <a:r>
              <a:rPr lang="ru-RU" sz="2000" b="0" dirty="0">
                <a:effectLst/>
              </a:rPr>
              <a:t>. </a:t>
            </a:r>
            <a:r>
              <a:rPr lang="ru-RU" sz="2000" b="0" dirty="0" err="1">
                <a:effectLst/>
              </a:rPr>
              <a:t>Зазвичай</a:t>
            </a:r>
            <a:r>
              <a:rPr lang="ru-RU" sz="2000" b="0" dirty="0">
                <a:effectLst/>
              </a:rPr>
              <a:t> </a:t>
            </a:r>
            <a:r>
              <a:rPr lang="ru-RU" sz="2000" b="0" dirty="0" err="1">
                <a:effectLst/>
              </a:rPr>
              <a:t>використовується</a:t>
            </a:r>
            <a:r>
              <a:rPr lang="ru-RU" sz="2000" b="0" dirty="0">
                <a:effectLst/>
              </a:rPr>
              <a:t> як </a:t>
            </a:r>
            <a:r>
              <a:rPr lang="ru-RU" sz="2000" b="0" dirty="0" err="1">
                <a:solidFill>
                  <a:schemeClr val="bg2">
                    <a:lumMod val="75000"/>
                  </a:schemeClr>
                </a:solidFill>
                <a:effectLst/>
              </a:rPr>
              <a:t>пасовисько</a:t>
            </a:r>
            <a:r>
              <a:rPr lang="ru-RU" sz="2000" b="0" dirty="0">
                <a:effectLst/>
              </a:rPr>
              <a:t> для </a:t>
            </a:r>
            <a:r>
              <a:rPr lang="ru-RU" sz="2000" b="0" dirty="0" err="1">
                <a:solidFill>
                  <a:schemeClr val="bg2">
                    <a:lumMod val="75000"/>
                  </a:schemeClr>
                </a:solidFill>
                <a:effectLst/>
              </a:rPr>
              <a:t>домашньої</a:t>
            </a:r>
            <a:r>
              <a:rPr lang="ru-RU" sz="2000" b="0" dirty="0">
                <a:solidFill>
                  <a:schemeClr val="bg2">
                    <a:lumMod val="75000"/>
                  </a:schemeClr>
                </a:solidFill>
                <a:effectLst/>
              </a:rPr>
              <a:t> </a:t>
            </a:r>
            <a:r>
              <a:rPr lang="ru-RU" sz="2000" b="0" dirty="0" err="1">
                <a:solidFill>
                  <a:schemeClr val="bg2">
                    <a:lumMod val="75000"/>
                  </a:schemeClr>
                </a:solidFill>
                <a:effectLst/>
              </a:rPr>
              <a:t>худоби</a:t>
            </a:r>
            <a:r>
              <a:rPr lang="ru-RU" sz="2000" b="0" dirty="0">
                <a:effectLst/>
              </a:rPr>
              <a:t>. </a:t>
            </a:r>
            <a:r>
              <a:rPr lang="ru-RU" sz="2000" b="0" dirty="0" err="1">
                <a:effectLst/>
              </a:rPr>
              <a:t>Всі</a:t>
            </a:r>
            <a:r>
              <a:rPr lang="ru-RU" sz="2000" b="0" dirty="0">
                <a:effectLst/>
              </a:rPr>
              <a:t> луки </a:t>
            </a:r>
            <a:r>
              <a:rPr lang="ru-RU" sz="2000" b="0" dirty="0" err="1">
                <a:effectLst/>
              </a:rPr>
              <a:t>характеризуються</a:t>
            </a:r>
            <a:r>
              <a:rPr lang="ru-RU" sz="2000" b="0" dirty="0">
                <a:effectLst/>
              </a:rPr>
              <a:t> </a:t>
            </a:r>
            <a:r>
              <a:rPr lang="ru-RU" sz="2000" b="0" dirty="0" err="1">
                <a:effectLst/>
              </a:rPr>
              <a:t>наявністю</a:t>
            </a:r>
            <a:r>
              <a:rPr lang="ru-RU" sz="2000" b="0" dirty="0">
                <a:effectLst/>
              </a:rPr>
              <a:t> травостою та </a:t>
            </a:r>
            <a:r>
              <a:rPr lang="ru-RU" sz="2000" b="0" dirty="0" err="1">
                <a:effectLst/>
              </a:rPr>
              <a:t>дернини</a:t>
            </a:r>
            <a:r>
              <a:rPr lang="ru-RU" sz="2000" b="0" dirty="0">
                <a:effectLst/>
              </a:rPr>
              <a:t>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640"/>
            <a:ext cx="648072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1923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5000">
        <p:dissolve/>
      </p:transition>
    </mc:Choice>
    <mc:Fallback>
      <p:transition spd="slow" advTm="1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869160"/>
            <a:ext cx="7704856" cy="1258493"/>
          </a:xfrm>
        </p:spPr>
        <p:txBody>
          <a:bodyPr/>
          <a:lstStyle/>
          <a:p>
            <a:r>
              <a:rPr lang="ru-RU" sz="1800" dirty="0" err="1"/>
              <a:t>Найвище</a:t>
            </a:r>
            <a:r>
              <a:rPr lang="ru-RU" sz="1800" dirty="0"/>
              <a:t> </a:t>
            </a:r>
            <a:r>
              <a:rPr lang="ru-RU" sz="1800" dirty="0" err="1"/>
              <a:t>розкинулись</a:t>
            </a:r>
            <a:r>
              <a:rPr lang="ru-RU" sz="1800" dirty="0"/>
              <a:t> </a:t>
            </a:r>
            <a:r>
              <a:rPr lang="ru-RU" sz="1800" u="sng" dirty="0" err="1" smtClean="0">
                <a:solidFill>
                  <a:schemeClr val="bg2">
                    <a:lumMod val="75000"/>
                  </a:schemeClr>
                </a:solidFill>
              </a:rPr>
              <a:t>субальпійські</a:t>
            </a:r>
            <a:r>
              <a:rPr lang="ru-RU" sz="1800" u="sng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ru-RU" sz="1800" u="sng" dirty="0" err="1" smtClean="0">
                <a:solidFill>
                  <a:schemeClr val="bg2">
                    <a:lumMod val="75000"/>
                  </a:schemeClr>
                </a:solidFill>
              </a:rPr>
              <a:t>гірські</a:t>
            </a:r>
            <a:r>
              <a:rPr lang="ru-RU" sz="1800" u="sng" dirty="0" smtClean="0">
                <a:solidFill>
                  <a:schemeClr val="bg2">
                    <a:lumMod val="75000"/>
                  </a:schemeClr>
                </a:solidFill>
              </a:rPr>
              <a:t> луки</a:t>
            </a:r>
            <a:r>
              <a:rPr lang="ru-RU" sz="1800" dirty="0"/>
              <a:t> та </a:t>
            </a:r>
            <a:r>
              <a:rPr lang="ru-RU" sz="1800" dirty="0" err="1"/>
              <a:t>пустища</a:t>
            </a:r>
            <a:r>
              <a:rPr lang="ru-RU" sz="1800" dirty="0"/>
              <a:t> — </a:t>
            </a:r>
            <a:r>
              <a:rPr lang="ru-RU" sz="1800" u="sng" dirty="0" err="1" smtClean="0">
                <a:solidFill>
                  <a:schemeClr val="bg2">
                    <a:lumMod val="75000"/>
                  </a:schemeClr>
                </a:solidFill>
              </a:rPr>
              <a:t>полонини</a:t>
            </a:r>
            <a:r>
              <a:rPr lang="ru-RU" sz="1800" dirty="0" smtClean="0"/>
              <a:t>, </a:t>
            </a:r>
            <a:r>
              <a:rPr lang="ru-RU" sz="1800" dirty="0" err="1"/>
              <a:t>вкриті</a:t>
            </a:r>
            <a:r>
              <a:rPr lang="ru-RU" sz="1800" dirty="0"/>
              <a:t> </a:t>
            </a:r>
            <a:r>
              <a:rPr lang="ru-RU" sz="1800" dirty="0" err="1"/>
              <a:t>різнобарвно</a:t>
            </a:r>
            <a:r>
              <a:rPr lang="ru-RU" sz="1800" dirty="0"/>
              <a:t> </a:t>
            </a:r>
            <a:r>
              <a:rPr lang="ru-RU" sz="1800" dirty="0" err="1"/>
              <a:t>квітучими</a:t>
            </a:r>
            <a:r>
              <a:rPr lang="ru-RU" sz="1800" dirty="0"/>
              <a:t> </a:t>
            </a:r>
            <a:r>
              <a:rPr lang="ru-RU" sz="1800" dirty="0" err="1"/>
              <a:t>трав'янистими</a:t>
            </a:r>
            <a:r>
              <a:rPr lang="ru-RU" sz="1800" dirty="0"/>
              <a:t> </a:t>
            </a:r>
            <a:r>
              <a:rPr lang="ru-RU" sz="1800" dirty="0" err="1"/>
              <a:t>рослинами</a:t>
            </a:r>
            <a:r>
              <a:rPr lang="ru-RU" sz="1800" dirty="0"/>
              <a:t>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6264696" cy="4459866"/>
          </a:xfrm>
        </p:spPr>
      </p:pic>
    </p:spTree>
    <p:extLst>
      <p:ext uri="{BB962C8B-B14F-4D97-AF65-F5344CB8AC3E}">
        <p14:creationId xmlns:p14="http://schemas.microsoft.com/office/powerpoint/2010/main" val="3916303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7000">
        <p14:glitter pattern="hexagon"/>
      </p:transition>
    </mc:Choice>
    <mc:Fallback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3636085" cy="1258493"/>
          </a:xfrm>
        </p:spPr>
        <p:txBody>
          <a:bodyPr/>
          <a:lstStyle/>
          <a:p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Субальпійські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луки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36712"/>
            <a:ext cx="4016375" cy="26797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988840"/>
            <a:ext cx="3852865" cy="4392488"/>
          </a:xfrm>
        </p:spPr>
        <p:txBody>
          <a:bodyPr>
            <a:normAutofit/>
          </a:bodyPr>
          <a:lstStyle/>
          <a:p>
            <a:r>
              <a:rPr lang="ru-RU" sz="1600" b="1" i="1" dirty="0" err="1"/>
              <a:t>Субальпійські</a:t>
            </a:r>
            <a:r>
              <a:rPr lang="ru-RU" sz="1600" b="1" i="1" dirty="0"/>
              <a:t> луки</a:t>
            </a:r>
            <a:r>
              <a:rPr lang="ru-RU" sz="1600" i="1" dirty="0"/>
              <a:t> — </a:t>
            </a:r>
            <a:r>
              <a:rPr lang="ru-RU" sz="1600" i="1" dirty="0" err="1"/>
              <a:t>гірські</a:t>
            </a:r>
            <a:r>
              <a:rPr lang="ru-RU" sz="1600" i="1" dirty="0"/>
              <a:t> </a:t>
            </a:r>
            <a:r>
              <a:rPr lang="ru-RU" sz="1600" i="1" dirty="0" err="1" smtClean="0">
                <a:solidFill>
                  <a:schemeClr val="bg2">
                    <a:lumMod val="75000"/>
                  </a:schemeClr>
                </a:solidFill>
              </a:rPr>
              <a:t>екостистема</a:t>
            </a:r>
            <a:r>
              <a:rPr lang="ru-RU" sz="1600" i="1" dirty="0"/>
              <a:t> з </a:t>
            </a:r>
            <a:r>
              <a:rPr lang="ru-RU" sz="1600" i="1" dirty="0" err="1"/>
              <a:t>переважно</a:t>
            </a:r>
            <a:r>
              <a:rPr lang="ru-RU" sz="1600" i="1" dirty="0"/>
              <a:t> </a:t>
            </a: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</a:rPr>
              <a:t>трав</a:t>
            </a:r>
            <a:r>
              <a:rPr lang="en-US" sz="1600" i="1" dirty="0" smtClean="0">
                <a:solidFill>
                  <a:schemeClr val="bg2">
                    <a:lumMod val="75000"/>
                  </a:schemeClr>
                </a:solidFill>
              </a:rPr>
              <a:t>’</a:t>
            </a:r>
            <a:r>
              <a:rPr lang="ru-RU" sz="1600" i="1" dirty="0" err="1" smtClean="0">
                <a:solidFill>
                  <a:schemeClr val="bg2">
                    <a:lumMod val="75000"/>
                  </a:schemeClr>
                </a:solidFill>
              </a:rPr>
              <a:t>янистою</a:t>
            </a:r>
            <a:r>
              <a:rPr lang="ru-RU" sz="1600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600" i="1" dirty="0"/>
              <a:t> </a:t>
            </a:r>
            <a:r>
              <a:rPr lang="ru-RU" sz="1600" i="1" dirty="0" err="1"/>
              <a:t>рослинністю</a:t>
            </a:r>
            <a:r>
              <a:rPr lang="ru-RU" sz="1600" i="1" dirty="0"/>
              <a:t>, </a:t>
            </a:r>
            <a:r>
              <a:rPr lang="ru-RU" sz="1600" i="1" dirty="0" err="1"/>
              <a:t>що</a:t>
            </a:r>
            <a:r>
              <a:rPr lang="ru-RU" sz="1600" i="1" dirty="0"/>
              <a:t> </a:t>
            </a:r>
            <a:r>
              <a:rPr lang="ru-RU" sz="1600" i="1" dirty="0" err="1"/>
              <a:t>розкинулись</a:t>
            </a:r>
            <a:r>
              <a:rPr lang="ru-RU" sz="1600" i="1" dirty="0"/>
              <a:t> у  </a:t>
            </a:r>
            <a:r>
              <a:rPr lang="ru-RU" sz="1600" i="1" dirty="0" err="1"/>
              <a:t>вище</a:t>
            </a:r>
            <a:r>
              <a:rPr lang="ru-RU" sz="1600" i="1" dirty="0"/>
              <a:t> </a:t>
            </a:r>
            <a:r>
              <a:rPr lang="ru-RU" sz="1600" i="1" dirty="0" err="1"/>
              <a:t>межі</a:t>
            </a:r>
            <a:r>
              <a:rPr lang="ru-RU" sz="1600" i="1" dirty="0"/>
              <a:t> </a:t>
            </a:r>
            <a:r>
              <a:rPr lang="ru-RU" sz="1600" i="1" dirty="0" err="1"/>
              <a:t>лісу</a:t>
            </a:r>
            <a:r>
              <a:rPr lang="ru-RU" sz="1600" i="1" dirty="0"/>
              <a:t> (</a:t>
            </a:r>
            <a:r>
              <a:rPr lang="ru-RU" sz="1600" i="1" dirty="0" err="1"/>
              <a:t>звичайно</a:t>
            </a:r>
            <a:r>
              <a:rPr lang="ru-RU" sz="1600" i="1" dirty="0"/>
              <a:t> </a:t>
            </a:r>
            <a:r>
              <a:rPr lang="ru-RU" sz="1600" i="1" dirty="0" err="1"/>
              <a:t>окремими</a:t>
            </a:r>
            <a:r>
              <a:rPr lang="ru-RU" sz="1600" i="1" dirty="0"/>
              <a:t> </a:t>
            </a:r>
            <a:r>
              <a:rPr lang="ru-RU" sz="1600" i="1" dirty="0" err="1"/>
              <a:t>ділянками</a:t>
            </a:r>
            <a:r>
              <a:rPr lang="ru-RU" sz="1600" i="1" dirty="0"/>
              <a:t> </a:t>
            </a:r>
            <a:r>
              <a:rPr lang="ru-RU" sz="1600" i="1" dirty="0" err="1"/>
              <a:t>примикають</a:t>
            </a:r>
            <a:r>
              <a:rPr lang="ru-RU" sz="1600" i="1" dirty="0"/>
              <a:t> </a:t>
            </a:r>
            <a:r>
              <a:rPr lang="ru-RU" sz="1600" i="1" dirty="0" err="1"/>
              <a:t>знизу</a:t>
            </a:r>
            <a:r>
              <a:rPr lang="ru-RU" sz="1600" i="1" dirty="0"/>
              <a:t> до </a:t>
            </a: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600" i="1" dirty="0" err="1" smtClean="0">
                <a:solidFill>
                  <a:schemeClr val="bg2">
                    <a:lumMod val="75000"/>
                  </a:schemeClr>
                </a:solidFill>
              </a:rPr>
              <a:t>альпійських</a:t>
            </a: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</a:rPr>
              <a:t> лук</a:t>
            </a:r>
            <a:r>
              <a:rPr lang="uk-UA" sz="1600" i="1" dirty="0" smtClean="0">
                <a:solidFill>
                  <a:schemeClr val="bg2">
                    <a:lumMod val="75000"/>
                  </a:schemeClr>
                </a:solidFill>
              </a:rPr>
              <a:t>і</a:t>
            </a: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</a:rPr>
              <a:t>в </a:t>
            </a:r>
            <a:r>
              <a:rPr lang="ru-RU" sz="1600" i="1" dirty="0" smtClean="0"/>
              <a:t>).</a:t>
            </a:r>
            <a:endParaRPr lang="ru-RU" sz="1600" i="1" dirty="0"/>
          </a:p>
          <a:p>
            <a:r>
              <a:rPr lang="ru-RU" sz="1600" i="1" dirty="0" err="1" smtClean="0"/>
              <a:t>Субальпійські</a:t>
            </a:r>
            <a:r>
              <a:rPr lang="ru-RU" sz="1600" i="1" dirty="0" smtClean="0"/>
              <a:t> луки </a:t>
            </a:r>
            <a:r>
              <a:rPr lang="ru-RU" sz="1600" i="1" dirty="0" err="1" smtClean="0"/>
              <a:t>можуть</a:t>
            </a:r>
            <a:r>
              <a:rPr lang="ru-RU" sz="1600" i="1" dirty="0" smtClean="0"/>
              <a:t> бути </a:t>
            </a:r>
            <a:r>
              <a:rPr lang="ru-RU" sz="1600" i="1" dirty="0" err="1" smtClean="0"/>
              <a:t>постійними</a:t>
            </a:r>
            <a:r>
              <a:rPr lang="ru-RU" sz="1600" i="1" dirty="0" smtClean="0"/>
              <a:t>, </a:t>
            </a:r>
            <a:r>
              <a:rPr lang="ru-RU" sz="1600" i="1" dirty="0" err="1" smtClean="0"/>
              <a:t>якщо</a:t>
            </a:r>
            <a:r>
              <a:rPr lang="ru-RU" sz="1600" i="1" dirty="0" smtClean="0"/>
              <a:t> в </a:t>
            </a:r>
            <a:r>
              <a:rPr lang="ru-RU" sz="1600" i="1" dirty="0" err="1" smtClean="0"/>
              <a:t>даному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місці</a:t>
            </a:r>
            <a:r>
              <a:rPr lang="ru-RU" sz="1600" i="1" dirty="0" smtClean="0"/>
              <a:t> </a:t>
            </a:r>
            <a:r>
              <a:rPr lang="ru-RU" sz="1600" i="1" dirty="0" err="1" smtClean="0">
                <a:solidFill>
                  <a:schemeClr val="bg2">
                    <a:lumMod val="75000"/>
                  </a:schemeClr>
                </a:solidFill>
              </a:rPr>
              <a:t>ліс</a:t>
            </a:r>
            <a:r>
              <a:rPr lang="ru-RU" sz="1600" i="1" dirty="0" smtClean="0"/>
              <a:t> не </a:t>
            </a:r>
            <a:r>
              <a:rPr lang="ru-RU" sz="1600" i="1" dirty="0" err="1" smtClean="0"/>
              <a:t>може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вирости</a:t>
            </a:r>
            <a:r>
              <a:rPr lang="ru-RU" sz="1600" i="1" dirty="0" smtClean="0"/>
              <a:t> через </a:t>
            </a:r>
            <a:r>
              <a:rPr lang="ru-RU" sz="1600" i="1" dirty="0" err="1" smtClean="0"/>
              <a:t>занадто</a:t>
            </a:r>
            <a:r>
              <a:rPr lang="ru-RU" sz="1600" i="1" dirty="0" smtClean="0"/>
              <a:t> тонкий </a:t>
            </a:r>
            <a:r>
              <a:rPr lang="ru-RU" sz="1600" i="1" dirty="0" err="1" smtClean="0">
                <a:solidFill>
                  <a:schemeClr val="bg2">
                    <a:lumMod val="75000"/>
                  </a:schemeClr>
                </a:solidFill>
              </a:rPr>
              <a:t>ґрунтови</a:t>
            </a:r>
            <a:r>
              <a:rPr lang="ru-RU" sz="1600" i="1" dirty="0" smtClean="0"/>
              <a:t> шар, </a:t>
            </a:r>
            <a:r>
              <a:rPr lang="ru-RU" sz="1600" i="1" dirty="0" err="1" smtClean="0"/>
              <a:t>або</a:t>
            </a:r>
            <a:r>
              <a:rPr lang="ru-RU" sz="1600" i="1" dirty="0" smtClean="0"/>
              <a:t> з </a:t>
            </a:r>
            <a:r>
              <a:rPr lang="ru-RU" sz="1600" i="1" dirty="0" err="1" smtClean="0"/>
              <a:t>інших</a:t>
            </a:r>
            <a:r>
              <a:rPr lang="ru-RU" sz="1600" i="1" dirty="0" smtClean="0"/>
              <a:t> причин - </a:t>
            </a:r>
            <a:r>
              <a:rPr lang="ru-RU" sz="1600" i="1" dirty="0" err="1" smtClean="0"/>
              <a:t>або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тимчасовими</a:t>
            </a:r>
            <a:r>
              <a:rPr lang="ru-RU" sz="1600" i="1" dirty="0" smtClean="0"/>
              <a:t>. В </a:t>
            </a:r>
            <a:r>
              <a:rPr lang="ru-RU" sz="1600" i="1" dirty="0" err="1" smtClean="0"/>
              <a:t>останньому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випадку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субальпійська</a:t>
            </a:r>
            <a:r>
              <a:rPr lang="ru-RU" sz="1600" i="1" dirty="0" smtClean="0"/>
              <a:t> лука </a:t>
            </a:r>
            <a:r>
              <a:rPr lang="ru-RU" sz="1600" i="1" dirty="0" err="1" smtClean="0"/>
              <a:t>являє</a:t>
            </a:r>
            <a:r>
              <a:rPr lang="ru-RU" sz="1600" i="1" dirty="0" smtClean="0"/>
              <a:t> собою </a:t>
            </a:r>
            <a:r>
              <a:rPr lang="ru-RU" sz="1600" i="1" dirty="0" err="1" smtClean="0"/>
              <a:t>проміжну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стадію</a:t>
            </a:r>
            <a:r>
              <a:rPr lang="ru-RU" sz="1600" i="1" dirty="0" smtClean="0"/>
              <a:t> в </a:t>
            </a:r>
            <a:r>
              <a:rPr lang="ru-RU" sz="1600" i="1" dirty="0" err="1" smtClean="0">
                <a:solidFill>
                  <a:schemeClr val="bg2">
                    <a:lumMod val="75000"/>
                  </a:schemeClr>
                </a:solidFill>
              </a:rPr>
              <a:t>сукцесійному</a:t>
            </a:r>
            <a:r>
              <a:rPr lang="ru-RU" sz="1600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600" i="1" dirty="0" err="1" smtClean="0">
                <a:solidFill>
                  <a:schemeClr val="bg2">
                    <a:lumMod val="75000"/>
                  </a:schemeClr>
                </a:solidFill>
              </a:rPr>
              <a:t>ряді</a:t>
            </a:r>
            <a:r>
              <a:rPr lang="ru-RU" sz="1600" i="1" dirty="0" smtClean="0"/>
              <a:t>, де </a:t>
            </a:r>
            <a:r>
              <a:rPr lang="ru-RU" sz="1600" i="1" dirty="0" err="1" smtClean="0"/>
              <a:t>клімактеричним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рослинним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угрупованням</a:t>
            </a:r>
            <a:r>
              <a:rPr lang="ru-RU" sz="1600" i="1" dirty="0" smtClean="0"/>
              <a:t> є </a:t>
            </a:r>
            <a:r>
              <a:rPr lang="ru-RU" sz="1600" i="1" dirty="0" err="1" smtClean="0"/>
              <a:t>гірський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ліс</a:t>
            </a:r>
            <a:r>
              <a:rPr lang="ru-RU" sz="1600" i="1" dirty="0" smtClean="0"/>
              <a:t>.</a:t>
            </a:r>
          </a:p>
          <a:p>
            <a:endParaRPr lang="ru-RU" i="1" dirty="0"/>
          </a:p>
        </p:txBody>
      </p:sp>
      <p:pic>
        <p:nvPicPr>
          <p:cNvPr id="1026" name="Picture 2" descr="http://upload.wikimedia.org/wikipedia/commons/thumb/4/4f/Hoverla_2012.jpg/300px-Hoverla_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3649588" cy="273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400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30000">
        <p14:flythrough/>
      </p:transition>
    </mc:Choice>
    <mc:Fallback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9512" y="908720"/>
            <a:ext cx="3672407" cy="2343549"/>
          </a:xfrm>
        </p:spPr>
        <p:txBody>
          <a:bodyPr/>
          <a:lstStyle/>
          <a:p>
            <a:r>
              <a:rPr lang="ru-RU" sz="1600" b="0" dirty="0"/>
              <a:t>Для </a:t>
            </a:r>
            <a:r>
              <a:rPr lang="ru-RU" sz="1600" b="0" dirty="0" err="1"/>
              <a:t>альпійських</a:t>
            </a:r>
            <a:r>
              <a:rPr lang="ru-RU" sz="1600" b="0" dirty="0"/>
              <a:t> лук характерна </a:t>
            </a:r>
            <a:r>
              <a:rPr lang="ru-RU" sz="1600" b="0" dirty="0" err="1"/>
              <a:t>специфічна</a:t>
            </a:r>
            <a:r>
              <a:rPr lang="ru-RU" sz="1600" b="0" dirty="0"/>
              <a:t>, </a:t>
            </a:r>
            <a:r>
              <a:rPr lang="ru-RU" sz="1600" b="0" dirty="0" err="1"/>
              <a:t>зазвичай</a:t>
            </a:r>
            <a:r>
              <a:rPr lang="ru-RU" sz="1600" b="0" dirty="0"/>
              <a:t> </a:t>
            </a:r>
            <a:r>
              <a:rPr lang="ru-RU" sz="1600" b="0" dirty="0" err="1"/>
              <a:t>низькоросла</a:t>
            </a:r>
            <a:r>
              <a:rPr lang="ru-RU" sz="1600" b="0" dirty="0"/>
              <a:t>, </a:t>
            </a:r>
            <a:r>
              <a:rPr lang="ru-RU" sz="1600" b="0" dirty="0" err="1"/>
              <a:t>рослинність</a:t>
            </a:r>
            <a:r>
              <a:rPr lang="ru-RU" sz="1600" b="0" dirty="0"/>
              <a:t>, а </a:t>
            </a:r>
            <a:r>
              <a:rPr lang="ru-RU" sz="1600" b="0" dirty="0" err="1"/>
              <a:t>також</a:t>
            </a:r>
            <a:r>
              <a:rPr lang="ru-RU" sz="1600" b="0" dirty="0"/>
              <a:t> </a:t>
            </a:r>
            <a:r>
              <a:rPr lang="ru-RU" sz="1600" b="0" dirty="0" err="1"/>
              <a:t>рослинність</a:t>
            </a:r>
            <a:r>
              <a:rPr lang="ru-RU" sz="1600" b="0" dirty="0"/>
              <a:t>, </a:t>
            </a:r>
            <a:r>
              <a:rPr lang="ru-RU" sz="1600" b="0" dirty="0" err="1"/>
              <a:t>що</a:t>
            </a:r>
            <a:r>
              <a:rPr lang="ru-RU" sz="1600" b="0" dirty="0"/>
              <a:t> </a:t>
            </a:r>
            <a:r>
              <a:rPr lang="ru-RU" sz="1600" b="0" dirty="0" err="1"/>
              <a:t>утворює</a:t>
            </a:r>
            <a:r>
              <a:rPr lang="ru-RU" sz="1600" b="0" dirty="0"/>
              <a:t> «</a:t>
            </a:r>
            <a:r>
              <a:rPr lang="ru-RU" sz="1600" b="0" dirty="0" err="1"/>
              <a:t>трав'яні</a:t>
            </a:r>
            <a:r>
              <a:rPr lang="ru-RU" sz="1600" b="0" dirty="0"/>
              <a:t> подушки». </a:t>
            </a:r>
            <a:r>
              <a:rPr lang="ru-RU" sz="1600" b="0" dirty="0" err="1"/>
              <a:t>Це</a:t>
            </a:r>
            <a:r>
              <a:rPr lang="ru-RU" sz="1600" b="0" dirty="0"/>
              <a:t> </a:t>
            </a:r>
            <a:r>
              <a:rPr lang="ru-RU" sz="1600" b="0" dirty="0" err="1"/>
              <a:t>зближує</a:t>
            </a:r>
            <a:r>
              <a:rPr lang="ru-RU" sz="1600" b="0" dirty="0"/>
              <a:t> </a:t>
            </a:r>
            <a:r>
              <a:rPr lang="ru-RU" sz="1600" b="0" dirty="0" err="1"/>
              <a:t>даний</a:t>
            </a:r>
            <a:r>
              <a:rPr lang="ru-RU" sz="1600" b="0" dirty="0"/>
              <a:t> тип </a:t>
            </a:r>
            <a:r>
              <a:rPr lang="ru-RU" sz="1600" b="0" dirty="0" err="1"/>
              <a:t>екосистем</a:t>
            </a:r>
            <a:r>
              <a:rPr lang="ru-RU" sz="1600" b="0" dirty="0"/>
              <a:t> </a:t>
            </a:r>
            <a:r>
              <a:rPr lang="ru-RU" sz="1600" b="0" dirty="0" err="1"/>
              <a:t>із</a:t>
            </a:r>
            <a:r>
              <a:rPr lang="ru-RU" sz="1600" b="0" dirty="0"/>
              <a:t> </a:t>
            </a:r>
            <a:r>
              <a:rPr lang="ru-RU" sz="1600" b="0" dirty="0" err="1">
                <a:solidFill>
                  <a:schemeClr val="bg2">
                    <a:lumMod val="75000"/>
                  </a:schemeClr>
                </a:solidFill>
              </a:rPr>
              <a:t>тундровими</a:t>
            </a:r>
            <a:r>
              <a:rPr lang="ru-RU" sz="1600" b="0" dirty="0"/>
              <a:t>, </a:t>
            </a:r>
            <a:r>
              <a:rPr lang="ru-RU" sz="1600" b="0" dirty="0" err="1"/>
              <a:t>завдяки</a:t>
            </a:r>
            <a:r>
              <a:rPr lang="ru-RU" sz="1600" b="0" dirty="0"/>
              <a:t> </a:t>
            </a:r>
            <a:r>
              <a:rPr lang="ru-RU" sz="1600" b="0" dirty="0" err="1"/>
              <a:t>чому</a:t>
            </a:r>
            <a:r>
              <a:rPr lang="ru-RU" sz="1600" b="0" dirty="0"/>
              <a:t> </a:t>
            </a:r>
            <a:r>
              <a:rPr lang="ru-RU" sz="1600" b="0" dirty="0" err="1"/>
              <a:t>альпійські</a:t>
            </a:r>
            <a:r>
              <a:rPr lang="ru-RU" sz="1600" b="0" dirty="0"/>
              <a:t> луки </a:t>
            </a:r>
            <a:r>
              <a:rPr lang="ru-RU" sz="1600" b="0" dirty="0" err="1"/>
              <a:t>також</a:t>
            </a:r>
            <a:r>
              <a:rPr lang="ru-RU" sz="1600" b="0" dirty="0"/>
              <a:t> </a:t>
            </a:r>
            <a:r>
              <a:rPr lang="ru-RU" sz="1600" b="0" dirty="0" err="1"/>
              <a:t>називають</a:t>
            </a:r>
            <a:r>
              <a:rPr lang="ru-RU" sz="1600" b="0" dirty="0"/>
              <a:t> «</a:t>
            </a:r>
            <a:r>
              <a:rPr lang="ru-RU" sz="1600" b="0" dirty="0" err="1">
                <a:solidFill>
                  <a:schemeClr val="bg2">
                    <a:lumMod val="75000"/>
                  </a:schemeClr>
                </a:solidFill>
              </a:rPr>
              <a:t>гірською</a:t>
            </a:r>
            <a:r>
              <a:rPr lang="ru-RU" sz="1600" b="0" dirty="0">
                <a:solidFill>
                  <a:schemeClr val="bg2">
                    <a:lumMod val="75000"/>
                  </a:schemeClr>
                </a:solidFill>
              </a:rPr>
              <a:t> тундрою»</a:t>
            </a:r>
            <a:r>
              <a:rPr lang="ru-RU" sz="1600" b="0" dirty="0"/>
              <a:t>.</a:t>
            </a:r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3772873" cy="25202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764" y="3497802"/>
            <a:ext cx="3640251" cy="2139518"/>
          </a:xfrm>
        </p:spPr>
        <p:txBody>
          <a:bodyPr>
            <a:noAutofit/>
          </a:bodyPr>
          <a:lstStyle/>
          <a:p>
            <a:r>
              <a:rPr lang="ru-RU" sz="2000" dirty="0"/>
              <a:t>В </a:t>
            </a:r>
            <a:r>
              <a:rPr lang="ru-RU" sz="2000" dirty="0" err="1"/>
              <a:t>Україні</a:t>
            </a:r>
            <a:r>
              <a:rPr lang="ru-RU" sz="2000" dirty="0"/>
              <a:t> </a:t>
            </a:r>
            <a:r>
              <a:rPr lang="ru-RU" sz="2000" dirty="0" err="1"/>
              <a:t>альпійські</a:t>
            </a:r>
            <a:r>
              <a:rPr lang="ru-RU" sz="2000" dirty="0"/>
              <a:t> луки </a:t>
            </a:r>
            <a:r>
              <a:rPr lang="ru-RU" sz="2000" dirty="0" err="1"/>
              <a:t>існують</a:t>
            </a:r>
            <a:r>
              <a:rPr lang="ru-RU" sz="2000" dirty="0"/>
              <a:t> у 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Карпатах</a:t>
            </a:r>
            <a:r>
              <a:rPr lang="ru-RU" sz="2000" dirty="0"/>
              <a:t>, де </a:t>
            </a:r>
            <a:r>
              <a:rPr lang="ru-RU" sz="2000" dirty="0" err="1"/>
              <a:t>називаються</a:t>
            </a:r>
            <a:r>
              <a:rPr lang="ru-RU" sz="2000" dirty="0"/>
              <a:t> 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«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полонинами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»</a:t>
            </a:r>
            <a:r>
              <a:rPr lang="ru-RU" sz="2000" dirty="0" smtClean="0"/>
              <a:t>, </a:t>
            </a:r>
            <a:r>
              <a:rPr lang="ru-RU" sz="2000" dirty="0"/>
              <a:t>а </a:t>
            </a:r>
            <a:r>
              <a:rPr lang="ru-RU" sz="2000" dirty="0" err="1"/>
              <a:t>також</a:t>
            </a:r>
            <a:r>
              <a:rPr lang="ru-RU" sz="2000" dirty="0"/>
              <a:t> в </a:t>
            </a:r>
            <a:r>
              <a:rPr lang="ru-RU" sz="2000" dirty="0" err="1" smtClean="0"/>
              <a:t>Криму</a:t>
            </a:r>
            <a:r>
              <a:rPr lang="ru-RU" sz="2000" dirty="0"/>
              <a:t>,</a:t>
            </a:r>
            <a:r>
              <a:rPr lang="ru-RU" sz="2000" dirty="0" smtClean="0"/>
              <a:t> </a:t>
            </a:r>
            <a:r>
              <a:rPr lang="ru-RU" sz="2000" dirty="0"/>
              <a:t>де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називають</a:t>
            </a:r>
            <a:r>
              <a:rPr lang="ru-RU" sz="2000" dirty="0"/>
              <a:t> 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«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</a:rPr>
              <a:t>яйли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»</a:t>
            </a:r>
            <a:r>
              <a:rPr lang="ru-RU" sz="2000" dirty="0"/>
              <a:t>.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050" name="Picture 2" descr="http://www.outdoorukraine.com/images/stories/othertour/teberda-arhyz/02-reka-mar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49174"/>
            <a:ext cx="350343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991568" y="332656"/>
            <a:ext cx="3384375" cy="443876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228600" indent="-2286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28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Альпійські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лука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1575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5000">
        <p14:window dir="vert"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dirty="0" err="1"/>
              <a:t>Полони́на</a:t>
            </a:r>
            <a:r>
              <a:rPr lang="ru-RU" sz="2400" b="0" i="1" dirty="0"/>
              <a:t> — </a:t>
            </a:r>
            <a:r>
              <a:rPr lang="ru-RU" sz="2400" b="0" i="1" dirty="0" err="1"/>
              <a:t>безліса</a:t>
            </a:r>
            <a:r>
              <a:rPr lang="ru-RU" sz="2400" b="0" i="1" dirty="0"/>
              <a:t> </a:t>
            </a:r>
            <a:r>
              <a:rPr lang="ru-RU" sz="2400" b="0" i="1" dirty="0" err="1"/>
              <a:t>ділянка</a:t>
            </a:r>
            <a:r>
              <a:rPr lang="ru-RU" sz="2400" b="0" i="1" dirty="0"/>
              <a:t> </a:t>
            </a:r>
            <a:r>
              <a:rPr lang="ru-RU" sz="2400" b="0" i="1" dirty="0" err="1">
                <a:hlinkClick r:id="rId2" tooltip="Висотна поясність"/>
              </a:rPr>
              <a:t>верхнього</a:t>
            </a:r>
            <a:r>
              <a:rPr lang="ru-RU" sz="2400" b="0" i="1" dirty="0">
                <a:hlinkClick r:id="rId2" tooltip="Висотна поясність"/>
              </a:rPr>
              <a:t> поясу</a:t>
            </a:r>
            <a:r>
              <a:rPr lang="ru-RU" sz="2400" b="0" i="1" dirty="0"/>
              <a:t> </a:t>
            </a:r>
            <a:r>
              <a:rPr lang="ru-RU" sz="2400" b="0" i="1" dirty="0" err="1">
                <a:hlinkClick r:id="rId3" tooltip="Українські Карпати"/>
              </a:rPr>
              <a:t>Українських</a:t>
            </a:r>
            <a:r>
              <a:rPr lang="ru-RU" sz="2400" b="0" i="1" dirty="0">
                <a:hlinkClick r:id="rId3" tooltip="Українські Карпати"/>
              </a:rPr>
              <a:t> Карпат</a:t>
            </a:r>
            <a:r>
              <a:rPr lang="ru-RU" sz="2400" b="0" i="1" dirty="0"/>
              <a:t>, </a:t>
            </a:r>
            <a:r>
              <a:rPr lang="ru-RU" sz="2400" b="0" i="1" dirty="0" err="1"/>
              <a:t>що</a:t>
            </a:r>
            <a:r>
              <a:rPr lang="ru-RU" sz="2400" b="0" i="1" dirty="0"/>
              <a:t> </a:t>
            </a:r>
            <a:r>
              <a:rPr lang="ru-RU" sz="2400" b="0" i="1" dirty="0" err="1"/>
              <a:t>використовується</a:t>
            </a:r>
            <a:r>
              <a:rPr lang="ru-RU" sz="2400" b="0" i="1" dirty="0"/>
              <a:t> як </a:t>
            </a:r>
            <a:r>
              <a:rPr lang="ru-RU" sz="2400" b="0" i="1" dirty="0" err="1">
                <a:solidFill>
                  <a:schemeClr val="bg2">
                    <a:lumMod val="75000"/>
                  </a:schemeClr>
                </a:solidFill>
              </a:rPr>
              <a:t>пасовисько</a:t>
            </a:r>
            <a:r>
              <a:rPr lang="ru-RU" sz="2400" b="0" i="1" dirty="0"/>
              <a:t> та </a:t>
            </a:r>
            <a:r>
              <a:rPr lang="ru-RU" sz="2400" b="0" i="1" dirty="0" smtClean="0"/>
              <a:t>для </a:t>
            </a:r>
            <a:r>
              <a:rPr lang="ru-RU" sz="2400" b="0" i="1" dirty="0" err="1" smtClean="0">
                <a:solidFill>
                  <a:schemeClr val="bg2">
                    <a:lumMod val="75000"/>
                  </a:schemeClr>
                </a:solidFill>
              </a:rPr>
              <a:t>сінокосу</a:t>
            </a:r>
            <a:r>
              <a:rPr lang="ru-RU" sz="2400" b="0" i="1" dirty="0"/>
              <a:t>.</a:t>
            </a:r>
            <a:endParaRPr lang="ru-RU" sz="2400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220" y="3284984"/>
            <a:ext cx="3810000" cy="2540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764" y="3497802"/>
            <a:ext cx="3496235" cy="2811518"/>
          </a:xfrm>
        </p:spPr>
        <p:txBody>
          <a:bodyPr>
            <a:normAutofit/>
          </a:bodyPr>
          <a:lstStyle/>
          <a:p>
            <a:r>
              <a:rPr lang="ru-RU" i="1" dirty="0" err="1"/>
              <a:t>Деякі</a:t>
            </a:r>
            <a:r>
              <a:rPr lang="ru-RU" i="1" dirty="0"/>
              <a:t> </a:t>
            </a:r>
            <a:r>
              <a:rPr lang="ru-RU" i="1" dirty="0" err="1"/>
              <a:t>полонини</a:t>
            </a:r>
            <a:r>
              <a:rPr lang="ru-RU" i="1" dirty="0"/>
              <a:t> </a:t>
            </a:r>
            <a:r>
              <a:rPr lang="ru-RU" i="1" dirty="0" err="1"/>
              <a:t>простягаються</a:t>
            </a:r>
            <a:r>
              <a:rPr lang="ru-RU" i="1" dirty="0"/>
              <a:t> на десятки </a:t>
            </a:r>
            <a:r>
              <a:rPr lang="ru-RU" i="1" dirty="0" err="1"/>
              <a:t>кілометрів</a:t>
            </a:r>
            <a:r>
              <a:rPr lang="ru-RU" i="1" dirty="0"/>
              <a:t>. За флорою </a:t>
            </a:r>
            <a:r>
              <a:rPr lang="ru-RU" i="1" dirty="0" err="1"/>
              <a:t>полонина</a:t>
            </a:r>
            <a:r>
              <a:rPr lang="ru-RU" i="1" dirty="0"/>
              <a:t> </a:t>
            </a:r>
            <a:r>
              <a:rPr lang="ru-RU" i="1" dirty="0" err="1"/>
              <a:t>подібна</a:t>
            </a:r>
            <a:r>
              <a:rPr lang="ru-RU" i="1" dirty="0"/>
              <a:t> до </a:t>
            </a:r>
            <a:r>
              <a:rPr lang="ru-RU" i="1" dirty="0" err="1"/>
              <a:t>альпійських</a:t>
            </a:r>
            <a:r>
              <a:rPr lang="ru-RU" i="1" dirty="0"/>
              <a:t> </a:t>
            </a:r>
            <a:r>
              <a:rPr lang="ru-RU" i="1" dirty="0" err="1"/>
              <a:t>луків</a:t>
            </a:r>
            <a:r>
              <a:rPr lang="ru-RU" i="1" dirty="0"/>
              <a:t>. </a:t>
            </a:r>
            <a:endParaRPr lang="ru-RU" i="1" dirty="0" smtClean="0"/>
          </a:p>
          <a:p>
            <a:r>
              <a:rPr lang="ru-RU" i="1" dirty="0" err="1" smtClean="0"/>
              <a:t>Полонини</a:t>
            </a:r>
            <a:r>
              <a:rPr lang="ru-RU" i="1" dirty="0" smtClean="0"/>
              <a:t> </a:t>
            </a:r>
            <a:r>
              <a:rPr lang="ru-RU" i="1" dirty="0" err="1"/>
              <a:t>вкриті</a:t>
            </a:r>
            <a:r>
              <a:rPr lang="ru-RU" i="1" dirty="0"/>
              <a:t> </a:t>
            </a:r>
            <a:r>
              <a:rPr lang="ru-RU" i="1" dirty="0" err="1"/>
              <a:t>густими</a:t>
            </a:r>
            <a:r>
              <a:rPr lang="ru-RU" i="1" dirty="0"/>
              <a:t> й </a:t>
            </a:r>
            <a:r>
              <a:rPr lang="ru-RU" i="1" dirty="0" err="1"/>
              <a:t>соковитими</a:t>
            </a:r>
            <a:r>
              <a:rPr lang="ru-RU" i="1" dirty="0"/>
              <a:t> </a:t>
            </a:r>
            <a:r>
              <a:rPr lang="ru-RU" i="1" dirty="0" err="1"/>
              <a:t>луговими</a:t>
            </a:r>
            <a:r>
              <a:rPr lang="ru-RU" i="1" dirty="0"/>
              <a:t> травами</a:t>
            </a:r>
            <a:r>
              <a:rPr lang="ru-RU" i="1" dirty="0" smtClean="0"/>
              <a:t>.</a:t>
            </a:r>
            <a:endParaRPr lang="ru-RU" i="1" baseline="30000" dirty="0"/>
          </a:p>
          <a:p>
            <a:r>
              <a:rPr lang="ru-RU" i="1" dirty="0" smtClean="0"/>
              <a:t> У</a:t>
            </a:r>
            <a:r>
              <a:rPr lang="ru-RU" i="1" dirty="0"/>
              <a:t> </a:t>
            </a:r>
            <a:r>
              <a:rPr lang="ru-RU" i="1" dirty="0" err="1"/>
              <a:t>Криму</a:t>
            </a:r>
            <a:r>
              <a:rPr lang="ru-RU" i="1" dirty="0"/>
              <a:t> </a:t>
            </a:r>
            <a:r>
              <a:rPr lang="ru-RU" i="1" dirty="0" err="1"/>
              <a:t>аналогічні</a:t>
            </a:r>
            <a:r>
              <a:rPr lang="ru-RU" i="1" dirty="0"/>
              <a:t> </a:t>
            </a:r>
            <a:r>
              <a:rPr lang="ru-RU" i="1" dirty="0" err="1"/>
              <a:t>ділянки</a:t>
            </a:r>
            <a:r>
              <a:rPr lang="ru-RU" i="1" dirty="0"/>
              <a:t> </a:t>
            </a:r>
            <a:r>
              <a:rPr lang="ru-RU" i="1" dirty="0" err="1"/>
              <a:t>Кримських</a:t>
            </a:r>
            <a:r>
              <a:rPr lang="ru-RU" i="1" dirty="0"/>
              <a:t> </a:t>
            </a:r>
            <a:r>
              <a:rPr lang="ru-RU" i="1" dirty="0" err="1"/>
              <a:t>гір</a:t>
            </a:r>
            <a:r>
              <a:rPr lang="ru-RU" i="1" dirty="0"/>
              <a:t> </a:t>
            </a:r>
            <a:r>
              <a:rPr lang="ru-RU" i="1" dirty="0" err="1"/>
              <a:t>звуться</a:t>
            </a:r>
            <a:r>
              <a:rPr lang="ru-RU" i="1" dirty="0"/>
              <a:t> «</a:t>
            </a:r>
            <a:r>
              <a:rPr lang="ru-RU" i="1" dirty="0" err="1">
                <a:solidFill>
                  <a:schemeClr val="bg2">
                    <a:lumMod val="75000"/>
                  </a:schemeClr>
                </a:solidFill>
              </a:rPr>
              <a:t>яйлами</a:t>
            </a:r>
            <a:r>
              <a:rPr lang="ru-RU" i="1" dirty="0"/>
              <a:t>».</a:t>
            </a:r>
          </a:p>
          <a:p>
            <a:endParaRPr lang="ru-RU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7260"/>
            <a:ext cx="3960440" cy="256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54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0">
        <p:blinds dir="vert"/>
      </p:transition>
    </mc:Choice>
    <mc:Fallback>
      <p:transition spd="slow" advTm="20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056784" cy="648072"/>
          </a:xfrm>
        </p:spPr>
        <p:txBody>
          <a:bodyPr/>
          <a:lstStyle/>
          <a:p>
            <a:r>
              <a:rPr lang="uk-UA" dirty="0" smtClean="0"/>
              <a:t>Рослинність гірських луків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072" y="1305807"/>
            <a:ext cx="2205848" cy="467009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Едельвейси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savepic.ru/42081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9" y="1556792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iles.germany.ru/wwwthreads/files/41-15984651-MI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720" y="4077072"/>
            <a:ext cx="4072639" cy="229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7984" y="1772816"/>
            <a:ext cx="4104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Наукове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латинська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назва</a:t>
            </a:r>
            <a:r>
              <a:rPr lang="ru-RU" dirty="0"/>
              <a:t> </a:t>
            </a:r>
            <a:r>
              <a:rPr lang="en-US" i="1" dirty="0" err="1" smtClean="0"/>
              <a:t>Leontopodium</a:t>
            </a:r>
            <a:r>
              <a:rPr lang="en-US" dirty="0"/>
              <a:t> </a:t>
            </a:r>
            <a:r>
              <a:rPr lang="ru-RU" dirty="0"/>
              <a:t>походить </a:t>
            </a:r>
            <a:r>
              <a:rPr lang="ru-RU" dirty="0" err="1"/>
              <a:t>від</a:t>
            </a:r>
            <a:r>
              <a:rPr lang="ru-RU" dirty="0"/>
              <a:t> </a:t>
            </a:r>
            <a:r>
              <a:rPr lang="ru-RU" dirty="0" err="1"/>
              <a:t>грец</a:t>
            </a:r>
            <a:r>
              <a:rPr lang="ru-RU" dirty="0"/>
              <a:t>. </a:t>
            </a:r>
            <a:r>
              <a:rPr lang="el-GR" dirty="0"/>
              <a:t>λέων </a:t>
            </a:r>
            <a:r>
              <a:rPr lang="el-GR" i="1" dirty="0"/>
              <a:t>(</a:t>
            </a:r>
            <a:r>
              <a:rPr lang="en-US" i="1" dirty="0" err="1"/>
              <a:t>leon</a:t>
            </a:r>
            <a:r>
              <a:rPr lang="en-US" i="1" dirty="0"/>
              <a:t>)</a:t>
            </a:r>
            <a:r>
              <a:rPr lang="en-US" dirty="0"/>
              <a:t> - «</a:t>
            </a:r>
            <a:r>
              <a:rPr lang="ru-RU" dirty="0"/>
              <a:t>лев» і </a:t>
            </a:r>
            <a:r>
              <a:rPr lang="el-GR" dirty="0"/>
              <a:t>ποδεών </a:t>
            </a:r>
            <a:r>
              <a:rPr lang="el-GR" i="1" dirty="0"/>
              <a:t>(</a:t>
            </a:r>
            <a:r>
              <a:rPr lang="en-US" i="1" dirty="0" err="1"/>
              <a:t>podion</a:t>
            </a:r>
            <a:r>
              <a:rPr lang="en-US" i="1" dirty="0"/>
              <a:t>)</a:t>
            </a:r>
            <a:r>
              <a:rPr lang="en-US" dirty="0"/>
              <a:t> - «</a:t>
            </a:r>
            <a:r>
              <a:rPr lang="ru-RU" dirty="0"/>
              <a:t>лапка»,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зовнішній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суцвіття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 </a:t>
            </a:r>
            <a:r>
              <a:rPr lang="ru-RU" dirty="0" err="1"/>
              <a:t>нагадує</a:t>
            </a:r>
            <a:r>
              <a:rPr lang="ru-RU" dirty="0"/>
              <a:t> </a:t>
            </a:r>
            <a:r>
              <a:rPr lang="ru-RU" dirty="0" err="1"/>
              <a:t>левову</a:t>
            </a:r>
            <a:r>
              <a:rPr lang="ru-RU" dirty="0"/>
              <a:t> лапу.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3139" y="4293096"/>
            <a:ext cx="3917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Едельвейси</a:t>
            </a:r>
            <a:r>
              <a:rPr lang="ru-RU" sz="1600" dirty="0"/>
              <a:t> - </a:t>
            </a:r>
            <a:r>
              <a:rPr lang="ru-RU" sz="1600" dirty="0" err="1"/>
              <a:t>однорічні</a:t>
            </a:r>
            <a:r>
              <a:rPr lang="ru-RU" sz="1600" dirty="0"/>
              <a:t> </a:t>
            </a:r>
            <a:r>
              <a:rPr lang="ru-RU" sz="1600" dirty="0" err="1"/>
              <a:t>або</a:t>
            </a:r>
            <a:r>
              <a:rPr lang="ru-RU" sz="1600" dirty="0"/>
              <a:t> </a:t>
            </a:r>
            <a:r>
              <a:rPr lang="ru-RU" sz="1600" dirty="0" err="1" smtClean="0"/>
              <a:t>багаторічні</a:t>
            </a:r>
            <a:r>
              <a:rPr lang="ru-RU" sz="1600" dirty="0"/>
              <a:t> </a:t>
            </a:r>
            <a:r>
              <a:rPr lang="ru-RU" sz="1600" dirty="0" err="1" smtClean="0"/>
              <a:t>трав'янисті</a:t>
            </a:r>
            <a:r>
              <a:rPr lang="ru-RU" sz="1600" dirty="0" smtClean="0"/>
              <a:t> </a:t>
            </a:r>
            <a:r>
              <a:rPr lang="ru-RU" sz="1600" dirty="0" err="1"/>
              <a:t>рослини</a:t>
            </a:r>
            <a:r>
              <a:rPr lang="ru-RU" sz="1600" dirty="0"/>
              <a:t> </a:t>
            </a:r>
            <a:r>
              <a:rPr lang="ru-RU" sz="1600" dirty="0" err="1"/>
              <a:t>висотою</a:t>
            </a:r>
            <a:r>
              <a:rPr lang="ru-RU" sz="1600" dirty="0"/>
              <a:t> 12-25 см,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ростуть</a:t>
            </a:r>
            <a:r>
              <a:rPr lang="ru-RU" sz="1600" dirty="0"/>
              <a:t> на </a:t>
            </a:r>
            <a:r>
              <a:rPr lang="ru-RU" sz="1600" dirty="0" err="1"/>
              <a:t>високих</a:t>
            </a:r>
            <a:r>
              <a:rPr lang="ru-RU" sz="1600" dirty="0"/>
              <a:t> горах.</a:t>
            </a:r>
          </a:p>
          <a:p>
            <a:r>
              <a:rPr lang="ru-RU" sz="1600" dirty="0" err="1"/>
              <a:t>Вузькі</a:t>
            </a:r>
            <a:r>
              <a:rPr lang="ru-RU" sz="1600" dirty="0"/>
              <a:t> </a:t>
            </a:r>
            <a:r>
              <a:rPr lang="ru-RU" sz="1600" dirty="0" err="1"/>
              <a:t>листя</a:t>
            </a:r>
            <a:r>
              <a:rPr lang="ru-RU" sz="1600" dirty="0"/>
              <a:t> </a:t>
            </a:r>
            <a:r>
              <a:rPr lang="ru-RU" sz="1600" dirty="0" err="1"/>
              <a:t>знизу</a:t>
            </a:r>
            <a:r>
              <a:rPr lang="ru-RU" sz="1600" dirty="0"/>
              <a:t> </a:t>
            </a:r>
            <a:r>
              <a:rPr lang="ru-RU" sz="1600" dirty="0" err="1"/>
              <a:t>ворсисті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оберігає</a:t>
            </a:r>
            <a:r>
              <a:rPr lang="ru-RU" sz="1600" dirty="0"/>
              <a:t> </a:t>
            </a:r>
            <a:r>
              <a:rPr lang="ru-RU" sz="1600" dirty="0" err="1"/>
              <a:t>рослини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зайвого</a:t>
            </a:r>
            <a:r>
              <a:rPr lang="ru-RU" sz="1600" dirty="0"/>
              <a:t> </a:t>
            </a:r>
            <a:r>
              <a:rPr lang="ru-RU" sz="1600" dirty="0" err="1"/>
              <a:t>випаровування</a:t>
            </a:r>
            <a:r>
              <a:rPr lang="ru-RU" sz="1600" dirty="0"/>
              <a:t> </a:t>
            </a:r>
            <a:r>
              <a:rPr lang="ru-RU" sz="1600" dirty="0" err="1"/>
              <a:t>вологи</a:t>
            </a:r>
            <a:r>
              <a:rPr lang="ru-RU" sz="1600" dirty="0"/>
              <a:t>; </a:t>
            </a:r>
            <a:r>
              <a:rPr lang="ru-RU" sz="1600" dirty="0" err="1"/>
              <a:t>зверху</a:t>
            </a:r>
            <a:r>
              <a:rPr lang="ru-RU" sz="1600" dirty="0"/>
              <a:t> </a:t>
            </a:r>
            <a:r>
              <a:rPr lang="ru-RU" sz="1600" dirty="0" err="1"/>
              <a:t>листя</a:t>
            </a:r>
            <a:r>
              <a:rPr lang="ru-RU" sz="1600" dirty="0"/>
              <a:t> </a:t>
            </a:r>
            <a:r>
              <a:rPr lang="ru-RU" sz="1600" dirty="0" err="1"/>
              <a:t>сріблясті</a:t>
            </a:r>
            <a:r>
              <a:rPr lang="ru-RU" sz="1600" dirty="0"/>
              <a:t>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5062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25000">
        <p14:pan dir="u"/>
      </p:transition>
    </mc:Choice>
    <mc:Fallback>
      <p:transition spd="slow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98302"/>
            <a:ext cx="4464496" cy="1080120"/>
          </a:xfrm>
        </p:spPr>
        <p:txBody>
          <a:bodyPr/>
          <a:lstStyle/>
          <a:p>
            <a:r>
              <a:rPr lang="ru-RU" sz="2000" b="0" dirty="0"/>
              <a:t> </a:t>
            </a:r>
            <a:r>
              <a:rPr lang="ru-RU" sz="2000" b="0" dirty="0" err="1"/>
              <a:t>Однорічні</a:t>
            </a:r>
            <a:r>
              <a:rPr lang="ru-RU" sz="2000" b="0" dirty="0"/>
              <a:t> </a:t>
            </a:r>
            <a:r>
              <a:rPr lang="ru-RU" sz="2000" b="0" dirty="0" err="1"/>
              <a:t>або</a:t>
            </a:r>
            <a:r>
              <a:rPr lang="ru-RU" sz="2000" b="0" dirty="0"/>
              <a:t> </a:t>
            </a:r>
            <a:r>
              <a:rPr lang="ru-RU" sz="2000" b="0" dirty="0" err="1" smtClean="0"/>
              <a:t>багаторічні,водні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або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наземні</a:t>
            </a:r>
            <a:r>
              <a:rPr lang="ru-RU" sz="2000" b="0" dirty="0" smtClean="0"/>
              <a:t> трави</a:t>
            </a:r>
            <a:r>
              <a:rPr lang="ru-RU" sz="2000" b="0" dirty="0"/>
              <a:t> з </a:t>
            </a:r>
            <a:r>
              <a:rPr lang="ru-RU" sz="2000" b="0" dirty="0" err="1"/>
              <a:t>їдким</a:t>
            </a:r>
            <a:r>
              <a:rPr lang="ru-RU" sz="2000" b="0" dirty="0"/>
              <a:t>, а </a:t>
            </a:r>
            <a:r>
              <a:rPr lang="ru-RU" sz="2000" b="0" dirty="0" err="1"/>
              <a:t>іноді</a:t>
            </a:r>
            <a:r>
              <a:rPr lang="ru-RU" sz="2000" b="0" dirty="0"/>
              <a:t> і </a:t>
            </a:r>
            <a:r>
              <a:rPr lang="ru-RU" sz="2000" b="0" dirty="0" err="1"/>
              <a:t>отруйним</a:t>
            </a:r>
            <a:r>
              <a:rPr lang="ru-RU" sz="2000" b="0" dirty="0"/>
              <a:t> соком.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788" y="3080711"/>
            <a:ext cx="4346959" cy="864096"/>
          </a:xfrm>
        </p:spPr>
        <p:txBody>
          <a:bodyPr>
            <a:normAutofit/>
          </a:bodyPr>
          <a:lstStyle/>
          <a:p>
            <a:r>
              <a:rPr lang="ru-RU" sz="1800" dirty="0" err="1"/>
              <a:t>Наукова</a:t>
            </a:r>
            <a:r>
              <a:rPr lang="ru-RU" sz="1800" dirty="0"/>
              <a:t> </a:t>
            </a:r>
            <a:r>
              <a:rPr lang="ru-RU" sz="1800" dirty="0" err="1"/>
              <a:t>назва</a:t>
            </a:r>
            <a:r>
              <a:rPr lang="ru-RU" sz="1800" dirty="0"/>
              <a:t> походить </a:t>
            </a:r>
            <a:r>
              <a:rPr lang="ru-RU" sz="1800" dirty="0" err="1"/>
              <a:t>від</a:t>
            </a:r>
            <a:r>
              <a:rPr lang="ru-RU" sz="1800" dirty="0"/>
              <a:t> </a:t>
            </a:r>
            <a:r>
              <a:rPr lang="ru-RU" sz="1800" dirty="0">
                <a:hlinkClick r:id="rId2" tooltip="Латинська мова"/>
              </a:rPr>
              <a:t>лат.</a:t>
            </a:r>
            <a:r>
              <a:rPr lang="ru-RU" sz="1800" dirty="0"/>
              <a:t> </a:t>
            </a:r>
            <a:r>
              <a:rPr lang="ru-RU" sz="1800" i="1" dirty="0" err="1"/>
              <a:t>Rana</a:t>
            </a:r>
            <a:r>
              <a:rPr lang="ru-RU" sz="1800" dirty="0"/>
              <a:t> — «жаба».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1163965"/>
            <a:ext cx="1836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Жовтець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fitoapteka.org/images/foto/479/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fitoapteka.org/images/foto/77/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047" y="1163966"/>
            <a:ext cx="3131724" cy="234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002.radikal.ru/i199/1009/12/dafdb36724b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527" y="4149080"/>
            <a:ext cx="3378763" cy="253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101802"/>
      </p:ext>
    </p:extLst>
  </p:cSld>
  <p:clrMapOvr>
    <a:masterClrMapping/>
  </p:clrMapOvr>
  <p:transition spd="slow" advTm="1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foto-cvetov.com/1/fialk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764704"/>
            <a:ext cx="3425614" cy="289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gormelika.com.ua/wp-content/uploads/2012/04/Igor-Melika-Flora-Carpathian-Mountains-24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87" y="4365104"/>
            <a:ext cx="32766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green-world.net/wp-content/uploads/2014/04/Potentilla-fruticosa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173" y="819215"/>
            <a:ext cx="3719474" cy="278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stihi.ru/pics/2014/08/01/77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957" y="4345694"/>
            <a:ext cx="3536256" cy="221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91580" y="3829387"/>
            <a:ext cx="3425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Ломикамінь</a:t>
            </a:r>
            <a:endParaRPr lang="ru-RU" b="1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09278" y="3828249"/>
            <a:ext cx="3425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</a:t>
            </a:r>
            <a:endParaRPr lang="ru-RU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1580" y="146696"/>
            <a:ext cx="3425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Фіалка</a:t>
            </a:r>
            <a:endParaRPr lang="ru-RU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4065" y="301298"/>
            <a:ext cx="3736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Перстач</a:t>
            </a:r>
            <a:endParaRPr lang="uk-UA" b="1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4676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7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128</TotalTime>
  <Words>78</Words>
  <Application>Microsoft Office PowerPoint</Application>
  <PresentationFormat>Экран (4:3)</PresentationFormat>
  <Paragraphs>31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Гірські луки</vt:lpstr>
      <vt:lpstr>Лу́ка, луг — ділянка ґрунту в умовах достатнього або надмірного зволоження, вкрита переважно багаторічними трав'янистими рослинами, в основному злаками та осоковими. Зазвичай використовується як пасовисько для домашньої худоби. Всі луки характеризуються наявністю травостою та дернини.</vt:lpstr>
      <vt:lpstr>Найвище розкинулись субальпійські  гірські луки та пустища — полонини, вкриті різнобарвно квітучими трав'янистими рослинами. </vt:lpstr>
      <vt:lpstr>Субальпійські луки</vt:lpstr>
      <vt:lpstr>Для альпійських лук характерна специфічна, зазвичай низькоросла, рослинність, а також рослинність, що утворює «трав'яні подушки». Це зближує даний тип екосистем із тундровими, завдяки чому альпійські луки також називають «гірською тундрою».</vt:lpstr>
      <vt:lpstr>Полони́на — безліса ділянка верхнього поясу Українських Карпат, що використовується як пасовисько та для сінокосу.</vt:lpstr>
      <vt:lpstr>Рослинність гірських луків</vt:lpstr>
      <vt:lpstr> Однорічні або багаторічні,водні або наземні трави з їдким, а іноді і отруйним соком.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Гірські луки</dc:title>
  <dc:creator>ПК</dc:creator>
  <cp:lastModifiedBy>ПК</cp:lastModifiedBy>
  <cp:revision>11</cp:revision>
  <dcterms:created xsi:type="dcterms:W3CDTF">2015-02-09T14:58:03Z</dcterms:created>
  <dcterms:modified xsi:type="dcterms:W3CDTF">2015-02-09T17:19:11Z</dcterms:modified>
</cp:coreProperties>
</file>