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92" r:id="rId10"/>
    <p:sldMasterId id="2147483804" r:id="rId11"/>
    <p:sldMasterId id="2147483816" r:id="rId12"/>
  </p:sldMasterIdLst>
  <p:sldIdLst>
    <p:sldId id="256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9" r:id="rId22"/>
    <p:sldId id="268" r:id="rId23"/>
    <p:sldId id="266" r:id="rId24"/>
    <p:sldId id="267" r:id="rId25"/>
    <p:sldId id="270" r:id="rId26"/>
    <p:sldId id="271" r:id="rId27"/>
    <p:sldId id="272" r:id="rId28"/>
    <p:sldId id="273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B3BC90-3251-4044-B287-6FC1C1DE1EC7}" type="datetimeFigureOut">
              <a:rPr lang="uk-UA" smtClean="0"/>
              <a:pPr/>
              <a:t>13.03.2014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FD60D6-D9FE-4B6B-9EC9-BF78D4D18FA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772400" cy="1470025"/>
          </a:xfrm>
        </p:spPr>
        <p:txBody>
          <a:bodyPr>
            <a:noAutofit/>
          </a:bodyPr>
          <a:lstStyle/>
          <a:p>
            <a:r>
              <a:rPr lang="uk-UA" sz="6600" i="1" dirty="0" smtClean="0">
                <a:latin typeface="Monotype Corsiva" pitchFamily="66" charset="0"/>
              </a:rPr>
              <a:t>Аналіз впливу на довкілля різних видів транспорту</a:t>
            </a:r>
            <a:endParaRPr lang="uk-UA" sz="6600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517232"/>
            <a:ext cx="6400800" cy="1059904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Підготувала </a:t>
            </a:r>
            <a:r>
              <a:rPr lang="uk-UA" dirty="0" err="1" smtClean="0">
                <a:solidFill>
                  <a:schemeClr val="tx1"/>
                </a:solidFill>
              </a:rPr>
              <a:t>Клевчук</a:t>
            </a:r>
            <a:r>
              <a:rPr lang="uk-UA" dirty="0" smtClean="0">
                <a:solidFill>
                  <a:schemeClr val="tx1"/>
                </a:solidFill>
              </a:rPr>
              <a:t> Оксана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тролейбу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396536" cy="6905031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uk-UA" dirty="0" smtClean="0"/>
              <a:t>Скутери та мотоцикли</a:t>
            </a:r>
            <a:endParaRPr lang="uk-UA" dirty="0"/>
          </a:p>
        </p:txBody>
      </p:sp>
      <p:pic>
        <p:nvPicPr>
          <p:cNvPr id="4" name="Содержимое 3" descr="скут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5042925" cy="3782194"/>
          </a:xfrm>
        </p:spPr>
      </p:pic>
      <p:pic>
        <p:nvPicPr>
          <p:cNvPr id="5" name="Рисунок 4" descr="мотоцик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5384" y="3255347"/>
            <a:ext cx="4798616" cy="360265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>
            <a:normAutofit/>
          </a:bodyPr>
          <a:lstStyle/>
          <a:p>
            <a:r>
              <a:rPr lang="uk-UA" dirty="0" err="1" smtClean="0"/>
              <a:t>Грузові</a:t>
            </a:r>
            <a:r>
              <a:rPr lang="uk-UA" dirty="0" smtClean="0"/>
              <a:t> автомобілі та </a:t>
            </a:r>
            <a:r>
              <a:rPr lang="uk-UA" dirty="0" err="1" smtClean="0"/>
              <a:t>камази</a:t>
            </a:r>
            <a:endParaRPr lang="uk-UA" dirty="0"/>
          </a:p>
        </p:txBody>
      </p:sp>
      <p:pic>
        <p:nvPicPr>
          <p:cNvPr id="4" name="Содержимое 3" descr="грузовий автомо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241751" cy="3384376"/>
          </a:xfrm>
        </p:spPr>
      </p:pic>
      <p:pic>
        <p:nvPicPr>
          <p:cNvPr id="5" name="Рисунок 4" descr="кам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6320" y="3113584"/>
            <a:ext cx="4997680" cy="3744416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Трактори</a:t>
            </a:r>
            <a:endParaRPr lang="uk-UA" sz="4800" dirty="0"/>
          </a:p>
        </p:txBody>
      </p:sp>
      <p:pic>
        <p:nvPicPr>
          <p:cNvPr id="4" name="Содержимое 3" descr="гусенічний трактор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773" t="7955" r="4540" b="6131"/>
          <a:stretch>
            <a:fillRect/>
          </a:stretch>
        </p:blipFill>
        <p:spPr>
          <a:xfrm>
            <a:off x="251520" y="908720"/>
            <a:ext cx="4763196" cy="3384376"/>
          </a:xfrm>
        </p:spPr>
      </p:pic>
      <p:pic>
        <p:nvPicPr>
          <p:cNvPr id="5" name="Рисунок 4" descr="трактор кейс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645024"/>
            <a:ext cx="5143500" cy="30099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Забруднюють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аеропорти</a:t>
            </a:r>
            <a:r>
              <a:rPr lang="ru-RU" dirty="0" smtClean="0"/>
              <a:t> та </a:t>
            </a:r>
            <a:r>
              <a:rPr lang="ru-RU" dirty="0" err="1" smtClean="0"/>
              <a:t>залізничний</a:t>
            </a:r>
            <a:r>
              <a:rPr lang="ru-RU" dirty="0" smtClean="0"/>
              <a:t> транспорт</a:t>
            </a:r>
            <a:endParaRPr lang="uk-UA" dirty="0"/>
          </a:p>
        </p:txBody>
      </p:sp>
      <p:pic>
        <p:nvPicPr>
          <p:cNvPr id="4" name="Содержимое 3" descr="поїзд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696744" cy="501759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літ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10279329" cy="68580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Водний</a:t>
            </a:r>
            <a:r>
              <a:rPr lang="ru-RU" sz="2800" dirty="0" smtClean="0"/>
              <a:t> транспорт служить </a:t>
            </a:r>
            <a:r>
              <a:rPr lang="ru-RU" sz="2800" dirty="0" err="1" smtClean="0"/>
              <a:t>джерелом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забруднення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басейнів</a:t>
            </a:r>
            <a:r>
              <a:rPr lang="ru-RU" sz="2800" dirty="0" smtClean="0"/>
              <a:t> </a:t>
            </a:r>
            <a:r>
              <a:rPr lang="ru-RU" sz="2800" dirty="0" err="1" smtClean="0"/>
              <a:t>річок</a:t>
            </a:r>
            <a:r>
              <a:rPr lang="ru-RU" sz="2800" dirty="0" smtClean="0"/>
              <a:t>, Чорного та </a:t>
            </a:r>
            <a:r>
              <a:rPr lang="ru-RU" sz="2800" dirty="0" err="1" smtClean="0"/>
              <a:t>Азовського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морів</a:t>
            </a:r>
            <a:r>
              <a:rPr lang="ru-RU" sz="2800" dirty="0" smtClean="0"/>
              <a:t>. </a:t>
            </a:r>
            <a:endParaRPr lang="uk-UA" sz="2800" dirty="0"/>
          </a:p>
        </p:txBody>
      </p:sp>
      <p:pic>
        <p:nvPicPr>
          <p:cNvPr id="4" name="Содержимое 3" descr="1248182453_0_14cf0_d9b03deb_xl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790418" cy="508759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b="1" dirty="0" smtClean="0">
                <a:solidFill>
                  <a:srgbClr val="FFFF66"/>
                </a:solidFill>
                <a:latin typeface="Monotype Corsiva" pitchFamily="66" charset="0"/>
              </a:rPr>
              <a:t>   </a:t>
            </a:r>
            <a:r>
              <a:rPr lang="uk-UA" sz="3600" b="1" dirty="0" smtClean="0">
                <a:solidFill>
                  <a:srgbClr val="FFFF66"/>
                </a:solidFill>
                <a:latin typeface="Monotype Corsiva" pitchFamily="66" charset="0"/>
              </a:rPr>
              <a:t>Не </a:t>
            </a:r>
            <a:r>
              <a:rPr lang="uk-UA" sz="3600" b="1" dirty="0" smtClean="0">
                <a:solidFill>
                  <a:srgbClr val="FFFF66"/>
                </a:solidFill>
                <a:latin typeface="Monotype Corsiva" pitchFamily="66" charset="0"/>
              </a:rPr>
              <a:t>дивлячись на всю шкідливість викидів, вони не є основним фактором смертності людей, до смерті призводять інші не менш важливі проблеми. Але  напевно можна сказати, що дерева наші захисники і потрібно збільшувати їх кількість, таким чином збагачуючи природу і захищаючи себе</a:t>
            </a:r>
            <a:r>
              <a:rPr lang="uk-UA" sz="3600" b="1" dirty="0" smtClean="0">
                <a:solidFill>
                  <a:srgbClr val="FFFF66"/>
                </a:solidFill>
                <a:latin typeface="Monotype Corsiva" pitchFamily="66" charset="0"/>
              </a:rPr>
              <a:t>.</a:t>
            </a:r>
            <a:r>
              <a:rPr lang="uk-UA" sz="3600" b="1" i="1" dirty="0" smtClean="0">
                <a:solidFill>
                  <a:srgbClr val="FFFF66"/>
                </a:solidFill>
                <a:latin typeface="Monotype Corsiva" pitchFamily="66" charset="0"/>
              </a:rPr>
              <a:t/>
            </a:r>
            <a:br>
              <a:rPr lang="uk-UA" sz="3600" b="1" i="1" dirty="0" smtClean="0">
                <a:solidFill>
                  <a:srgbClr val="FFFF66"/>
                </a:solidFill>
                <a:latin typeface="Monotype Corsiva" pitchFamily="66" charset="0"/>
              </a:rPr>
            </a:br>
            <a:r>
              <a:rPr lang="uk-UA" sz="3600" b="1" i="1" dirty="0" smtClean="0">
                <a:solidFill>
                  <a:srgbClr val="FFFF66"/>
                </a:solidFill>
                <a:latin typeface="Monotype Corsiva" pitchFamily="66" charset="0"/>
              </a:rPr>
              <a:t>У долі природи – доля людини!</a:t>
            </a:r>
            <a:endParaRPr lang="uk-UA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42210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7300" dirty="0" smtClean="0"/>
              <a:t>Чи дійсно загрожують автомобілі нашому життю?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0825" y="5157788"/>
            <a:ext cx="88931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uk-UA" b="1" dirty="0" smtClean="0">
                <a:effectLst/>
                <a:latin typeface="Arial" charset="0"/>
              </a:rPr>
              <a:t>.</a:t>
            </a:r>
            <a:r>
              <a:rPr lang="uk-UA" b="1" dirty="0">
                <a:effectLst/>
                <a:latin typeface="Arial" charset="0"/>
              </a:rPr>
              <a:t/>
            </a:r>
            <a:br>
              <a:rPr lang="uk-UA" b="1" dirty="0">
                <a:effectLst/>
                <a:latin typeface="Arial" charset="0"/>
              </a:rPr>
            </a:br>
            <a:endParaRPr lang="ru-RU" b="1" dirty="0"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6048672"/>
          </a:xfrm>
        </p:spPr>
        <p:txBody>
          <a:bodyPr>
            <a:normAutofit fontScale="70000" lnSpcReduction="20000"/>
          </a:bodyPr>
          <a:lstStyle/>
          <a:p>
            <a:r>
              <a:rPr lang="uk-UA" sz="4600" dirty="0" smtClean="0"/>
              <a:t>Людина – частина природи й найбільш небезпечні для нашої планети катастрофи й забруднення навколишнього середовища, пов’язані саме з нею.</a:t>
            </a:r>
          </a:p>
          <a:p>
            <a:r>
              <a:rPr lang="uk-UA" sz="4600" dirty="0" smtClean="0"/>
              <a:t>   Автомобіль – один із найбільших </a:t>
            </a:r>
            <a:r>
              <a:rPr lang="uk-UA" sz="4600" dirty="0" err="1" smtClean="0"/>
              <a:t>“злочинців”</a:t>
            </a:r>
            <a:r>
              <a:rPr lang="uk-UA" sz="4600" dirty="0" smtClean="0"/>
              <a:t>. Він викидає в атмосферу карбон (ІІ) оксид , нітроген (І</a:t>
            </a:r>
            <a:r>
              <a:rPr lang="en-US" sz="4600" dirty="0" smtClean="0"/>
              <a:t>V</a:t>
            </a:r>
            <a:r>
              <a:rPr lang="uk-UA" sz="4600" dirty="0" smtClean="0"/>
              <a:t>) оксид, формальдегід, бензол, </a:t>
            </a:r>
            <a:r>
              <a:rPr lang="uk-UA" sz="4600" dirty="0" err="1" smtClean="0"/>
              <a:t>бензпирен</a:t>
            </a:r>
            <a:r>
              <a:rPr lang="uk-UA" sz="4600" dirty="0" smtClean="0"/>
              <a:t>, сажу (всього близько 300 шкідливих речовин)</a:t>
            </a:r>
          </a:p>
          <a:p>
            <a:r>
              <a:rPr lang="uk-UA" sz="4600" dirty="0" smtClean="0"/>
              <a:t>    У невеликих містах 80% забруднюючих речовин потрапляє у повітря з вихлопних труб автомобілів. </a:t>
            </a:r>
          </a:p>
          <a:p>
            <a:endParaRPr lang="uk-UA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87 </a:t>
            </a:r>
            <a:r>
              <a:rPr lang="ru-RU" dirty="0"/>
              <a:t>% -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викиду</a:t>
            </a:r>
            <a:r>
              <a:rPr lang="ru-RU" dirty="0"/>
              <a:t> доводиться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на </a:t>
            </a:r>
            <a:r>
              <a:rPr lang="ru-RU" dirty="0" err="1"/>
              <a:t>автомобільний</a:t>
            </a:r>
            <a:r>
              <a:rPr lang="ru-RU" dirty="0"/>
              <a:t> транспорт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8% - на </a:t>
            </a:r>
            <a:r>
              <a:rPr lang="ru-RU" dirty="0" err="1"/>
              <a:t>залізничний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2 % - на </a:t>
            </a:r>
            <a:r>
              <a:rPr lang="ru-RU" dirty="0" err="1"/>
              <a:t>дорожній</a:t>
            </a:r>
            <a:r>
              <a:rPr lang="ru-RU" dirty="0"/>
              <a:t> комплекс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2 % - на </a:t>
            </a:r>
            <a:r>
              <a:rPr lang="ru-RU" dirty="0" err="1"/>
              <a:t>річковий</a:t>
            </a:r>
            <a:r>
              <a:rPr lang="ru-RU" dirty="0"/>
              <a:t> та </a:t>
            </a:r>
            <a:r>
              <a:rPr lang="ru-RU" dirty="0" err="1"/>
              <a:t>морський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1 % - на </a:t>
            </a:r>
            <a:r>
              <a:rPr lang="ru-RU" dirty="0" err="1"/>
              <a:t>повітряний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 видами транспорту </a:t>
            </a:r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забруднюючих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розподіляються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чином:</a:t>
            </a:r>
            <a:endParaRPr lang="uk-UA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980728"/>
            <a:ext cx="3491880" cy="705678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 smtClean="0"/>
              <a:t>Велосипеди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продукують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жодних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забруднень</a:t>
            </a:r>
            <a:r>
              <a:rPr lang="ru-RU" sz="2400" b="1" i="1" dirty="0" smtClean="0"/>
              <a:t>, до того ж, вони практично </a:t>
            </a:r>
            <a:r>
              <a:rPr lang="ru-RU" sz="2400" b="1" i="1" dirty="0" err="1" smtClean="0"/>
              <a:t>безшумні</a:t>
            </a:r>
            <a:r>
              <a:rPr lang="ru-RU" sz="2400" b="1" i="1" dirty="0" smtClean="0"/>
              <a:t>. Коли </a:t>
            </a:r>
            <a:r>
              <a:rPr lang="ru-RU" sz="2400" b="1" i="1" dirty="0" err="1" smtClean="0"/>
              <a:t>ви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востаннє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бачили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ржавого велосипеда,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викидав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повітря</a:t>
            </a:r>
            <a:r>
              <a:rPr lang="ru-RU" sz="2400" b="1" i="1" dirty="0" smtClean="0"/>
              <a:t> хмари </a:t>
            </a:r>
            <a:r>
              <a:rPr lang="ru-RU" sz="2400" b="1" i="1" dirty="0" err="1" smtClean="0"/>
              <a:t>газів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гудів</a:t>
            </a:r>
            <a:r>
              <a:rPr lang="ru-RU" sz="2400" b="1" i="1" dirty="0" smtClean="0"/>
              <a:t> на всю </a:t>
            </a:r>
            <a:r>
              <a:rPr lang="ru-RU" sz="2400" b="1" i="1" dirty="0" err="1" smtClean="0"/>
              <a:t>вулицю</a:t>
            </a:r>
            <a:r>
              <a:rPr lang="ru-RU" sz="2400" b="1" i="1" dirty="0" smtClean="0"/>
              <a:t>?</a:t>
            </a:r>
            <a:endParaRPr lang="uk-UA" sz="2400" dirty="0"/>
          </a:p>
        </p:txBody>
      </p:sp>
      <p:pic>
        <p:nvPicPr>
          <p:cNvPr id="4" name="Содержимое 3" descr="велосипе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27493" y="1556792"/>
            <a:ext cx="5416507" cy="3867919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Гужовий транспорт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Він теж не завдає шкоди довкіллю.</a:t>
            </a:r>
          </a:p>
          <a:p>
            <a:pPr marL="514350" indent="-514350"/>
            <a:r>
              <a:rPr lang="uk-UA" dirty="0" smtClean="0"/>
              <a:t>Гужового транспорту є кілька категорій: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Бричка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Віз (</a:t>
            </a:r>
            <a:r>
              <a:rPr lang="uk-UA" dirty="0" err="1" smtClean="0"/>
              <a:t>фіра</a:t>
            </a:r>
            <a:r>
              <a:rPr lang="uk-UA" dirty="0" smtClean="0"/>
              <a:t>)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Диліжанс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Карета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Колісниця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Мажа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uk-UA" dirty="0" smtClean="0"/>
              <a:t>Нарти</a:t>
            </a:r>
          </a:p>
          <a:p>
            <a:pPr marL="914400" lvl="1" indent="-514350">
              <a:buFont typeface="Wingdings" pitchFamily="2" charset="2"/>
              <a:buChar char="Ø"/>
            </a:pP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фір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85554" cy="4221087"/>
          </a:xfrm>
        </p:spPr>
      </p:pic>
      <p:pic>
        <p:nvPicPr>
          <p:cNvPr id="5" name="Рисунок 4" descr="фіра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7313" y="2458864"/>
            <a:ext cx="6686687" cy="4399136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993_20071129090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780928"/>
            <a:ext cx="4752247" cy="35641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7239000" cy="11430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Найбільше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забруднює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довкілля</a:t>
            </a:r>
            <a:r>
              <a:rPr lang="ru-RU" sz="2800" dirty="0" smtClean="0"/>
              <a:t> </a:t>
            </a:r>
            <a:r>
              <a:rPr lang="ru-RU" sz="2800" dirty="0" err="1" smtClean="0"/>
              <a:t>автомобільний</a:t>
            </a:r>
            <a:r>
              <a:rPr lang="ru-RU" sz="2800" dirty="0" smtClean="0"/>
              <a:t> транспорт. </a:t>
            </a:r>
            <a:r>
              <a:rPr lang="ru-RU" sz="2800" dirty="0" err="1" smtClean="0"/>
              <a:t>Забруднення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викидами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автомобільного</a:t>
            </a:r>
            <a:r>
              <a:rPr lang="ru-RU" sz="2800" dirty="0" smtClean="0"/>
              <a:t> транспорту – одна </a:t>
            </a:r>
            <a:r>
              <a:rPr lang="ru-RU" sz="2800" dirty="0" err="1" smtClean="0"/>
              <a:t>з</a:t>
            </a:r>
            <a:r>
              <a:rPr lang="ru-RU" sz="2800" dirty="0" smtClean="0"/>
              <a:t> причин </a:t>
            </a:r>
            <a:r>
              <a:rPr lang="ru-RU" sz="2800" dirty="0" err="1" smtClean="0"/>
              <a:t>підвищеної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захворюваності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.</a:t>
            </a:r>
            <a:endParaRPr lang="uk-UA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51dbdfe0-3668-be52-3668-be5dd7562377.photo.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</TotalTime>
  <Words>258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Изящная</vt:lpstr>
      <vt:lpstr>Апекс</vt:lpstr>
      <vt:lpstr>Бумажная</vt:lpstr>
      <vt:lpstr>Городская</vt:lpstr>
      <vt:lpstr>Метро</vt:lpstr>
      <vt:lpstr>Открытая</vt:lpstr>
      <vt:lpstr>Поток</vt:lpstr>
      <vt:lpstr>1_Городская</vt:lpstr>
      <vt:lpstr>Справедливость</vt:lpstr>
      <vt:lpstr>Эркер</vt:lpstr>
      <vt:lpstr>1_Поток</vt:lpstr>
      <vt:lpstr>Яркая</vt:lpstr>
      <vt:lpstr>Аналіз впливу на довкілля різних видів транспорту</vt:lpstr>
      <vt:lpstr> Чи дійсно загрожують автомобілі нашому життю? </vt:lpstr>
      <vt:lpstr>Слайд 3</vt:lpstr>
      <vt:lpstr>За видами транспорту викиди забруднюючих речовин розподіляються наступним чином:</vt:lpstr>
      <vt:lpstr>Слайд 5</vt:lpstr>
      <vt:lpstr>Гужовий транспорт</vt:lpstr>
      <vt:lpstr>Слайд 7</vt:lpstr>
      <vt:lpstr>Найбільше забруднює довкілля автомобільний транспорт. Забруднення міста викидами автомобільного транспорту – одна з причин підвищеної захворюваності населення.</vt:lpstr>
      <vt:lpstr>Слайд 9</vt:lpstr>
      <vt:lpstr>Слайд 10</vt:lpstr>
      <vt:lpstr>Скутери та мотоцикли</vt:lpstr>
      <vt:lpstr>Грузові автомобілі та камази</vt:lpstr>
      <vt:lpstr>Трактори</vt:lpstr>
      <vt:lpstr>Забруднюють довкілля і аеропорти та залізничний транспорт</vt:lpstr>
      <vt:lpstr>Слайд 15</vt:lpstr>
      <vt:lpstr>Водний транспорт служить джерелом забруднення басейнів річок, Чорного та Азовського морів.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впливу на довкілля різних видів транспорту</dc:title>
  <dc:creator>User</dc:creator>
  <cp:lastModifiedBy>User</cp:lastModifiedBy>
  <cp:revision>12</cp:revision>
  <dcterms:created xsi:type="dcterms:W3CDTF">2014-03-13T16:00:40Z</dcterms:created>
  <dcterms:modified xsi:type="dcterms:W3CDTF">2014-03-13T21:07:00Z</dcterms:modified>
</cp:coreProperties>
</file>