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sldIdLst>
    <p:sldId id="256" r:id="rId2"/>
    <p:sldId id="269" r:id="rId3"/>
    <p:sldId id="257" r:id="rId4"/>
    <p:sldId id="258" r:id="rId5"/>
    <p:sldId id="259" r:id="rId6"/>
    <p:sldId id="260" r:id="rId7"/>
    <p:sldId id="261" r:id="rId8"/>
    <p:sldId id="262" r:id="rId9"/>
    <p:sldId id="263" r:id="rId10"/>
    <p:sldId id="264" r:id="rId11"/>
    <p:sldId id="265" r:id="rId12"/>
    <p:sldId id="267" r:id="rId13"/>
    <p:sldId id="268" r:id="rId14"/>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131" autoAdjust="0"/>
    <p:restoredTop sz="94670" autoAdjust="0"/>
  </p:normalViewPr>
  <p:slideViewPr>
    <p:cSldViewPr>
      <p:cViewPr varScale="1">
        <p:scale>
          <a:sx n="110" d="100"/>
          <a:sy n="110" d="100"/>
        </p:scale>
        <p:origin x="-163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pPr>
              <a:defRPr/>
            </a:pPr>
            <a:endParaRPr lang="uk-UA"/>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CFD1CB04-A0BE-4BF9-AD95-A807CA058CE6}" type="slidenum">
              <a:rPr lang="uk-UA" smtClean="0"/>
              <a:pPr>
                <a:defRPr/>
              </a:pPr>
              <a:t>‹№›</a:t>
            </a:fld>
            <a:endParaRPr lang="uk-UA"/>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pPr>
              <a:defRPr/>
            </a:pPr>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uk-UA"/>
          </a:p>
        </p:txBody>
      </p:sp>
      <p:sp>
        <p:nvSpPr>
          <p:cNvPr id="5" name="Нижний колонтитул 4"/>
          <p:cNvSpPr>
            <a:spLocks noGrp="1"/>
          </p:cNvSpPr>
          <p:nvPr>
            <p:ph type="ftr" sz="quarter" idx="11"/>
          </p:nvPr>
        </p:nvSpPr>
        <p:spPr/>
        <p:txBody>
          <a:bodyPr/>
          <a:lstStyle>
            <a:extLst/>
          </a:lstStyle>
          <a:p>
            <a:pPr>
              <a:defRPr/>
            </a:pPr>
            <a:endParaRPr lang="uk-UA"/>
          </a:p>
        </p:txBody>
      </p:sp>
      <p:sp>
        <p:nvSpPr>
          <p:cNvPr id="6" name="Номер слайда 5"/>
          <p:cNvSpPr>
            <a:spLocks noGrp="1"/>
          </p:cNvSpPr>
          <p:nvPr>
            <p:ph type="sldNum" sz="quarter" idx="12"/>
          </p:nvPr>
        </p:nvSpPr>
        <p:spPr/>
        <p:txBody>
          <a:bodyPr/>
          <a:lstStyle>
            <a:extLst/>
          </a:lstStyle>
          <a:p>
            <a:pPr>
              <a:defRPr/>
            </a:pPr>
            <a:fld id="{218B9B22-E27A-4125-A0C4-77B55ECC3B1E}" type="slidenum">
              <a:rPr lang="uk-UA" smtClean="0"/>
              <a:pPr>
                <a:defRPr/>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uk-UA"/>
          </a:p>
        </p:txBody>
      </p:sp>
      <p:sp>
        <p:nvSpPr>
          <p:cNvPr id="5" name="Нижний колонтитул 4"/>
          <p:cNvSpPr>
            <a:spLocks noGrp="1"/>
          </p:cNvSpPr>
          <p:nvPr>
            <p:ph type="ftr" sz="quarter" idx="11"/>
          </p:nvPr>
        </p:nvSpPr>
        <p:spPr/>
        <p:txBody>
          <a:bodyPr/>
          <a:lstStyle>
            <a:extLst/>
          </a:lstStyle>
          <a:p>
            <a:pPr>
              <a:defRPr/>
            </a:pPr>
            <a:endParaRPr lang="uk-UA"/>
          </a:p>
        </p:txBody>
      </p:sp>
      <p:sp>
        <p:nvSpPr>
          <p:cNvPr id="6" name="Номер слайда 5"/>
          <p:cNvSpPr>
            <a:spLocks noGrp="1"/>
          </p:cNvSpPr>
          <p:nvPr>
            <p:ph type="sldNum" sz="quarter" idx="12"/>
          </p:nvPr>
        </p:nvSpPr>
        <p:spPr/>
        <p:txBody>
          <a:bodyPr/>
          <a:lstStyle>
            <a:extLst/>
          </a:lstStyle>
          <a:p>
            <a:pPr>
              <a:defRPr/>
            </a:pPr>
            <a:fld id="{810421E6-D5D7-4B4F-9D38-AAF7FE6BCFD5}" type="slidenum">
              <a:rPr lang="uk-UA" smtClean="0"/>
              <a:pPr>
                <a:defRPr/>
              </a:pPr>
              <a:t>‹№›</a:t>
            </a:fld>
            <a:endParaRPr lang="uk-U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Заголовок, текст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92100"/>
            <a:ext cx="8229600" cy="13843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9050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050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endParaRPr lang="uk-UA"/>
          </a:p>
        </p:txBody>
      </p:sp>
      <p:sp>
        <p:nvSpPr>
          <p:cNvPr id="6" name="Rectangle 8"/>
          <p:cNvSpPr>
            <a:spLocks noGrp="1" noChangeArrowheads="1"/>
          </p:cNvSpPr>
          <p:nvPr>
            <p:ph type="ftr" sz="quarter" idx="11"/>
          </p:nvPr>
        </p:nvSpPr>
        <p:spPr>
          <a:ln/>
        </p:spPr>
        <p:txBody>
          <a:bodyPr/>
          <a:lstStyle>
            <a:lvl1pPr>
              <a:defRPr/>
            </a:lvl1pPr>
          </a:lstStyle>
          <a:p>
            <a:pPr>
              <a:defRPr/>
            </a:pPr>
            <a:endParaRPr lang="uk-UA"/>
          </a:p>
        </p:txBody>
      </p:sp>
      <p:sp>
        <p:nvSpPr>
          <p:cNvPr id="7" name="Rectangle 9"/>
          <p:cNvSpPr>
            <a:spLocks noGrp="1" noChangeArrowheads="1"/>
          </p:cNvSpPr>
          <p:nvPr>
            <p:ph type="sldNum" sz="quarter" idx="12"/>
          </p:nvPr>
        </p:nvSpPr>
        <p:spPr>
          <a:ln/>
        </p:spPr>
        <p:txBody>
          <a:bodyPr/>
          <a:lstStyle>
            <a:lvl1pPr>
              <a:defRPr/>
            </a:lvl1pPr>
          </a:lstStyle>
          <a:p>
            <a:pPr>
              <a:defRPr/>
            </a:pPr>
            <a:fld id="{F9EF56C7-EC37-475E-A264-E55CF2F4664F}" type="slidenum">
              <a:rPr lang="uk-UA"/>
              <a:pPr>
                <a:defRPr/>
              </a:pPr>
              <a:t>‹№›</a:t>
            </a:fld>
            <a:endParaRPr lang="uk-UA"/>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verTx">
  <p:cSld name="Заголовок и объект над текст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92100"/>
            <a:ext cx="8229600" cy="13843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05000"/>
            <a:ext cx="82296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4038600"/>
            <a:ext cx="8229600" cy="1981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endParaRPr lang="uk-UA"/>
          </a:p>
        </p:txBody>
      </p:sp>
      <p:sp>
        <p:nvSpPr>
          <p:cNvPr id="6" name="Rectangle 8"/>
          <p:cNvSpPr>
            <a:spLocks noGrp="1" noChangeArrowheads="1"/>
          </p:cNvSpPr>
          <p:nvPr>
            <p:ph type="ftr" sz="quarter" idx="11"/>
          </p:nvPr>
        </p:nvSpPr>
        <p:spPr>
          <a:ln/>
        </p:spPr>
        <p:txBody>
          <a:bodyPr/>
          <a:lstStyle>
            <a:lvl1pPr>
              <a:defRPr/>
            </a:lvl1pPr>
          </a:lstStyle>
          <a:p>
            <a:pPr>
              <a:defRPr/>
            </a:pPr>
            <a:endParaRPr lang="uk-UA"/>
          </a:p>
        </p:txBody>
      </p:sp>
      <p:sp>
        <p:nvSpPr>
          <p:cNvPr id="7" name="Rectangle 9"/>
          <p:cNvSpPr>
            <a:spLocks noGrp="1" noChangeArrowheads="1"/>
          </p:cNvSpPr>
          <p:nvPr>
            <p:ph type="sldNum" sz="quarter" idx="12"/>
          </p:nvPr>
        </p:nvSpPr>
        <p:spPr>
          <a:ln/>
        </p:spPr>
        <p:txBody>
          <a:bodyPr/>
          <a:lstStyle>
            <a:lvl1pPr>
              <a:defRPr/>
            </a:lvl1pPr>
          </a:lstStyle>
          <a:p>
            <a:pPr>
              <a:defRPr/>
            </a:pPr>
            <a:fld id="{CBA351BC-1B06-4788-B5C3-8D0D487824D2}" type="slidenum">
              <a:rPr lang="uk-UA"/>
              <a:pPr>
                <a:defRPr/>
              </a:pPr>
              <a:t>‹№›</a:t>
            </a:fld>
            <a:endParaRPr lang="uk-U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92100"/>
            <a:ext cx="8229600" cy="1384300"/>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050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8200" y="1905000"/>
            <a:ext cx="40386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endParaRPr lang="uk-UA"/>
          </a:p>
        </p:txBody>
      </p:sp>
      <p:sp>
        <p:nvSpPr>
          <p:cNvPr id="6" name="Rectangle 8"/>
          <p:cNvSpPr>
            <a:spLocks noGrp="1" noChangeArrowheads="1"/>
          </p:cNvSpPr>
          <p:nvPr>
            <p:ph type="ftr" sz="quarter" idx="11"/>
          </p:nvPr>
        </p:nvSpPr>
        <p:spPr>
          <a:ln/>
        </p:spPr>
        <p:txBody>
          <a:bodyPr/>
          <a:lstStyle>
            <a:lvl1pPr>
              <a:defRPr/>
            </a:lvl1pPr>
          </a:lstStyle>
          <a:p>
            <a:pPr>
              <a:defRPr/>
            </a:pPr>
            <a:endParaRPr lang="uk-UA"/>
          </a:p>
        </p:txBody>
      </p:sp>
      <p:sp>
        <p:nvSpPr>
          <p:cNvPr id="7" name="Rectangle 9"/>
          <p:cNvSpPr>
            <a:spLocks noGrp="1" noChangeArrowheads="1"/>
          </p:cNvSpPr>
          <p:nvPr>
            <p:ph type="sldNum" sz="quarter" idx="12"/>
          </p:nvPr>
        </p:nvSpPr>
        <p:spPr>
          <a:ln/>
        </p:spPr>
        <p:txBody>
          <a:bodyPr/>
          <a:lstStyle>
            <a:lvl1pPr>
              <a:defRPr/>
            </a:lvl1pPr>
          </a:lstStyle>
          <a:p>
            <a:pPr>
              <a:defRPr/>
            </a:pPr>
            <a:fld id="{6D86A87E-999E-4D7B-A31A-1428F8B6825E}" type="slidenum">
              <a:rPr lang="uk-UA"/>
              <a:pPr>
                <a:defRPr/>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pPr>
              <a:defRPr/>
            </a:pPr>
            <a:endParaRPr lang="uk-UA"/>
          </a:p>
        </p:txBody>
      </p:sp>
      <p:sp>
        <p:nvSpPr>
          <p:cNvPr id="5" name="Нижний колонтитул 4"/>
          <p:cNvSpPr>
            <a:spLocks noGrp="1"/>
          </p:cNvSpPr>
          <p:nvPr>
            <p:ph type="ftr" sz="quarter" idx="11"/>
          </p:nvPr>
        </p:nvSpPr>
        <p:spPr/>
        <p:txBody>
          <a:bodyPr/>
          <a:lstStyle>
            <a:extLst/>
          </a:lstStyle>
          <a:p>
            <a:pPr>
              <a:defRPr/>
            </a:pPr>
            <a:endParaRPr lang="uk-UA"/>
          </a:p>
        </p:txBody>
      </p:sp>
      <p:sp>
        <p:nvSpPr>
          <p:cNvPr id="6" name="Номер слайда 5"/>
          <p:cNvSpPr>
            <a:spLocks noGrp="1"/>
          </p:cNvSpPr>
          <p:nvPr>
            <p:ph type="sldNum" sz="quarter" idx="12"/>
          </p:nvPr>
        </p:nvSpPr>
        <p:spPr/>
        <p:txBody>
          <a:bodyPr/>
          <a:lstStyle>
            <a:extLst/>
          </a:lstStyle>
          <a:p>
            <a:pPr>
              <a:defRPr/>
            </a:pPr>
            <a:fld id="{29045F9B-B867-475B-951C-2EA0A1FBBBA3}" type="slidenum">
              <a:rPr lang="uk-UA" smtClean="0"/>
              <a:pPr>
                <a:defRPr/>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pPr>
              <a:defRPr/>
            </a:pPr>
            <a:endParaRPr lang="uk-UA"/>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7D9CCF52-7303-4F5C-BC22-39B96EA62EA2}" type="slidenum">
              <a:rPr lang="uk-UA" smtClean="0"/>
              <a:pPr>
                <a:defRPr/>
              </a:pPr>
              <a:t>‹№›</a:t>
            </a:fld>
            <a:endParaRPr lang="uk-UA"/>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pPr>
              <a:defRPr/>
            </a:pPr>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pPr>
              <a:defRPr/>
            </a:pPr>
            <a:endParaRPr lang="uk-UA"/>
          </a:p>
        </p:txBody>
      </p:sp>
      <p:sp>
        <p:nvSpPr>
          <p:cNvPr id="6" name="Нижний колонтитул 5"/>
          <p:cNvSpPr>
            <a:spLocks noGrp="1"/>
          </p:cNvSpPr>
          <p:nvPr>
            <p:ph type="ftr" sz="quarter" idx="11"/>
          </p:nvPr>
        </p:nvSpPr>
        <p:spPr/>
        <p:txBody>
          <a:bodyPr/>
          <a:lstStyle>
            <a:extLst/>
          </a:lstStyle>
          <a:p>
            <a:pPr>
              <a:defRPr/>
            </a:pPr>
            <a:endParaRPr lang="uk-UA"/>
          </a:p>
        </p:txBody>
      </p:sp>
      <p:sp>
        <p:nvSpPr>
          <p:cNvPr id="7" name="Номер слайда 6"/>
          <p:cNvSpPr>
            <a:spLocks noGrp="1"/>
          </p:cNvSpPr>
          <p:nvPr>
            <p:ph type="sldNum" sz="quarter" idx="12"/>
          </p:nvPr>
        </p:nvSpPr>
        <p:spPr>
          <a:xfrm>
            <a:off x="8641080" y="6514568"/>
            <a:ext cx="464288" cy="274320"/>
          </a:xfrm>
        </p:spPr>
        <p:txBody>
          <a:bodyPr/>
          <a:lstStyle>
            <a:extLst/>
          </a:lstStyle>
          <a:p>
            <a:pPr>
              <a:defRPr/>
            </a:pPr>
            <a:fld id="{A27AEF52-B34C-4C77-A5EA-379E22175B7F}" type="slidenum">
              <a:rPr lang="uk-UA" smtClean="0"/>
              <a:pPr>
                <a:defRPr/>
              </a:pPr>
              <a:t>‹№›</a:t>
            </a:fld>
            <a:endParaRPr lang="uk-UA"/>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pPr>
              <a:defRPr/>
            </a:pPr>
            <a:endParaRPr lang="uk-UA"/>
          </a:p>
        </p:txBody>
      </p:sp>
      <p:sp>
        <p:nvSpPr>
          <p:cNvPr id="8" name="Нижний колонтитул 7"/>
          <p:cNvSpPr>
            <a:spLocks noGrp="1"/>
          </p:cNvSpPr>
          <p:nvPr>
            <p:ph type="ftr" sz="quarter" idx="11"/>
          </p:nvPr>
        </p:nvSpPr>
        <p:spPr/>
        <p:txBody>
          <a:bodyPr/>
          <a:lstStyle>
            <a:extLst/>
          </a:lstStyle>
          <a:p>
            <a:pPr>
              <a:defRPr/>
            </a:pPr>
            <a:endParaRPr lang="uk-UA"/>
          </a:p>
        </p:txBody>
      </p:sp>
      <p:sp>
        <p:nvSpPr>
          <p:cNvPr id="9" name="Номер слайда 8"/>
          <p:cNvSpPr>
            <a:spLocks noGrp="1"/>
          </p:cNvSpPr>
          <p:nvPr>
            <p:ph type="sldNum" sz="quarter" idx="12"/>
          </p:nvPr>
        </p:nvSpPr>
        <p:spPr>
          <a:xfrm>
            <a:off x="8641080" y="6514568"/>
            <a:ext cx="464288" cy="274320"/>
          </a:xfrm>
        </p:spPr>
        <p:txBody>
          <a:bodyPr/>
          <a:lstStyle>
            <a:extLst/>
          </a:lstStyle>
          <a:p>
            <a:pPr>
              <a:defRPr/>
            </a:pPr>
            <a:fld id="{B91496FA-72FD-40EF-AB33-3152345FA802}" type="slidenum">
              <a:rPr lang="uk-UA" smtClean="0"/>
              <a:pPr>
                <a:defRPr/>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pPr>
              <a:defRPr/>
            </a:pPr>
            <a:endParaRPr lang="uk-UA"/>
          </a:p>
        </p:txBody>
      </p:sp>
      <p:sp>
        <p:nvSpPr>
          <p:cNvPr id="4" name="Нижний колонтитул 3"/>
          <p:cNvSpPr>
            <a:spLocks noGrp="1"/>
          </p:cNvSpPr>
          <p:nvPr>
            <p:ph type="ftr" sz="quarter" idx="11"/>
          </p:nvPr>
        </p:nvSpPr>
        <p:spPr/>
        <p:txBody>
          <a:bodyPr/>
          <a:lstStyle>
            <a:extLst/>
          </a:lstStyle>
          <a:p>
            <a:pPr>
              <a:defRPr/>
            </a:pPr>
            <a:endParaRPr lang="uk-UA"/>
          </a:p>
        </p:txBody>
      </p:sp>
      <p:sp>
        <p:nvSpPr>
          <p:cNvPr id="5" name="Номер слайда 4"/>
          <p:cNvSpPr>
            <a:spLocks noGrp="1"/>
          </p:cNvSpPr>
          <p:nvPr>
            <p:ph type="sldNum" sz="quarter" idx="12"/>
          </p:nvPr>
        </p:nvSpPr>
        <p:spPr/>
        <p:txBody>
          <a:bodyPr/>
          <a:lstStyle>
            <a:extLst/>
          </a:lstStyle>
          <a:p>
            <a:pPr>
              <a:defRPr/>
            </a:pPr>
            <a:fld id="{80F68C34-DAB5-43CF-9971-AAF40EEFA005}" type="slidenum">
              <a:rPr lang="uk-UA" smtClean="0"/>
              <a:pPr>
                <a:defRPr/>
              </a:pPr>
              <a:t>‹№›</a:t>
            </a:fld>
            <a:endParaRPr lang="uk-UA"/>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pPr>
              <a:defRPr/>
            </a:pPr>
            <a:endParaRPr lang="uk-UA"/>
          </a:p>
        </p:txBody>
      </p:sp>
      <p:sp>
        <p:nvSpPr>
          <p:cNvPr id="3" name="Нижний колонтитул 2"/>
          <p:cNvSpPr>
            <a:spLocks noGrp="1"/>
          </p:cNvSpPr>
          <p:nvPr>
            <p:ph type="ftr" sz="quarter" idx="11"/>
          </p:nvPr>
        </p:nvSpPr>
        <p:spPr/>
        <p:txBody>
          <a:bodyPr/>
          <a:lstStyle>
            <a:extLst/>
          </a:lstStyle>
          <a:p>
            <a:pPr>
              <a:defRPr/>
            </a:pPr>
            <a:endParaRPr lang="uk-UA"/>
          </a:p>
        </p:txBody>
      </p:sp>
      <p:sp>
        <p:nvSpPr>
          <p:cNvPr id="4" name="Номер слайда 3"/>
          <p:cNvSpPr>
            <a:spLocks noGrp="1"/>
          </p:cNvSpPr>
          <p:nvPr>
            <p:ph type="sldNum" sz="quarter" idx="12"/>
          </p:nvPr>
        </p:nvSpPr>
        <p:spPr/>
        <p:txBody>
          <a:bodyPr/>
          <a:lstStyle>
            <a:extLst/>
          </a:lstStyle>
          <a:p>
            <a:pPr>
              <a:defRPr/>
            </a:pPr>
            <a:fld id="{3B0F4A58-C6B5-4D27-A7C1-52E6BBBBDF40}" type="slidenum">
              <a:rPr lang="uk-UA" smtClean="0"/>
              <a:pPr>
                <a:defRPr/>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pPr>
              <a:defRPr/>
            </a:pPr>
            <a:endParaRPr lang="uk-UA"/>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1A1B2652-A0DB-4A39-BEDD-4F5C2A5CE19D}" type="slidenum">
              <a:rPr lang="uk-UA" smtClean="0"/>
              <a:pPr>
                <a:defRPr/>
              </a:pPr>
              <a:t>‹№›</a:t>
            </a:fld>
            <a:endParaRPr lang="uk-UA"/>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pPr>
              <a:defRPr/>
            </a:pPr>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pPr>
              <a:defRPr/>
            </a:pPr>
            <a:endParaRPr lang="uk-UA"/>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B44A76D8-C665-4B64-B61E-B8263B57C9BE}" type="slidenum">
              <a:rPr lang="uk-UA" smtClean="0"/>
              <a:pPr>
                <a:defRPr/>
              </a:pPr>
              <a:t>‹№›</a:t>
            </a:fld>
            <a:endParaRPr lang="uk-UA"/>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pPr>
              <a:defRPr/>
            </a:pPr>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endParaRPr lang="uk-UA"/>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endParaRPr lang="uk-UA"/>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C1DAE7AB-1A12-4B2A-A9AA-44EF37CE1505}" type="slidenum">
              <a:rPr lang="uk-UA" smtClean="0"/>
              <a:pPr>
                <a:defRPr/>
              </a:pPr>
              <a:t>‹№›</a:t>
            </a:fld>
            <a:endParaRPr lang="uk-UA"/>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jpe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4.xml"/><Relationship Id="rId7" Type="http://schemas.openxmlformats.org/officeDocument/2006/relationships/slide" Target="slide9.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8.xml"/><Relationship Id="rId11" Type="http://schemas.openxmlformats.org/officeDocument/2006/relationships/slide" Target="slide13.xml"/><Relationship Id="rId5" Type="http://schemas.openxmlformats.org/officeDocument/2006/relationships/slide" Target="slide6.xml"/><Relationship Id="rId10" Type="http://schemas.openxmlformats.org/officeDocument/2006/relationships/slide" Target="slide12.xml"/><Relationship Id="rId4" Type="http://schemas.openxmlformats.org/officeDocument/2006/relationships/slide" Target="slide5.xml"/><Relationship Id="rId9" Type="http://schemas.openxmlformats.org/officeDocument/2006/relationships/slide" Target="slide11.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ctrTitle"/>
          </p:nvPr>
        </p:nvSpPr>
        <p:spPr/>
        <p:txBody>
          <a:bodyPr>
            <a:normAutofit fontScale="90000"/>
            <a:scene3d>
              <a:camera prst="obliqueTopRight"/>
              <a:lightRig rig="soft" dir="t">
                <a:rot lat="0" lon="0" rev="2400000"/>
              </a:lightRig>
            </a:scene3d>
            <a:sp3d extrusionH="57150">
              <a:bevelT w="19050" h="12700"/>
            </a:sp3d>
          </a:bodyPr>
          <a:lstStyle/>
          <a:p>
            <a:pPr eaLnBrk="1" hangingPunct="1">
              <a:defRPr/>
            </a:pPr>
            <a:r>
              <a:rPr lang="uk-UA" sz="4000" b="1" dirty="0" smtClean="0">
                <a:ln w="12700">
                  <a:solidFill>
                    <a:schemeClr val="tx2">
                      <a:satMod val="155000"/>
                    </a:schemeClr>
                  </a:solidFill>
                  <a:prstDash val="solid"/>
                </a:ln>
                <a:solidFill>
                  <a:schemeClr val="bg2">
                    <a:tint val="85000"/>
                    <a:satMod val="155000"/>
                  </a:schemeClr>
                </a:solidFill>
                <a:effectLst>
                  <a:glow rad="101600">
                    <a:schemeClr val="accent1">
                      <a:satMod val="175000"/>
                      <a:alpha val="40000"/>
                    </a:schemeClr>
                  </a:glow>
                  <a:outerShdw blurRad="63500" sx="102000" sy="102000" algn="ctr" rotWithShape="0">
                    <a:prstClr val="black">
                      <a:alpha val="40000"/>
                    </a:prstClr>
                  </a:outerShdw>
                </a:effectLst>
              </a:rPr>
              <a:t>Промисловість. Географія основних галузей промисловості світу</a:t>
            </a:r>
            <a:r>
              <a:rPr lang="uk-UA" sz="4000" b="1" dirty="0" smtClean="0"/>
              <a:t/>
            </a:r>
            <a:br>
              <a:rPr lang="uk-UA" sz="4000" b="1" dirty="0" smtClean="0"/>
            </a:br>
            <a:endParaRPr lang="uk-UA" sz="40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2" name="Rectangle 4"/>
          <p:cNvSpPr>
            <a:spLocks noGrp="1" noChangeArrowheads="1"/>
          </p:cNvSpPr>
          <p:nvPr>
            <p:ph type="title"/>
          </p:nvPr>
        </p:nvSpPr>
        <p:spPr>
          <a:xfrm>
            <a:off x="457200" y="292100"/>
            <a:ext cx="8229600" cy="904875"/>
          </a:xfrm>
        </p:spPr>
        <p:txBody>
          <a:bodyPr/>
          <a:lstStyle/>
          <a:p>
            <a:pPr algn="ctr" eaLnBrk="1" hangingPunct="1">
              <a:defRPr/>
            </a:pPr>
            <a:r>
              <a:rPr lang="uk-UA" smtClean="0"/>
              <a:t>Хімічна промисловість</a:t>
            </a:r>
          </a:p>
        </p:txBody>
      </p:sp>
      <p:pic>
        <p:nvPicPr>
          <p:cNvPr id="11268" name="Picture 6" descr="Географія9(7)"/>
          <p:cNvPicPr>
            <a:picLocks noGrp="1" noChangeAspect="1" noChangeArrowheads="1"/>
          </p:cNvPicPr>
          <p:nvPr>
            <p:ph sz="half" idx="1"/>
          </p:nvPr>
        </p:nvPicPr>
        <p:blipFill>
          <a:blip r:embed="rId2"/>
          <a:srcRect/>
          <a:stretch>
            <a:fillRect/>
          </a:stretch>
        </p:blipFill>
        <p:spPr>
          <a:xfrm>
            <a:off x="0" y="1125538"/>
            <a:ext cx="9074150" cy="3382962"/>
          </a:xfrm>
          <a:noFill/>
        </p:spPr>
      </p:pic>
      <p:sp>
        <p:nvSpPr>
          <p:cNvPr id="114691" name="Rectangle 3"/>
          <p:cNvSpPr>
            <a:spLocks noGrp="1" noChangeArrowheads="1"/>
          </p:cNvSpPr>
          <p:nvPr>
            <p:ph type="body" sz="half" idx="2"/>
          </p:nvPr>
        </p:nvSpPr>
        <p:spPr>
          <a:xfrm>
            <a:off x="457200" y="4581525"/>
            <a:ext cx="8229600" cy="2276475"/>
          </a:xfrm>
        </p:spPr>
        <p:txBody>
          <a:bodyPr/>
          <a:lstStyle/>
          <a:p>
            <a:pPr eaLnBrk="1" hangingPunct="1">
              <a:lnSpc>
                <a:spcPct val="80000"/>
              </a:lnSpc>
              <a:defRPr/>
            </a:pPr>
            <a:r>
              <a:rPr lang="uk-UA" sz="1400" b="1" dirty="0" smtClean="0"/>
              <a:t>Хімічна промисловість.</a:t>
            </a:r>
            <a:r>
              <a:rPr lang="uk-UA" sz="1400" dirty="0" smtClean="0"/>
              <a:t> Основною сировиною, що використовується в хімічній промисловості, є коксівне вугілля, газ, нафта, солі. Продукцію галузі — кислоти, мінеральні добрива, фарби, лаки, отрутохімікати, штучні волокна, синтетичний каучук, пластмаси — використовують у технологічних процесах багатьох галузей господарства. Хімічна промисловість виробляє фототовари, фармацевтичні вироби, побутові хімікати. Найбільшими виробниками хімічної продукції у світі є </a:t>
            </a:r>
            <a:r>
              <a:rPr lang="uk-UA" sz="1400" i="1" dirty="0" smtClean="0"/>
              <a:t>США</a:t>
            </a:r>
            <a:r>
              <a:rPr lang="uk-UA" sz="1400" dirty="0" smtClean="0"/>
              <a:t> (близько 20% світового виробництва), </a:t>
            </a:r>
            <a:r>
              <a:rPr lang="uk-UA" sz="1400" i="1" dirty="0" smtClean="0"/>
              <a:t>Японія, Росія, Німеччина</a:t>
            </a:r>
            <a:r>
              <a:rPr lang="uk-UA" sz="1400" dirty="0" smtClean="0"/>
              <a:t> (по 10%), </a:t>
            </a:r>
            <a:r>
              <a:rPr lang="uk-UA" sz="1400" i="1" dirty="0" smtClean="0"/>
              <a:t>Китай, Велика Британія, Франція, Італія, Україна</a:t>
            </a:r>
            <a:r>
              <a:rPr lang="uk-UA" sz="1400" dirty="0" smtClean="0"/>
              <a:t>. Значного розвитку галузь набула в </a:t>
            </a:r>
            <a:r>
              <a:rPr lang="uk-UA" sz="1400" i="1" dirty="0" smtClean="0"/>
              <a:t>Бразилії, Індії, Південній </a:t>
            </a:r>
            <a:r>
              <a:rPr lang="uk-UA" sz="1400" i="1" dirty="0" err="1" smtClean="0"/>
              <a:t>Кореї</a:t>
            </a:r>
            <a:r>
              <a:rPr lang="uk-UA" sz="1400" dirty="0" err="1" smtClean="0"/>
              <a:t>Основні</a:t>
            </a:r>
            <a:r>
              <a:rPr lang="uk-UA" sz="1400" dirty="0" smtClean="0"/>
              <a:t> принципи розміщення підприємств хімічної промисловості такі: тяжіння до місцевої сировини (</a:t>
            </a:r>
            <a:r>
              <a:rPr lang="uk-UA" sz="1400" i="1" dirty="0" smtClean="0"/>
              <a:t>США, Росія</a:t>
            </a:r>
            <a:r>
              <a:rPr lang="uk-UA" sz="1400" dirty="0" smtClean="0"/>
              <a:t>), </a:t>
            </a:r>
            <a:r>
              <a:rPr lang="uk-UA" sz="1400" dirty="0" err="1" smtClean="0"/>
              <a:t>довізної</a:t>
            </a:r>
            <a:r>
              <a:rPr lang="uk-UA" sz="1400" dirty="0" smtClean="0"/>
              <a:t> сировини (наприклад, нафтохімічні підприємства </a:t>
            </a:r>
            <a:r>
              <a:rPr lang="uk-UA" sz="1400" i="1" dirty="0" smtClean="0"/>
              <a:t>Японії, Італії, Нідерландів</a:t>
            </a:r>
            <a:r>
              <a:rPr lang="uk-UA" sz="1400" dirty="0" smtClean="0"/>
              <a:t>, що розташовані в портах), </a:t>
            </a:r>
            <a:r>
              <a:rPr lang="uk-UA" sz="1400" dirty="0" err="1" smtClean="0"/>
              <a:t>нафто-</a:t>
            </a:r>
            <a:r>
              <a:rPr lang="uk-UA" sz="1400" dirty="0" smtClean="0"/>
              <a:t> і газопроводів (</a:t>
            </a:r>
            <a:r>
              <a:rPr lang="uk-UA" sz="1400" i="1" dirty="0" smtClean="0"/>
              <a:t>США, Росія).</a:t>
            </a:r>
            <a:r>
              <a:rPr lang="uk-UA" sz="1400" dirty="0" smtClean="0"/>
              <a:t> </a:t>
            </a:r>
          </a:p>
        </p:txBody>
      </p:sp>
      <p:sp>
        <p:nvSpPr>
          <p:cNvPr id="5" name="Кнопка дії: додому 4">
            <a:hlinkClick r:id="rId3" action="ppaction://hlinksldjump" highlightClick="1"/>
          </p:cNvPr>
          <p:cNvSpPr/>
          <p:nvPr/>
        </p:nvSpPr>
        <p:spPr>
          <a:xfrm>
            <a:off x="8572496" y="628649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457200" y="292100"/>
            <a:ext cx="8229600" cy="904875"/>
          </a:xfrm>
        </p:spPr>
        <p:txBody>
          <a:bodyPr>
            <a:normAutofit fontScale="90000"/>
          </a:bodyPr>
          <a:lstStyle/>
          <a:p>
            <a:pPr algn="ctr" eaLnBrk="1" hangingPunct="1">
              <a:defRPr/>
            </a:pPr>
            <a:r>
              <a:rPr lang="uk-UA" sz="4000" b="1" smtClean="0"/>
              <a:t>Лісова і деревообробна промисловість</a:t>
            </a:r>
            <a:r>
              <a:rPr lang="uk-UA" sz="4000" smtClean="0"/>
              <a:t> </a:t>
            </a:r>
          </a:p>
        </p:txBody>
      </p:sp>
      <p:sp>
        <p:nvSpPr>
          <p:cNvPr id="116739" name="Rectangle 3"/>
          <p:cNvSpPr>
            <a:spLocks noGrp="1" noChangeArrowheads="1"/>
          </p:cNvSpPr>
          <p:nvPr>
            <p:ph idx="1"/>
          </p:nvPr>
        </p:nvSpPr>
        <p:spPr/>
        <p:txBody>
          <a:bodyPr/>
          <a:lstStyle/>
          <a:p>
            <a:pPr eaLnBrk="1" hangingPunct="1">
              <a:lnSpc>
                <a:spcPct val="90000"/>
              </a:lnSpc>
              <a:defRPr/>
            </a:pPr>
            <a:r>
              <a:rPr lang="uk-UA" sz="2400" dirty="0" smtClean="0"/>
              <a:t>Ця галузь охоплює лісозаготівлю, лісопиляння та обробку деревини. Основними виробниками пиломатеріалів у світі є </a:t>
            </a:r>
            <a:r>
              <a:rPr lang="uk-UA" sz="2400" i="1" dirty="0" smtClean="0"/>
              <a:t>США, Канада, Японія, Швеція, Німеччина, Фінляндія</a:t>
            </a:r>
            <a:r>
              <a:rPr lang="uk-UA" sz="2400" dirty="0" smtClean="0"/>
              <a:t>; фанери — </a:t>
            </a:r>
            <a:r>
              <a:rPr lang="uk-UA" sz="2400" i="1" dirty="0" smtClean="0"/>
              <a:t>Південна Корея, Японія</a:t>
            </a:r>
            <a:r>
              <a:rPr lang="uk-UA" sz="2400" dirty="0" smtClean="0"/>
              <a:t>; картону та паперу — </a:t>
            </a:r>
            <a:r>
              <a:rPr lang="uk-UA" sz="2400" i="1" dirty="0" smtClean="0"/>
              <a:t>США, Японія, Швеція, Норвегія, Фінляндія, Канада</a:t>
            </a:r>
            <a:r>
              <a:rPr lang="uk-UA" sz="2400" dirty="0" smtClean="0"/>
              <a:t>. Понад 50 % світового виробництва целюлози припадають на </a:t>
            </a:r>
            <a:r>
              <a:rPr lang="uk-UA" sz="2400" i="1" dirty="0" smtClean="0"/>
              <a:t>США і Канаду</a:t>
            </a:r>
            <a:r>
              <a:rPr lang="uk-UA" sz="2400" dirty="0" smtClean="0"/>
              <a:t>, а також </a:t>
            </a:r>
            <a:r>
              <a:rPr lang="uk-UA" sz="2400" i="1" dirty="0" smtClean="0"/>
              <a:t>Швецію, Японію, Росію, Фінляндію, Китай, Бразилію</a:t>
            </a:r>
            <a:r>
              <a:rPr lang="uk-UA" sz="2400" dirty="0" smtClean="0"/>
              <a:t>. Підприємства цієї галузі тяжіють до сировини, джерел водопостачання і споживача. </a:t>
            </a:r>
          </a:p>
        </p:txBody>
      </p:sp>
      <p:sp>
        <p:nvSpPr>
          <p:cNvPr id="4" name="Кнопка дії: додому 3">
            <a:hlinkClick r:id="rId2" action="ppaction://hlinksldjump" highlightClick="1"/>
          </p:cNvPr>
          <p:cNvSpPr/>
          <p:nvPr/>
        </p:nvSpPr>
        <p:spPr>
          <a:xfrm>
            <a:off x="357158" y="607220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algn="ctr" eaLnBrk="1" hangingPunct="1">
              <a:defRPr/>
            </a:pPr>
            <a:r>
              <a:rPr lang="uk-UA" b="1" smtClean="0"/>
              <a:t>Легка промисловість</a:t>
            </a:r>
          </a:p>
        </p:txBody>
      </p:sp>
      <p:sp>
        <p:nvSpPr>
          <p:cNvPr id="119811" name="Rectangle 3"/>
          <p:cNvSpPr>
            <a:spLocks noGrp="1" noChangeArrowheads="1"/>
          </p:cNvSpPr>
          <p:nvPr>
            <p:ph type="body" sz="half" idx="1"/>
          </p:nvPr>
        </p:nvSpPr>
        <p:spPr/>
        <p:txBody>
          <a:bodyPr/>
          <a:lstStyle/>
          <a:p>
            <a:pPr eaLnBrk="1" hangingPunct="1">
              <a:lnSpc>
                <a:spcPct val="80000"/>
              </a:lnSpc>
              <a:defRPr/>
            </a:pPr>
            <a:r>
              <a:rPr lang="uk-UA" sz="1600" smtClean="0"/>
              <a:t>Провідною галуззю легкої промисловості є текстильна. Основні райони виробництва тканин зосереджено в </a:t>
            </a:r>
            <a:r>
              <a:rPr lang="uk-UA" sz="1600" i="1" smtClean="0"/>
              <a:t>Китаї, Росії, США, Індії </a:t>
            </a:r>
            <a:r>
              <a:rPr lang="uk-UA" sz="1600" smtClean="0"/>
              <a:t>(перше місце у світі за випуском бавовняних тканин), </a:t>
            </a:r>
            <a:r>
              <a:rPr lang="uk-UA" sz="1600" i="1" smtClean="0"/>
              <a:t>Японії</a:t>
            </a:r>
            <a:r>
              <a:rPr lang="uk-UA" sz="1600" smtClean="0"/>
              <a:t> (світовий лідер за випуском шовкових тканин), </a:t>
            </a:r>
            <a:r>
              <a:rPr lang="uk-UA" sz="1600" i="1" smtClean="0"/>
              <a:t>Німеччині</a:t>
            </a:r>
            <a:r>
              <a:rPr lang="uk-UA" sz="1600" smtClean="0"/>
              <a:t>. Підприємства легкої промисловості тяжіють до споживача, сировини і трудових ресурсів. Нині у легкій промисловості світу розрізняють виробництва, які випускають дешеву продукцію, що виробляється низько кваліфікованою робочою силою, і виробництва, які потребують застосування складних технологій, дорогої сировини, висококваліфікованих кадрів. </a:t>
            </a:r>
          </a:p>
        </p:txBody>
      </p:sp>
      <p:pic>
        <p:nvPicPr>
          <p:cNvPr id="14340" name="Picture 5" descr="3216_6"/>
          <p:cNvPicPr>
            <a:picLocks noGrp="1" noChangeAspect="1" noChangeArrowheads="1"/>
          </p:cNvPicPr>
          <p:nvPr>
            <p:ph sz="half" idx="2"/>
          </p:nvPr>
        </p:nvPicPr>
        <p:blipFill>
          <a:blip r:embed="rId2"/>
          <a:srcRect/>
          <a:stretch>
            <a:fillRect/>
          </a:stretch>
        </p:blipFill>
        <p:spPr>
          <a:xfrm>
            <a:off x="4643438" y="2060575"/>
            <a:ext cx="4081462" cy="3457575"/>
          </a:xfrm>
          <a:noFill/>
        </p:spPr>
      </p:pic>
      <p:sp>
        <p:nvSpPr>
          <p:cNvPr id="5" name="Кнопка дії: додому 4">
            <a:hlinkClick r:id="rId3" action="ppaction://hlinksldjump" highlightClick="1"/>
          </p:cNvPr>
          <p:cNvSpPr/>
          <p:nvPr/>
        </p:nvSpPr>
        <p:spPr>
          <a:xfrm>
            <a:off x="357158" y="607220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algn="ctr" eaLnBrk="1" hangingPunct="1">
              <a:defRPr/>
            </a:pPr>
            <a:r>
              <a:rPr lang="uk-UA" b="1" smtClean="0"/>
              <a:t>Харчова промисловість</a:t>
            </a:r>
          </a:p>
        </p:txBody>
      </p:sp>
      <p:pic>
        <p:nvPicPr>
          <p:cNvPr id="15364" name="Picture 5" descr="pishcheblok"/>
          <p:cNvPicPr>
            <a:picLocks noGrp="1" noChangeAspect="1" noChangeArrowheads="1"/>
          </p:cNvPicPr>
          <p:nvPr>
            <p:ph sz="half" idx="1"/>
          </p:nvPr>
        </p:nvPicPr>
        <p:blipFill>
          <a:blip r:embed="rId2"/>
          <a:srcRect/>
          <a:stretch>
            <a:fillRect/>
          </a:stretch>
        </p:blipFill>
        <p:spPr>
          <a:xfrm>
            <a:off x="395288" y="2205038"/>
            <a:ext cx="3800475" cy="2876550"/>
          </a:xfrm>
          <a:noFill/>
        </p:spPr>
      </p:pic>
      <p:sp>
        <p:nvSpPr>
          <p:cNvPr id="121859" name="Rectangle 3"/>
          <p:cNvSpPr>
            <a:spLocks noGrp="1" noChangeArrowheads="1"/>
          </p:cNvSpPr>
          <p:nvPr>
            <p:ph type="body" sz="half" idx="2"/>
          </p:nvPr>
        </p:nvSpPr>
        <p:spPr/>
        <p:txBody>
          <a:bodyPr/>
          <a:lstStyle/>
          <a:p>
            <a:pPr eaLnBrk="1" hangingPunct="1">
              <a:lnSpc>
                <a:spcPct val="80000"/>
              </a:lnSpc>
              <a:defRPr/>
            </a:pPr>
            <a:r>
              <a:rPr lang="uk-UA" sz="1400" smtClean="0"/>
              <a:t>До неї належать галузі, які виробляють продукти харчування, тютюнові, лікеро-горілчані вироби, мінеральні води, біологічні добавки та ін. Підприємства тяжіють до джерел сировини (заводи мінеральних вод, рибоконсервні заводи, виноробна галузь), споживача (підприємства з виробництва продуктів харчування, молокозаводи, борошномельні комбінати, хлібозаводи, кондитерські фабрики та ін.). Між країнами на світовому ринку відбувається постійний товарообмін продукцією харчової промисловості. Значний розвиток промисловості на планеті призводить до загострення екологічних проблем. За умови раціонального природокористування ці проблеми можна розв'язувати, споруджуючи високотехнологічні очисні споруди, впроваджуючи безвідходні технології виробництва, доцільно розміщуючи підприємства.</a:t>
            </a:r>
          </a:p>
        </p:txBody>
      </p:sp>
      <p:sp>
        <p:nvSpPr>
          <p:cNvPr id="5" name="Кнопка дії: додому 4">
            <a:hlinkClick r:id="rId3" action="ppaction://hlinksldjump" highlightClick="1"/>
          </p:cNvPr>
          <p:cNvSpPr/>
          <p:nvPr/>
        </p:nvSpPr>
        <p:spPr>
          <a:xfrm>
            <a:off x="357158" y="607220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scene3d>
              <a:camera prst="obliqueTopRight"/>
              <a:lightRig rig="soft" dir="t">
                <a:rot lat="0" lon="0" rev="2400000"/>
              </a:lightRig>
            </a:scene3d>
            <a:sp3d extrusionH="57150">
              <a:bevelT w="19050" h="12700"/>
            </a:sp3d>
          </a:bodyPr>
          <a:lstStyle/>
          <a:p>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101600">
                    <a:schemeClr val="accent1">
                      <a:satMod val="175000"/>
                      <a:alpha val="40000"/>
                    </a:schemeClr>
                  </a:glow>
                  <a:outerShdw blurRad="63500" sx="102000" sy="102000" algn="ctr" rotWithShape="0">
                    <a:prstClr val="black">
                      <a:alpha val="40000"/>
                    </a:prstClr>
                  </a:outerShdw>
                </a:effectLst>
              </a:rPr>
              <a:t>Зміст</a:t>
            </a:r>
            <a:endParaRPr lang="uk-UA"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101600">
                  <a:schemeClr val="accent1">
                    <a:satMod val="175000"/>
                    <a:alpha val="40000"/>
                  </a:schemeClr>
                </a:glow>
                <a:outerShdw blurRad="63500" sx="102000" sy="102000" algn="ctr" rotWithShape="0">
                  <a:prstClr val="black">
                    <a:alpha val="40000"/>
                  </a:prstClr>
                </a:outerShdw>
              </a:effectLst>
            </a:endParaRPr>
          </a:p>
        </p:txBody>
      </p:sp>
      <p:sp>
        <p:nvSpPr>
          <p:cNvPr id="3" name="Місце для вмісту 2"/>
          <p:cNvSpPr>
            <a:spLocks noGrp="1"/>
          </p:cNvSpPr>
          <p:nvPr>
            <p:ph idx="1"/>
          </p:nvPr>
        </p:nvSpPr>
        <p:spPr/>
        <p:txBody>
          <a:bodyPr>
            <a:normAutofit fontScale="925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marL="571500" indent="-571500">
              <a:buFont typeface="+mj-lt"/>
              <a:buAutoNum type="romanUcPeriod"/>
            </a:pP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2" action="ppaction://hlinksldjump"/>
              </a:rPr>
              <a:t>Енергетика</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a:p>
            <a:pPr marL="571500" indent="-571500">
              <a:buFont typeface="+mj-lt"/>
              <a:buAutoNum type="romanUcPeriod"/>
            </a:pP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3" action="ppaction://hlinksldjump"/>
              </a:rPr>
              <a:t>Етапи </a:t>
            </a:r>
            <a:r>
              <a:rPr lang="uk-UA" b="1"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3" action="ppaction://hlinksldjump"/>
              </a:rPr>
              <a:t>ПЕКу</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a:p>
            <a:pPr marL="571500" indent="-571500">
              <a:buFont typeface="+mj-lt"/>
              <a:buAutoNum type="romanUcPeriod"/>
            </a:pP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4" action="ppaction://hlinksldjump"/>
              </a:rPr>
              <a:t>Електроенергетика</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a:p>
            <a:pPr marL="571500" indent="-571500">
              <a:buFont typeface="+mj-lt"/>
              <a:buAutoNum type="romanUcPeriod"/>
            </a:pP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5" action="ppaction://hlinksldjump"/>
              </a:rPr>
              <a:t>Металургія</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a:p>
            <a:pPr marL="571500" indent="-571500">
              <a:buFont typeface="+mj-lt"/>
              <a:buAutoNum type="romanUcPeriod"/>
            </a:pP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6" action="ppaction://hlinksldjump"/>
              </a:rPr>
              <a:t>Кольорова металургія</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a:p>
            <a:pPr marL="571500" indent="-571500">
              <a:buFont typeface="+mj-lt"/>
              <a:buAutoNum type="romanUcPeriod"/>
            </a:pP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7" action="ppaction://hlinksldjump"/>
              </a:rPr>
              <a:t>Машинобудування</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a:p>
            <a:pPr marL="571500" indent="-571500">
              <a:buFont typeface="+mj-lt"/>
              <a:buAutoNum type="romanUcPeriod"/>
            </a:pP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8" action="ppaction://hlinksldjump"/>
              </a:rPr>
              <a:t>Хімічна промисловість</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a:p>
            <a:pPr marL="571500" indent="-571500">
              <a:buFont typeface="+mj-lt"/>
              <a:buAutoNum type="romanUcPeriod"/>
            </a:pP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9" action="ppaction://hlinksldjump"/>
              </a:rPr>
              <a:t>Лісова та деревообробна</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9" action="ppaction://hlinksldjump"/>
              </a:rPr>
              <a:t> </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9" action="ppaction://hlinksldjump"/>
              </a:rPr>
              <a:t>промисловість</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a:p>
            <a:pPr marL="571500" indent="-571500">
              <a:buFont typeface="+mj-lt"/>
              <a:buAutoNum type="romanUcPeriod"/>
            </a:pP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10" action="ppaction://hlinksldjump"/>
              </a:rPr>
              <a:t>Легка промисловість</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a:p>
            <a:pPr marL="571500" indent="-571500">
              <a:buFont typeface="+mj-lt"/>
              <a:buAutoNum type="romanUcPeriod"/>
            </a:pP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hlinkClick r:id="rId11" action="ppaction://hlinksldjump"/>
              </a:rPr>
              <a:t>Харчова промисловість</a:t>
            </a:r>
            <a:r>
              <a:rPr lang="uk-UA"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t>
            </a:r>
          </a:p>
          <a:p>
            <a:endParaRPr lang="uk-UA"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uk-UA"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uk-UA"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uk-UA"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a:p>
            <a:endParaRPr lang="uk-UA"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pPr algn="ctr" eaLnBrk="1" hangingPunct="1">
              <a:defRPr/>
            </a:pPr>
            <a:r>
              <a:rPr lang="uk-UA" smtClean="0"/>
              <a:t>Енергетика</a:t>
            </a:r>
          </a:p>
        </p:txBody>
      </p:sp>
      <p:sp>
        <p:nvSpPr>
          <p:cNvPr id="98307" name="Rectangle 3"/>
          <p:cNvSpPr>
            <a:spLocks noGrp="1" noChangeArrowheads="1"/>
          </p:cNvSpPr>
          <p:nvPr>
            <p:ph type="body" sz="half" idx="1"/>
          </p:nvPr>
        </p:nvSpPr>
        <p:spPr/>
        <p:txBody>
          <a:bodyPr/>
          <a:lstStyle/>
          <a:p>
            <a:pPr eaLnBrk="1" hangingPunct="1">
              <a:lnSpc>
                <a:spcPct val="80000"/>
              </a:lnSpc>
              <a:defRPr/>
            </a:pPr>
            <a:r>
              <a:rPr lang="uk-UA" sz="1400" smtClean="0">
                <a:latin typeface="Times New Roman" pitchFamily="18" charset="0"/>
              </a:rPr>
              <a:t>Енергетика, або паливно-енергетичний комплекс (ПЕК), — це складна міжгалузева система, яка видобуває паливо та виробляє електроенергію, а також транспортує, розподіляє її. Енергетика — основа сучасного господарства. Рівень споживання електроенергії є важливим показником економічного потенціалу та рівня розвитку країни. Світове виробництво та споживання енергоресурсів (нафти, газу, вугілля, урану, рушійної сили води, енергії Сонця, вітру) поступово зростають. Найбільші енергоспоживачі: </a:t>
            </a:r>
            <a:r>
              <a:rPr lang="uk-UA" sz="1400" i="1" smtClean="0">
                <a:latin typeface="Times New Roman" pitchFamily="18" charset="0"/>
              </a:rPr>
              <a:t>США</a:t>
            </a:r>
            <a:r>
              <a:rPr lang="uk-UA" sz="1400" smtClean="0">
                <a:latin typeface="Times New Roman" pitchFamily="18" charset="0"/>
              </a:rPr>
              <a:t> — 26 % світового енергоспоживання, </a:t>
            </a:r>
            <a:r>
              <a:rPr lang="uk-UA" sz="1400" i="1" smtClean="0">
                <a:latin typeface="Times New Roman" pitchFamily="18" charset="0"/>
              </a:rPr>
              <a:t>Китай</a:t>
            </a:r>
            <a:r>
              <a:rPr lang="uk-UA" sz="1400" smtClean="0">
                <a:latin typeface="Times New Roman" pitchFamily="18" charset="0"/>
              </a:rPr>
              <a:t> - 10%, </a:t>
            </a:r>
            <a:r>
              <a:rPr lang="uk-UA" sz="1400" i="1" smtClean="0">
                <a:latin typeface="Times New Roman" pitchFamily="18" charset="0"/>
              </a:rPr>
              <a:t>Росія</a:t>
            </a:r>
            <a:r>
              <a:rPr lang="uk-UA" sz="1400" smtClean="0">
                <a:latin typeface="Times New Roman" pitchFamily="18" charset="0"/>
              </a:rPr>
              <a:t> - 1%, </a:t>
            </a:r>
            <a:r>
              <a:rPr lang="uk-UA" sz="1400" i="1" smtClean="0">
                <a:latin typeface="Times New Roman" pitchFamily="18" charset="0"/>
              </a:rPr>
              <a:t>Японія</a:t>
            </a:r>
            <a:r>
              <a:rPr lang="uk-UA" sz="1400" smtClean="0">
                <a:latin typeface="Times New Roman" pitchFamily="18" charset="0"/>
              </a:rPr>
              <a:t>,</a:t>
            </a:r>
            <a:r>
              <a:rPr lang="uk-UA" sz="1400" i="1" smtClean="0">
                <a:latin typeface="Times New Roman" pitchFamily="18" charset="0"/>
              </a:rPr>
              <a:t>ФРH</a:t>
            </a:r>
            <a:r>
              <a:rPr lang="uk-UA" sz="1400" smtClean="0">
                <a:latin typeface="Times New Roman" pitchFamily="18" charset="0"/>
              </a:rPr>
              <a:t> - 4%, </a:t>
            </a:r>
            <a:r>
              <a:rPr lang="uk-UA" sz="1400" i="1" smtClean="0">
                <a:latin typeface="Times New Roman" pitchFamily="18" charset="0"/>
              </a:rPr>
              <a:t>Україна</a:t>
            </a:r>
            <a:r>
              <a:rPr lang="uk-UA" sz="1400" smtClean="0">
                <a:latin typeface="Times New Roman" pitchFamily="18" charset="0"/>
              </a:rPr>
              <a:t>, </a:t>
            </a:r>
            <a:r>
              <a:rPr lang="uk-UA" sz="1400" i="1" smtClean="0">
                <a:latin typeface="Times New Roman" pitchFamily="18" charset="0"/>
              </a:rPr>
              <a:t>Велика Британія</a:t>
            </a:r>
            <a:r>
              <a:rPr lang="uk-UA" sz="1400" smtClean="0">
                <a:latin typeface="Times New Roman" pitchFamily="18" charset="0"/>
              </a:rPr>
              <a:t>, </a:t>
            </a:r>
            <a:r>
              <a:rPr lang="uk-UA" sz="1400" i="1" smtClean="0">
                <a:latin typeface="Times New Roman" pitchFamily="18" charset="0"/>
              </a:rPr>
              <a:t>Італія</a:t>
            </a:r>
            <a:r>
              <a:rPr lang="uk-UA" sz="1400" smtClean="0">
                <a:latin typeface="Times New Roman" pitchFamily="18" charset="0"/>
              </a:rPr>
              <a:t>, </a:t>
            </a:r>
            <a:r>
              <a:rPr lang="uk-UA" sz="1400" i="1" smtClean="0">
                <a:latin typeface="Times New Roman" pitchFamily="18" charset="0"/>
              </a:rPr>
              <a:t>Франція</a:t>
            </a:r>
            <a:r>
              <a:rPr lang="uk-UA" sz="1400" smtClean="0">
                <a:latin typeface="Times New Roman" pitchFamily="18" charset="0"/>
              </a:rPr>
              <a:t> — по 2%.За останні два століття світова енергетика пройшла у своєму розвитку два головних етапні нині наблизилася до третього.</a:t>
            </a:r>
          </a:p>
          <a:p>
            <a:pPr eaLnBrk="1" hangingPunct="1">
              <a:lnSpc>
                <a:spcPct val="80000"/>
              </a:lnSpc>
              <a:defRPr/>
            </a:pPr>
            <a:r>
              <a:rPr lang="uk-UA" sz="1400" smtClean="0">
                <a:latin typeface="Times New Roman" pitchFamily="18" charset="0"/>
              </a:rPr>
              <a:t> </a:t>
            </a:r>
            <a:endParaRPr lang="uk-UA" sz="1200" smtClean="0"/>
          </a:p>
        </p:txBody>
      </p:sp>
      <p:pic>
        <p:nvPicPr>
          <p:cNvPr id="4100" name="Picture 5" descr="Географія9(1)"/>
          <p:cNvPicPr>
            <a:picLocks noGrp="1" noChangeAspect="1" noChangeArrowheads="1"/>
          </p:cNvPicPr>
          <p:nvPr>
            <p:ph sz="half" idx="2"/>
          </p:nvPr>
        </p:nvPicPr>
        <p:blipFill>
          <a:blip r:embed="rId2"/>
          <a:stretch>
            <a:fillRect/>
          </a:stretch>
        </p:blipFill>
        <p:spPr>
          <a:xfrm>
            <a:off x="5172456" y="1905000"/>
            <a:ext cx="2990088" cy="4114800"/>
          </a:xfrm>
          <a:noFill/>
        </p:spPr>
      </p:pic>
      <p:sp>
        <p:nvSpPr>
          <p:cNvPr id="5" name="Кнопка дії: додому 4">
            <a:hlinkClick r:id="rId3" action="ppaction://hlinksldjump" highlightClick="1"/>
          </p:cNvPr>
          <p:cNvSpPr/>
          <p:nvPr/>
        </p:nvSpPr>
        <p:spPr>
          <a:xfrm>
            <a:off x="357158" y="607220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algn="ctr" eaLnBrk="1" hangingPunct="1">
              <a:defRPr/>
            </a:pPr>
            <a:r>
              <a:rPr lang="uk-UA" smtClean="0"/>
              <a:t>Етапи ПЕКу</a:t>
            </a:r>
          </a:p>
        </p:txBody>
      </p:sp>
      <p:sp>
        <p:nvSpPr>
          <p:cNvPr id="99331" name="Rectangle 3"/>
          <p:cNvSpPr>
            <a:spLocks noGrp="1" noChangeArrowheads="1"/>
          </p:cNvSpPr>
          <p:nvPr>
            <p:ph idx="1"/>
          </p:nvPr>
        </p:nvSpPr>
        <p:spPr/>
        <p:txBody>
          <a:bodyPr/>
          <a:lstStyle/>
          <a:p>
            <a:pPr eaLnBrk="1" hangingPunct="1">
              <a:lnSpc>
                <a:spcPct val="80000"/>
              </a:lnSpc>
              <a:defRPr/>
            </a:pPr>
            <a:r>
              <a:rPr lang="uk-UA" sz="2000" smtClean="0">
                <a:latin typeface="Times New Roman" pitchFamily="18" charset="0"/>
              </a:rPr>
              <a:t>Перший, вугільний етап, тривав упродовж XIX і першої половини XX ст., коли переважало вугільне паливо. </a:t>
            </a:r>
            <a:br>
              <a:rPr lang="uk-UA" sz="2000" smtClean="0">
                <a:latin typeface="Times New Roman" pitchFamily="18" charset="0"/>
              </a:rPr>
            </a:br>
            <a:endParaRPr lang="uk-UA" sz="2000" smtClean="0">
              <a:latin typeface="Times New Roman" pitchFamily="18" charset="0"/>
            </a:endParaRPr>
          </a:p>
          <a:p>
            <a:pPr eaLnBrk="1" hangingPunct="1">
              <a:lnSpc>
                <a:spcPct val="80000"/>
              </a:lnSpc>
              <a:defRPr/>
            </a:pPr>
            <a:r>
              <a:rPr lang="uk-UA" sz="2000" smtClean="0">
                <a:latin typeface="Times New Roman" pitchFamily="18" charset="0"/>
              </a:rPr>
              <a:t>Другий, нафтогазовий етап, розпочався в другій половині XX ст. і продовжується нині, що зумовлено багатьма перевагами нафти й газу як ефективніших енергоносіїв порівняно з твердим паливом. </a:t>
            </a:r>
            <a:br>
              <a:rPr lang="uk-UA" sz="2000" smtClean="0">
                <a:latin typeface="Times New Roman" pitchFamily="18" charset="0"/>
              </a:rPr>
            </a:br>
            <a:endParaRPr lang="uk-UA" sz="2000" smtClean="0">
              <a:latin typeface="Times New Roman" pitchFamily="18" charset="0"/>
            </a:endParaRPr>
          </a:p>
          <a:p>
            <a:pPr eaLnBrk="1" hangingPunct="1">
              <a:lnSpc>
                <a:spcPct val="80000"/>
              </a:lnSpc>
              <a:defRPr/>
            </a:pPr>
            <a:r>
              <a:rPr lang="uk-UA" sz="2000" smtClean="0">
                <a:latin typeface="Times New Roman" pitchFamily="18" charset="0"/>
              </a:rPr>
              <a:t>Третій етап — це поступовий перехід від використання переважно вичерпних мінеральних ресурсів до енергетичного палива, що ґрунтується на відновлюваних і невичерпних ресурсах, або до альтернативних джерел енергії (енергії Сонця, геотермальної енергії Землі, енергії морів і океанів, вітру, біоенергії, енергії термоядерних реакцій). Це пояснюється погіршенням гірничо-геологічних умов видобування палива і загостренням проблеми енерго</a:t>
            </a:r>
          </a:p>
          <a:p>
            <a:pPr eaLnBrk="1" hangingPunct="1">
              <a:lnSpc>
                <a:spcPct val="80000"/>
              </a:lnSpc>
              <a:defRPr/>
            </a:pPr>
            <a:r>
              <a:rPr lang="uk-UA" sz="2000" smtClean="0">
                <a:latin typeface="Times New Roman" pitchFamily="18" charset="0"/>
              </a:rPr>
              <a:t>забезпечення людства на початку XXI ст.</a:t>
            </a:r>
            <a:r>
              <a:rPr lang="uk-UA" sz="1800" smtClean="0"/>
              <a:t> </a:t>
            </a:r>
          </a:p>
          <a:p>
            <a:pPr eaLnBrk="1" hangingPunct="1">
              <a:lnSpc>
                <a:spcPct val="80000"/>
              </a:lnSpc>
              <a:defRPr/>
            </a:pPr>
            <a:endParaRPr lang="uk-UA" sz="1800" smtClean="0"/>
          </a:p>
        </p:txBody>
      </p:sp>
      <p:sp>
        <p:nvSpPr>
          <p:cNvPr id="4" name="Кнопка дії: додому 3">
            <a:hlinkClick r:id="rId2" action="ppaction://hlinksldjump" highlightClick="1"/>
          </p:cNvPr>
          <p:cNvSpPr/>
          <p:nvPr/>
        </p:nvSpPr>
        <p:spPr>
          <a:xfrm>
            <a:off x="357158" y="607220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algn="ctr" eaLnBrk="1" hangingPunct="1">
              <a:defRPr/>
            </a:pPr>
            <a:r>
              <a:rPr lang="uk-UA" smtClean="0"/>
              <a:t>Електроенергетика</a:t>
            </a:r>
          </a:p>
        </p:txBody>
      </p:sp>
      <p:sp>
        <p:nvSpPr>
          <p:cNvPr id="101381" name="Rectangle 5"/>
          <p:cNvSpPr>
            <a:spLocks noGrp="1" noChangeArrowheads="1"/>
          </p:cNvSpPr>
          <p:nvPr>
            <p:ph type="body" sz="half" idx="1"/>
          </p:nvPr>
        </p:nvSpPr>
        <p:spPr/>
        <p:txBody>
          <a:bodyPr/>
          <a:lstStyle/>
          <a:p>
            <a:pPr eaLnBrk="1" hangingPunct="1">
              <a:lnSpc>
                <a:spcPct val="80000"/>
              </a:lnSpc>
              <a:defRPr/>
            </a:pPr>
            <a:r>
              <a:rPr lang="uk-UA" sz="1600" smtClean="0"/>
              <a:t>Е л е к т р о е н е р г е т и к а — галузь, яка визначає НТП. Основну частину електроенергії виробляють великі електростанції: теплові — 65 %, гідравлічні — 15 % атомні — 15%. У їх розміщенні простежуються певні тенденції: зміщення в райони, що найбільш забезпечені енергоресурсами; у країнах, які імпортують енергоносії, — тяжіння до приморських районів з орієнтацією на нафтопереробні заводи або вугільні термінали; зниження рівня територіальної концентрації в економічних районах. Найбільші потужності АЕС зосереджено у </a:t>
            </a:r>
            <a:r>
              <a:rPr lang="uk-UA" sz="1600" i="1" smtClean="0"/>
              <a:t>США, Франції, Японії, Росії, Німеччині, Канаді, Бельгії, Великій Британії, Україні, Швеції</a:t>
            </a:r>
            <a:r>
              <a:rPr lang="uk-UA" sz="1600" smtClean="0"/>
              <a:t>. </a:t>
            </a:r>
          </a:p>
        </p:txBody>
      </p:sp>
      <p:pic>
        <p:nvPicPr>
          <p:cNvPr id="6148" name="Picture 8" descr="index"/>
          <p:cNvPicPr>
            <a:picLocks noGrp="1" noChangeAspect="1" noChangeArrowheads="1"/>
          </p:cNvPicPr>
          <p:nvPr>
            <p:ph sz="half" idx="2"/>
          </p:nvPr>
        </p:nvPicPr>
        <p:blipFill>
          <a:blip r:embed="rId2"/>
          <a:srcRect/>
          <a:stretch>
            <a:fillRect/>
          </a:stretch>
        </p:blipFill>
        <p:spPr>
          <a:xfrm>
            <a:off x="5435600" y="2060575"/>
            <a:ext cx="2466975" cy="2970213"/>
          </a:xfrm>
          <a:noFill/>
        </p:spPr>
      </p:pic>
      <p:sp>
        <p:nvSpPr>
          <p:cNvPr id="5" name="Кнопка дії: додому 4">
            <a:hlinkClick r:id="rId3" action="ppaction://hlinksldjump" highlightClick="1"/>
          </p:cNvPr>
          <p:cNvSpPr/>
          <p:nvPr/>
        </p:nvSpPr>
        <p:spPr>
          <a:xfrm>
            <a:off x="357158" y="607220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292100"/>
            <a:ext cx="8229600" cy="688975"/>
          </a:xfrm>
        </p:spPr>
        <p:txBody>
          <a:bodyPr>
            <a:normAutofit fontScale="90000"/>
          </a:bodyPr>
          <a:lstStyle/>
          <a:p>
            <a:pPr algn="ctr" eaLnBrk="1" hangingPunct="1">
              <a:defRPr/>
            </a:pPr>
            <a:r>
              <a:rPr lang="uk-UA" sz="4000" smtClean="0"/>
              <a:t>Металургія</a:t>
            </a:r>
          </a:p>
        </p:txBody>
      </p:sp>
      <p:pic>
        <p:nvPicPr>
          <p:cNvPr id="7171" name="Picture 5" descr="Географія9(2)"/>
          <p:cNvPicPr>
            <a:picLocks noGrp="1" noChangeAspect="1" noChangeArrowheads="1"/>
          </p:cNvPicPr>
          <p:nvPr>
            <p:ph sz="half" idx="1"/>
          </p:nvPr>
        </p:nvPicPr>
        <p:blipFill>
          <a:blip r:embed="rId2"/>
          <a:srcRect/>
          <a:stretch>
            <a:fillRect/>
          </a:stretch>
        </p:blipFill>
        <p:spPr>
          <a:xfrm>
            <a:off x="250825" y="981075"/>
            <a:ext cx="8642350" cy="3600450"/>
          </a:xfrm>
          <a:noFill/>
        </p:spPr>
      </p:pic>
      <p:sp>
        <p:nvSpPr>
          <p:cNvPr id="104451" name="Rectangle 3"/>
          <p:cNvSpPr>
            <a:spLocks noGrp="1" noChangeArrowheads="1"/>
          </p:cNvSpPr>
          <p:nvPr>
            <p:ph type="body" sz="half" idx="2"/>
          </p:nvPr>
        </p:nvSpPr>
        <p:spPr>
          <a:xfrm>
            <a:off x="468313" y="4876800"/>
            <a:ext cx="8229600" cy="1981200"/>
          </a:xfrm>
        </p:spPr>
        <p:txBody>
          <a:bodyPr>
            <a:normAutofit/>
          </a:bodyPr>
          <a:lstStyle/>
          <a:p>
            <a:pPr eaLnBrk="1" hangingPunct="1">
              <a:lnSpc>
                <a:spcPct val="80000"/>
              </a:lnSpc>
              <a:defRPr/>
            </a:pPr>
            <a:r>
              <a:rPr lang="uk-UA" sz="1800" dirty="0" smtClean="0"/>
              <a:t>Ця галузь охоплює чорну та кольорову металургію, які є основним виробником конструкційних матеріалів. Чорна металургія виробляє чавун, сталь і прокат, використовуючи як основну сировину залізну руду, а як паливо — високоякісне вугілля. Найбільші запаси залізної руди сконцентровано в Росії, Бразилії, Китаї, США, Канаді, Австралії. Чорні метали виробляють в 67 країнах світу, 80 % загального обсягу випуску сталі дають розвинуті країни. Швидкими темпами розвивається чорна металургія в </a:t>
            </a:r>
            <a:r>
              <a:rPr lang="uk-UA" sz="1800" i="1" dirty="0" smtClean="0"/>
              <a:t>Бразилії, Індії, Південній Кореї, Туреччині</a:t>
            </a:r>
            <a:r>
              <a:rPr lang="uk-UA" sz="1800" dirty="0" smtClean="0"/>
              <a:t>. </a:t>
            </a:r>
          </a:p>
        </p:txBody>
      </p:sp>
      <p:sp>
        <p:nvSpPr>
          <p:cNvPr id="5" name="Кнопка дії: додому 4">
            <a:hlinkClick r:id="rId3" action="ppaction://hlinksldjump" highlightClick="1"/>
          </p:cNvPr>
          <p:cNvSpPr/>
          <p:nvPr/>
        </p:nvSpPr>
        <p:spPr>
          <a:xfrm>
            <a:off x="8572496" y="628649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7" descr="Географія9(3)"/>
          <p:cNvPicPr>
            <a:picLocks noGrp="1" noChangeAspect="1" noChangeArrowheads="1"/>
          </p:cNvPicPr>
          <p:nvPr>
            <p:ph sz="half" idx="1"/>
          </p:nvPr>
        </p:nvPicPr>
        <p:blipFill>
          <a:blip r:embed="rId2"/>
          <a:srcRect/>
          <a:stretch>
            <a:fillRect/>
          </a:stretch>
        </p:blipFill>
        <p:spPr>
          <a:xfrm>
            <a:off x="0" y="1412875"/>
            <a:ext cx="4906963" cy="4191000"/>
          </a:xfrm>
          <a:noFill/>
        </p:spPr>
      </p:pic>
      <p:sp>
        <p:nvSpPr>
          <p:cNvPr id="107526" name="Rectangle 6"/>
          <p:cNvSpPr>
            <a:spLocks noGrp="1" noChangeArrowheads="1"/>
          </p:cNvSpPr>
          <p:nvPr>
            <p:ph type="body" sz="half" idx="2"/>
          </p:nvPr>
        </p:nvSpPr>
        <p:spPr>
          <a:xfrm>
            <a:off x="5003800" y="620713"/>
            <a:ext cx="3683000" cy="5399087"/>
          </a:xfrm>
        </p:spPr>
        <p:txBody>
          <a:bodyPr>
            <a:normAutofit lnSpcReduction="10000"/>
          </a:bodyPr>
          <a:lstStyle/>
          <a:p>
            <a:pPr eaLnBrk="1" hangingPunct="1">
              <a:lnSpc>
                <a:spcPct val="80000"/>
              </a:lnSpc>
              <a:defRPr/>
            </a:pPr>
            <a:r>
              <a:rPr lang="uk-UA" sz="1600" smtClean="0"/>
              <a:t>Залежність підприємств чорної металургії від сировинної бази поступово зменшується. Крім того, збільшується рівень використання вторинних ресурсів — металобрухту, у розміщенні підприємства чорної металургії тяжіють до місцевих сировини і палива: до залізорудних (</a:t>
            </a:r>
            <a:r>
              <a:rPr lang="uk-UA" sz="1600" i="1" smtClean="0"/>
              <a:t>Франція, Швеція, Україна, Росія</a:t>
            </a:r>
            <a:r>
              <a:rPr lang="uk-UA" sz="1600" smtClean="0"/>
              <a:t>) або до вугільних (</a:t>
            </a:r>
            <a:r>
              <a:rPr lang="uk-UA" sz="1600" i="1" smtClean="0"/>
              <a:t>Німеччина, Росія, Польща</a:t>
            </a:r>
            <a:r>
              <a:rPr lang="uk-UA" sz="1600" smtClean="0"/>
              <a:t>) басейнів. Проте останнім часом їх нерідко споруджують поблизу довізної сировини в портах і припортових районах (</a:t>
            </a:r>
            <a:r>
              <a:rPr lang="uk-UA" sz="1600" i="1" smtClean="0"/>
              <a:t>Японія, Франція, США</a:t>
            </a:r>
            <a:r>
              <a:rPr lang="uk-UA" sz="1600" smtClean="0"/>
              <a:t>) або, орієнтуючись на споживача, будують невеликі переробні заводи (</a:t>
            </a:r>
            <a:r>
              <a:rPr lang="uk-UA" sz="1600" i="1" smtClean="0"/>
              <a:t>США, Італія, Іспанія</a:t>
            </a:r>
            <a:r>
              <a:rPr lang="uk-UA" sz="1600" smtClean="0"/>
              <a:t>). Територіальна структура підприємств чорної металургії в світі має свої особливості: це не окремі металургійні центри, а цілі металургійні райони. Наприклад, у </a:t>
            </a:r>
            <a:r>
              <a:rPr lang="uk-UA" sz="1600" i="1" smtClean="0"/>
              <a:t>США</a:t>
            </a:r>
            <a:r>
              <a:rPr lang="uk-UA" sz="1600" smtClean="0"/>
              <a:t> — Клівленд—Детройт, Чиказький район, у </a:t>
            </a:r>
            <a:r>
              <a:rPr lang="uk-UA" sz="1600" i="1" smtClean="0"/>
              <a:t>ФРН</a:t>
            </a:r>
            <a:r>
              <a:rPr lang="uk-UA" sz="1600" smtClean="0"/>
              <a:t> — Рейнсько-Вестфальський район, у </a:t>
            </a:r>
            <a:r>
              <a:rPr lang="uk-UA" sz="1600" i="1" smtClean="0"/>
              <a:t>Великій Британії</a:t>
            </a:r>
            <a:r>
              <a:rPr lang="uk-UA" sz="1600" smtClean="0"/>
              <a:t> — Південний Уельс. </a:t>
            </a:r>
          </a:p>
        </p:txBody>
      </p:sp>
      <p:sp>
        <p:nvSpPr>
          <p:cNvPr id="4" name="Кнопка дії: додому 3">
            <a:hlinkClick r:id="rId3" action="ppaction://hlinksldjump" highlightClick="1"/>
          </p:cNvPr>
          <p:cNvSpPr/>
          <p:nvPr/>
        </p:nvSpPr>
        <p:spPr>
          <a:xfrm>
            <a:off x="357158" y="607220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292100"/>
            <a:ext cx="8229600" cy="833438"/>
          </a:xfrm>
        </p:spPr>
        <p:txBody>
          <a:bodyPr/>
          <a:lstStyle/>
          <a:p>
            <a:pPr algn="ctr" eaLnBrk="1" hangingPunct="1">
              <a:defRPr/>
            </a:pPr>
            <a:r>
              <a:rPr lang="uk-UA" smtClean="0"/>
              <a:t>Кольорова металургія</a:t>
            </a:r>
          </a:p>
        </p:txBody>
      </p:sp>
      <p:pic>
        <p:nvPicPr>
          <p:cNvPr id="9220" name="Picture 7" descr="Географія9(4)"/>
          <p:cNvPicPr>
            <a:picLocks noGrp="1" noChangeAspect="1" noChangeArrowheads="1"/>
          </p:cNvPicPr>
          <p:nvPr>
            <p:ph sz="half" idx="1"/>
          </p:nvPr>
        </p:nvPicPr>
        <p:blipFill>
          <a:blip r:embed="rId2"/>
          <a:srcRect/>
          <a:stretch>
            <a:fillRect/>
          </a:stretch>
        </p:blipFill>
        <p:spPr>
          <a:xfrm>
            <a:off x="0" y="1052513"/>
            <a:ext cx="9144000" cy="3671887"/>
          </a:xfrm>
          <a:noFill/>
        </p:spPr>
      </p:pic>
      <p:sp>
        <p:nvSpPr>
          <p:cNvPr id="109571" name="Rectangle 3"/>
          <p:cNvSpPr>
            <a:spLocks noGrp="1" noChangeArrowheads="1"/>
          </p:cNvSpPr>
          <p:nvPr>
            <p:ph type="body" sz="half" idx="2"/>
          </p:nvPr>
        </p:nvSpPr>
        <p:spPr>
          <a:xfrm>
            <a:off x="395288" y="4868863"/>
            <a:ext cx="8229600" cy="1989137"/>
          </a:xfrm>
        </p:spPr>
        <p:txBody>
          <a:bodyPr/>
          <a:lstStyle/>
          <a:p>
            <a:pPr eaLnBrk="1" hangingPunct="1">
              <a:lnSpc>
                <a:spcPct val="80000"/>
              </a:lnSpc>
              <a:defRPr/>
            </a:pPr>
            <a:r>
              <a:rPr lang="uk-UA" sz="1400" dirty="0" smtClean="0"/>
              <a:t>Кольорова металургія сформувалась у країнах, які мають значні запаси руд різних кольорових металів: </a:t>
            </a:r>
            <a:r>
              <a:rPr lang="uk-UA" sz="1400" i="1" dirty="0" smtClean="0"/>
              <a:t>Росії, СІЛА, Китаї, Канаді, Австралії, ШАР</a:t>
            </a:r>
            <a:r>
              <a:rPr lang="uk-UA" sz="1400" dirty="0" smtClean="0"/>
              <a:t>. Основну сировину для виробництва алюмінію — боксити — видобувають в </a:t>
            </a:r>
            <a:r>
              <a:rPr lang="uk-UA" sz="1400" i="1" dirty="0" smtClean="0"/>
              <a:t>Австралії, Гвінеї, Бразилії, Ямайці, Китаї, Індії</a:t>
            </a:r>
            <a:r>
              <a:rPr lang="uk-UA" sz="1400" dirty="0" smtClean="0"/>
              <a:t>. Провідними країнами зі світової виплавки алюмінію є </a:t>
            </a:r>
            <a:r>
              <a:rPr lang="uk-UA" sz="1400" i="1" dirty="0" smtClean="0"/>
              <a:t>Китай</a:t>
            </a:r>
            <a:r>
              <a:rPr lang="uk-UA" sz="1400" dirty="0" smtClean="0"/>
              <a:t> (14%), </a:t>
            </a:r>
            <a:r>
              <a:rPr lang="uk-UA" sz="1400" i="1" dirty="0" smtClean="0"/>
              <a:t>Росія</a:t>
            </a:r>
            <a:r>
              <a:rPr lang="uk-UA" sz="1400" dirty="0" smtClean="0"/>
              <a:t> (13,5%), </a:t>
            </a:r>
            <a:r>
              <a:rPr lang="uk-UA" sz="1400" i="1" dirty="0" smtClean="0"/>
              <a:t>США</a:t>
            </a:r>
            <a:r>
              <a:rPr lang="uk-UA" sz="1400" dirty="0" smtClean="0"/>
              <a:t> (11 %), </a:t>
            </a:r>
            <a:r>
              <a:rPr lang="uk-UA" sz="1400" i="1" dirty="0" smtClean="0"/>
              <a:t>Канада</a:t>
            </a:r>
            <a:r>
              <a:rPr lang="uk-UA" sz="1400" dirty="0" smtClean="0"/>
              <a:t>(10,7%), </a:t>
            </a:r>
            <a:r>
              <a:rPr lang="uk-UA" sz="1400" i="1" dirty="0" smtClean="0"/>
              <a:t>Австралія</a:t>
            </a:r>
            <a:r>
              <a:rPr lang="uk-UA" sz="1400" dirty="0" smtClean="0"/>
              <a:t> (7,4 %), </a:t>
            </a:r>
            <a:r>
              <a:rPr lang="uk-UA" sz="1400" i="1" dirty="0" smtClean="0"/>
              <a:t>Бразилія</a:t>
            </a:r>
            <a:r>
              <a:rPr lang="uk-UA" sz="1400" dirty="0" smtClean="0"/>
              <a:t> (5 %), </a:t>
            </a:r>
            <a:r>
              <a:rPr lang="uk-UA" sz="1400" i="1" dirty="0" smtClean="0"/>
              <a:t>Норвегія</a:t>
            </a:r>
            <a:r>
              <a:rPr lang="uk-UA" sz="1400" dirty="0" smtClean="0"/>
              <a:t> (4,4 %). Поклади свинцево-цинкових руд ще є в багатьох країнах світу. На них багаті надра </a:t>
            </a:r>
            <a:r>
              <a:rPr lang="uk-UA" sz="1400" i="1" dirty="0" smtClean="0"/>
              <a:t>США, Канади, Австралії, Іспанії, Німеччини, Мексики, Перу</a:t>
            </a:r>
            <a:r>
              <a:rPr lang="uk-UA" sz="1400" dirty="0" smtClean="0"/>
              <a:t>. Видобування і виробництво олова сконцентровано переважно в країнах Азії, Африки і Латинської Америки. Більшість промислово розвинутих країн бідні на руди кольорових металів. Основними чинниками розміщення підприємств кольорової металургії є: сировинний, транспортний, енергетичний, орієнтація на споживача. </a:t>
            </a:r>
          </a:p>
        </p:txBody>
      </p:sp>
      <p:sp>
        <p:nvSpPr>
          <p:cNvPr id="5" name="Кнопка дії: додому 4">
            <a:hlinkClick r:id="rId3" action="ppaction://hlinksldjump" highlightClick="1"/>
          </p:cNvPr>
          <p:cNvSpPr/>
          <p:nvPr/>
        </p:nvSpPr>
        <p:spPr>
          <a:xfrm>
            <a:off x="8572496" y="628649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457200" y="292100"/>
            <a:ext cx="8229600" cy="904875"/>
          </a:xfrm>
        </p:spPr>
        <p:txBody>
          <a:bodyPr/>
          <a:lstStyle/>
          <a:p>
            <a:pPr algn="ctr" eaLnBrk="1" hangingPunct="1">
              <a:defRPr/>
            </a:pPr>
            <a:r>
              <a:rPr lang="uk-UA" smtClean="0"/>
              <a:t>Машинобудування</a:t>
            </a:r>
          </a:p>
        </p:txBody>
      </p:sp>
      <p:pic>
        <p:nvPicPr>
          <p:cNvPr id="10244" name="Picture 5" descr="Географія9(5)"/>
          <p:cNvPicPr>
            <a:picLocks noGrp="1" noChangeAspect="1" noChangeArrowheads="1"/>
          </p:cNvPicPr>
          <p:nvPr>
            <p:ph sz="half" idx="1"/>
          </p:nvPr>
        </p:nvPicPr>
        <p:blipFill>
          <a:blip r:embed="rId2"/>
          <a:srcRect/>
          <a:stretch>
            <a:fillRect/>
          </a:stretch>
        </p:blipFill>
        <p:spPr>
          <a:xfrm>
            <a:off x="539750" y="1125538"/>
            <a:ext cx="8064500" cy="3527425"/>
          </a:xfrm>
          <a:noFill/>
        </p:spPr>
      </p:pic>
      <p:sp>
        <p:nvSpPr>
          <p:cNvPr id="112643" name="Rectangle 3"/>
          <p:cNvSpPr>
            <a:spLocks noGrp="1" noChangeArrowheads="1"/>
          </p:cNvSpPr>
          <p:nvPr>
            <p:ph type="body" sz="half" idx="2"/>
          </p:nvPr>
        </p:nvSpPr>
        <p:spPr>
          <a:xfrm>
            <a:off x="468313" y="4652963"/>
            <a:ext cx="8229600" cy="1981200"/>
          </a:xfrm>
        </p:spPr>
        <p:txBody>
          <a:bodyPr>
            <a:normAutofit/>
          </a:bodyPr>
          <a:lstStyle/>
          <a:p>
            <a:pPr eaLnBrk="1" hangingPunct="1">
              <a:lnSpc>
                <a:spcPct val="80000"/>
              </a:lnSpc>
              <a:defRPr/>
            </a:pPr>
            <a:r>
              <a:rPr lang="uk-UA" sz="1400" b="1" dirty="0" smtClean="0"/>
              <a:t>Машинобудування.</a:t>
            </a:r>
            <a:r>
              <a:rPr lang="uk-UA" sz="1400" dirty="0" smtClean="0"/>
              <a:t> Це провідна галузь промисловості за загальною вартістю продукції, що виробляється, і за кількістю зайнятого у виробництві населення. Машинобудівний комплекс охоплює машинобудування та металообробку. Він ґрунтується на значних </a:t>
            </a:r>
            <a:r>
              <a:rPr lang="uk-UA" sz="1400" dirty="0" err="1" smtClean="0"/>
              <a:t>між-</a:t>
            </a:r>
            <a:r>
              <a:rPr lang="uk-UA" sz="1400" dirty="0" smtClean="0"/>
              <a:t> і внутрішньогалузевих зв'язках і характеризується складністю структури. На машинобудування припадають 37 % вартості світового промислового виробництва. У світі сформувалися 4 великих ареали машинобудування : </a:t>
            </a:r>
            <a:r>
              <a:rPr lang="uk-UA" sz="1400" i="1" dirty="0" smtClean="0"/>
              <a:t>Північноамериканський</a:t>
            </a:r>
            <a:r>
              <a:rPr lang="uk-UA" sz="1400" dirty="0" smtClean="0"/>
              <a:t>, де основну роль відіграють </a:t>
            </a:r>
            <a:r>
              <a:rPr lang="uk-UA" sz="1400" i="1" dirty="0" smtClean="0"/>
              <a:t>США</a:t>
            </a:r>
            <a:r>
              <a:rPr lang="uk-UA" sz="1400" dirty="0" smtClean="0"/>
              <a:t>, </a:t>
            </a:r>
            <a:r>
              <a:rPr lang="uk-UA" sz="1400" i="1" dirty="0" smtClean="0"/>
              <a:t>Західноєвропейський</a:t>
            </a:r>
            <a:r>
              <a:rPr lang="uk-UA" sz="1400" dirty="0" smtClean="0"/>
              <a:t>, де лідирують </a:t>
            </a:r>
            <a:r>
              <a:rPr lang="uk-UA" sz="1400" i="1" dirty="0" smtClean="0"/>
              <a:t>Німеччина, Велика Британія, Італія, Франція,</a:t>
            </a:r>
            <a:r>
              <a:rPr lang="uk-UA" sz="1400" i="1" dirty="0" err="1" smtClean="0"/>
              <a:t>Східноазіатський</a:t>
            </a:r>
            <a:r>
              <a:rPr lang="uk-UA" sz="1400" dirty="0" smtClean="0"/>
              <a:t> та </a:t>
            </a:r>
            <a:r>
              <a:rPr lang="uk-UA" sz="1400" i="1" dirty="0" err="1" smtClean="0"/>
              <a:t>Південно-Східноазіатський</a:t>
            </a:r>
            <a:r>
              <a:rPr lang="uk-UA" sz="1400" dirty="0" smtClean="0"/>
              <a:t> (</a:t>
            </a:r>
            <a:r>
              <a:rPr lang="uk-UA" sz="1400" i="1" dirty="0" smtClean="0"/>
              <a:t>Японія</a:t>
            </a:r>
            <a:r>
              <a:rPr lang="uk-UA" sz="1400" dirty="0" smtClean="0"/>
              <a:t>), </a:t>
            </a:r>
            <a:r>
              <a:rPr lang="uk-UA" sz="1400" i="1" dirty="0" smtClean="0"/>
              <a:t>Східноєвропейський</a:t>
            </a:r>
            <a:r>
              <a:rPr lang="uk-UA" sz="1400" dirty="0" smtClean="0"/>
              <a:t> (машинобудівний комплекс </a:t>
            </a:r>
            <a:r>
              <a:rPr lang="uk-UA" sz="1400" i="1" dirty="0" smtClean="0"/>
              <a:t>Росії</a:t>
            </a:r>
            <a:r>
              <a:rPr lang="uk-UA" sz="1400" dirty="0" smtClean="0"/>
              <a:t>). Досить високого рівня досягло машинобудування в таких країнах Європи, як </a:t>
            </a:r>
            <a:r>
              <a:rPr lang="uk-UA" sz="1400" i="1" dirty="0" smtClean="0"/>
              <a:t>Швеція, Нідерланди, Бельгія, Швейцарія, Іспанія, Чехія, Польща, Азії — Південна Корея, Сінгапур, Індія, Туреччина, Латинської Америки — Бразилія, Аргентина, Мексика</a:t>
            </a:r>
            <a:r>
              <a:rPr lang="uk-UA" sz="1400" dirty="0" smtClean="0"/>
              <a:t>. </a:t>
            </a:r>
          </a:p>
        </p:txBody>
      </p:sp>
      <p:sp>
        <p:nvSpPr>
          <p:cNvPr id="5" name="Кнопка дії: додому 4">
            <a:hlinkClick r:id="rId3" action="ppaction://hlinksldjump" highlightClick="1"/>
          </p:cNvPr>
          <p:cNvSpPr/>
          <p:nvPr/>
        </p:nvSpPr>
        <p:spPr>
          <a:xfrm>
            <a:off x="8572496" y="6286496"/>
            <a:ext cx="571504" cy="571504"/>
          </a:xfrm>
          <a:prstGeom prst="actionButtonHo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uk-UA"/>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213</TotalTime>
  <Words>900</Words>
  <Application>Microsoft PowerPoint</Application>
  <PresentationFormat>Екран (4:3)</PresentationFormat>
  <Paragraphs>40</Paragraphs>
  <Slides>13</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13</vt:i4>
      </vt:variant>
    </vt:vector>
  </HeadingPairs>
  <TitlesOfParts>
    <vt:vector size="14" baseType="lpstr">
      <vt:lpstr>Литейная</vt:lpstr>
      <vt:lpstr>Промисловість. Географія основних галузей промисловості світу </vt:lpstr>
      <vt:lpstr>Зміст</vt:lpstr>
      <vt:lpstr>Енергетика</vt:lpstr>
      <vt:lpstr>Етапи ПЕКу</vt:lpstr>
      <vt:lpstr>Електроенергетика</vt:lpstr>
      <vt:lpstr>Металургія</vt:lpstr>
      <vt:lpstr>Слайд 7</vt:lpstr>
      <vt:lpstr>Кольорова металургія</vt:lpstr>
      <vt:lpstr>Машинобудування</vt:lpstr>
      <vt:lpstr>Хімічна промисловість</vt:lpstr>
      <vt:lpstr>Лісова і деревообробна промисловість </vt:lpstr>
      <vt:lpstr>Легка промисловість</vt:lpstr>
      <vt:lpstr>Харчова промисловість</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PC_vLODKO</dc:creator>
  <cp:lastModifiedBy>Nazar</cp:lastModifiedBy>
  <cp:revision>6</cp:revision>
  <cp:lastPrinted>1601-01-01T00:00:00Z</cp:lastPrinted>
  <dcterms:created xsi:type="dcterms:W3CDTF">2011-11-21T15:17:11Z</dcterms:created>
  <dcterms:modified xsi:type="dcterms:W3CDTF">2013-12-17T14:32:09Z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6</vt:i4>
  </property>
</Properties>
</file>