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F167-7ECA-43A4-ACDA-9A9354C03374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11DC-585A-456D-8FF1-F898420D1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E079-DAD6-43EA-B385-8F97FAE533DB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EC-7194-42E3-81EB-3A4BA8D3B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818F-9ECC-4373-9166-028E02EF0FBE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BAAC-9B19-4E42-A6F5-E5840B96B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270E-B065-4CA5-B886-7BB973E3E1B7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51A4-8D8E-421B-A0AF-8813CE3E7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4771-BD48-42D4-98D0-8CFA05AAC88F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90502-3EDE-4EAC-8D44-323F2F67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860A-2C93-4244-89C3-4ED148E0DEC6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2CA4-B71C-4213-A8CC-1CB8FDBDB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5E7B-29F9-4171-A989-DA2BD287B8F9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E120-E58A-40FB-A382-2C97931E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A6E0-F67F-4E7C-AE6C-732E13950663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3960-246A-48DB-9504-78CADAA69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E37C-1F13-4706-819C-59A1D0D1D732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66AB-54B1-4E2D-AD24-9E2709890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8D20-2553-4421-B009-D38CB16F3421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CB3A-13AE-426B-A382-D9E11508E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AE48-7357-489C-9CB4-6BA8E6F89D98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8C96-0A32-4C6D-9215-178C5B05A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7CF0-A821-428F-949B-36A43F370818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8601-D63E-4797-8BBB-2947D228E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40AE-902A-4239-A684-B02DCE9AC9DD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1851-C9B6-47C2-9235-683D76D51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A317A7-AF4E-4DBE-AD97-07E1D384B2D4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BC3E0F-004D-4E2F-9364-19CFED1DD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68313" y="0"/>
            <a:ext cx="7772400" cy="1470025"/>
          </a:xfrm>
        </p:spPr>
        <p:txBody>
          <a:bodyPr/>
          <a:lstStyle/>
          <a:p>
            <a:r>
              <a:rPr lang="ru-RU" sz="8000" b="1" i="1" u="sng" smtClean="0"/>
              <a:t>Польша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200" y="1290638"/>
            <a:ext cx="6400800" cy="1851025"/>
          </a:xfrm>
        </p:spPr>
        <p:txBody>
          <a:bodyPr/>
          <a:lstStyle/>
          <a:p>
            <a:r>
              <a:rPr lang="ru-RU" sz="6000" b="1" smtClean="0">
                <a:solidFill>
                  <a:schemeClr val="tx1"/>
                </a:solidFill>
              </a:rPr>
              <a:t>в послевоенные годы</a:t>
            </a:r>
            <a:endParaRPr lang="ru-RU" sz="6000" smtClean="0">
              <a:solidFill>
                <a:schemeClr val="tx1"/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141663"/>
            <a:ext cx="63055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Grp="1"/>
          </p:cNvSpPr>
          <p:nvPr>
            <p:ph type="body" sz="half" idx="1"/>
          </p:nvPr>
        </p:nvSpPr>
        <p:spPr>
          <a:xfrm>
            <a:off x="-10972" y="0"/>
            <a:ext cx="6372225" cy="6858000"/>
          </a:xfrm>
        </p:spPr>
        <p:txBody>
          <a:bodyPr/>
          <a:lstStyle/>
          <a:p>
            <a:r>
              <a:rPr lang="ru-RU" sz="2600" b="1" dirty="0" smtClean="0">
                <a:latin typeface="Arial" charset="0"/>
              </a:rPr>
              <a:t>Тенденция либерализации, связанная с первым десятилетием правления </a:t>
            </a:r>
            <a:r>
              <a:rPr lang="ru-RU" sz="2600" b="1" dirty="0" err="1" smtClean="0">
                <a:latin typeface="Arial" charset="0"/>
              </a:rPr>
              <a:t>Гомулки</a:t>
            </a:r>
            <a:r>
              <a:rPr lang="ru-RU" sz="2600" b="1" dirty="0" smtClean="0">
                <a:latin typeface="Arial" charset="0"/>
              </a:rPr>
              <a:t>, закончилась в 1968 году, после подавления студенческих демонстраций и провозглашения шовинистической «антисионистской» кампании, в результате которой большинство остававшихся в Польше евреев вынуждено было покинуть страну</a:t>
            </a:r>
            <a:r>
              <a:rPr lang="en-US" sz="2600" b="1" dirty="0" smtClean="0">
                <a:latin typeface="Arial" charset="0"/>
              </a:rPr>
              <a:t>.</a:t>
            </a:r>
            <a:r>
              <a:rPr lang="ru-RU" sz="2600" b="1" dirty="0" smtClean="0">
                <a:latin typeface="Arial" charset="0"/>
              </a:rPr>
              <a:t> В декабре 1970 года, после повышения цен на товары народного потребления и вызванных этим забастовок и массовых волнений в Гданьске, Гдыне и Щецине, </a:t>
            </a:r>
            <a:r>
              <a:rPr lang="ru-RU" sz="2600" b="1" dirty="0" err="1" smtClean="0">
                <a:latin typeface="Arial" charset="0"/>
              </a:rPr>
              <a:t>Гомулка</a:t>
            </a:r>
            <a:r>
              <a:rPr lang="ru-RU" sz="2600" b="1" dirty="0" smtClean="0">
                <a:latin typeface="Arial" charset="0"/>
              </a:rPr>
              <a:t> был сменён Эдвардом </a:t>
            </a:r>
            <a:r>
              <a:rPr lang="ru-RU" sz="2600" b="1" dirty="0" err="1" smtClean="0">
                <a:latin typeface="Arial" charset="0"/>
              </a:rPr>
              <a:t>Гереком</a:t>
            </a:r>
            <a:r>
              <a:rPr lang="ru-RU" sz="2600" b="1" dirty="0" smtClean="0">
                <a:latin typeface="Arial" charset="0"/>
              </a:rPr>
              <a:t>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1946448" cy="2919672"/>
          </a:xfrm>
        </p:spPr>
      </p:pic>
      <p:pic>
        <p:nvPicPr>
          <p:cNvPr id="24587" name="Picture 11" descr="Эдвард Гер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8743" y="3133631"/>
            <a:ext cx="3026048" cy="3664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8678" name="Rectangle 6"/>
          <p:cNvSpPr>
            <a:spLocks noGrp="1"/>
          </p:cNvSpPr>
          <p:nvPr>
            <p:ph type="body" sz="half" idx="2"/>
          </p:nvPr>
        </p:nvSpPr>
        <p:spPr>
          <a:xfrm>
            <a:off x="3348038" y="0"/>
            <a:ext cx="6011862" cy="6858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ru-RU" sz="2700" b="1" smtClean="0"/>
              <a:t>Правительство Герека активно брало кредиты как и на Западе, так и в СССР, что первоначально способствовало росту экономики, но к концу 1970-х годов, сделав долговое бремя непосильным (к 1980 году долг достиг 20 миллиардов долларов), ввергло страну в социально-экономический кризис. С началом кризиса совпало избрание краковского кардинала Войтылы римским папой (под именем Иоанна Павла II (октябрь 1978 года), что крайне наэлектризовало страну, так как в Польше католическая церковь являлась силой и оплотом сопротивления властям.</a:t>
            </a:r>
          </a:p>
        </p:txBody>
      </p:sp>
      <p:pic>
        <p:nvPicPr>
          <p:cNvPr id="28680" name="Picture 8" descr="Иоанн Павел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4238" cy="506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900" b="1" dirty="0" smtClean="0"/>
              <a:t>1 июля 1980 года правительство из-за необходимости выплаты долгов ввело режим всемерной экономии и повысило цены на мясо. Прокатившаяся волна забастовок фактически парализовала к концу августа балтийское побережье, впервые закрылись угольные шахты Силезии. 31 августа 1980 года рабочие верфи им. Ленина в Гданьске, которых возглавлял электрик Лех Валенса, подписали с правительством </a:t>
            </a:r>
            <a:r>
              <a:rPr lang="ru-RU" sz="2900" b="1" i="1" dirty="0" smtClean="0"/>
              <a:t>«соглашение из 21 пункта»,</a:t>
            </a:r>
            <a:r>
              <a:rPr lang="ru-RU" sz="2900" b="1" dirty="0" smtClean="0"/>
              <a:t> после этого забастовка была прекращена; аналогичные соглашения были подписаны в Щецине и Силезии. Ключевыми условиями этих соглашений была гарантия прав рабочих на создание независимых профсоюзов и на забастовки. После этого возникло и приобрело огромное влияние новое общенациональное движение «Солидарность», лидером которого стал Валенса. После этого </a:t>
            </a:r>
            <a:r>
              <a:rPr lang="ru-RU" sz="2900" b="1" dirty="0" err="1" smtClean="0"/>
              <a:t>Герек</a:t>
            </a:r>
            <a:r>
              <a:rPr lang="ru-RU" sz="2900" b="1" dirty="0" smtClean="0"/>
              <a:t> был заменён на посту первого секретаря Станиславом </a:t>
            </a:r>
            <a:r>
              <a:rPr lang="ru-RU" sz="2900" b="1" dirty="0" err="1" smtClean="0"/>
              <a:t>Каней</a:t>
            </a:r>
            <a:r>
              <a:rPr lang="ru-RU" sz="2900" b="1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/>
          </p:cNvSpPr>
          <p:nvPr>
            <p:ph type="body" sz="half" idx="2"/>
          </p:nvPr>
        </p:nvSpPr>
        <p:spPr>
          <a:xfrm>
            <a:off x="4211638" y="0"/>
            <a:ext cx="4932362" cy="6858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/>
              <a:t>Недовольство нарастало, подпитываемое разоблачениями в коррупции и некомпетентности властей. Правительство утрачивало контроль над ситуацией. В феврале 1981 года министр обороны генерал Войцех Ярузельский был назначен премьер-министром, а в октябре — генеральным секретарём партии, сосредоточив в своих руках три поста наивысшего государственного значения.</a:t>
            </a:r>
          </a:p>
        </p:txBody>
      </p:sp>
      <p:pic>
        <p:nvPicPr>
          <p:cNvPr id="31752" name="Picture 8" descr="Войцех Витольд Ярузельск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2150"/>
            <a:ext cx="3973512" cy="56610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5724525" cy="73167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12-13 декабря 1981 года Ярузельский ввёл военное положение (действовавшее до июля 1983 года). Все активисты «Солидарности» были интернированы. Политика перестройки, проводимая Горбачевым, ослабила влияние СССР на Польшу. В сентябре 1988 года представители правительства проводят первые встречи с Лехом Валенсой, на которых было достигнуто соглашение о созыве «круглого стола» между правительством и оппозицией. Круглый стол начал работу 6 февраля 1989 года</a:t>
            </a:r>
          </a:p>
        </p:txBody>
      </p:sp>
      <p:pic>
        <p:nvPicPr>
          <p:cNvPr id="33801" name="Picture 9" descr="Михаил Сергеевич Горбачё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29275" y="1268413"/>
            <a:ext cx="3514725" cy="44434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6" y="1196752"/>
            <a:ext cx="9190648" cy="5661248"/>
          </a:xfrm>
        </p:spPr>
      </p:pic>
    </p:spTree>
    <p:extLst>
      <p:ext uri="{BB962C8B-B14F-4D97-AF65-F5344CB8AC3E}">
        <p14:creationId xmlns:p14="http://schemas.microsoft.com/office/powerpoint/2010/main" val="129878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4608512" cy="6480175"/>
          </a:xfrm>
        </p:spPr>
        <p:txBody>
          <a:bodyPr/>
          <a:lstStyle/>
          <a:p>
            <a:r>
              <a:rPr lang="ru-RU" smtClean="0"/>
              <a:t>В результате Второй мировой войны Польша потеряла почти 40% национального достояния и более 6 млн. человек населения. </a:t>
            </a:r>
          </a:p>
        </p:txBody>
      </p:sp>
      <p:pic>
        <p:nvPicPr>
          <p:cNvPr id="1433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620713"/>
            <a:ext cx="3311525" cy="55276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9388" y="-171450"/>
            <a:ext cx="8064500" cy="3887788"/>
          </a:xfrm>
        </p:spPr>
        <p:txBody>
          <a:bodyPr/>
          <a:lstStyle/>
          <a:p>
            <a:r>
              <a:rPr lang="ru-RU" sz="2000" b="1" smtClean="0"/>
              <a:t>Союзники, поняв, что настоять на возвращении власти в Польше «лондонскому» правительству им не удастся, на Ялтинской конференции пошли на компромиссный вариант, согласно которому формировалось правительство с участием как «лондонских», так и «люблинских» поляков, которое должно было провести свободные выборы. Однако «Временное правительство национального единства», сформированное в июне 1945 года и признанное союзниками, де-факто оказалось под контролем коммунистов, и выборы, проведённые им в январе 1947 года, легитимизировали установившийся в Польше режим, который возглавлялся Польской объединённой рабочей партией под руководством Болеслава Берута</a:t>
            </a:r>
          </a:p>
        </p:txBody>
      </p:sp>
      <p:pic>
        <p:nvPicPr>
          <p:cNvPr id="15362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3573463"/>
            <a:ext cx="4464050" cy="31353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-30163" y="33338"/>
            <a:ext cx="4962526" cy="6780212"/>
          </a:xfrm>
        </p:spPr>
        <p:txBody>
          <a:bodyPr/>
          <a:lstStyle/>
          <a:p>
            <a:r>
              <a:rPr lang="ru-RU" sz="2800" b="1" smtClean="0"/>
              <a:t>Часть бойцов Армии крайовой в 1945 году вступила в вооружённую борьбу с коммунистическим режимом, установившимся в Польше, которую вела созданная 7 мая 1945 года подпольная организация Delegatura Sił Zbrojnych , a с сентября 1945 года по 1948 год — подпольная организация Wolność i Niezawisłość. К 1948 году вооружённое сопротивление прекратилось.</a:t>
            </a:r>
          </a:p>
        </p:txBody>
      </p:sp>
      <p:pic>
        <p:nvPicPr>
          <p:cNvPr id="1638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3721100"/>
            <a:ext cx="4356100" cy="2762250"/>
          </a:xfrm>
        </p:spPr>
      </p:pic>
      <p:pic>
        <p:nvPicPr>
          <p:cNvPr id="1638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33375"/>
            <a:ext cx="284638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-9525" y="0"/>
            <a:ext cx="5157788" cy="6829425"/>
          </a:xfrm>
        </p:spPr>
        <p:txBody>
          <a:bodyPr/>
          <a:lstStyle/>
          <a:p>
            <a:r>
              <a:rPr lang="ru-RU" sz="3200" b="1" smtClean="0"/>
              <a:t>В августе 1945 на Потсдамской конференции было достигнуто соглашение о том, что южная часть Восточной Пруссии и территории Германии восточнее рек Одер и Нейсе передаются Польше. С этих территорий было изгнано в Германию немецкое население, причем это зачастую сопровождалось насилиями и грабежами</a:t>
            </a: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936625"/>
            <a:ext cx="4181475" cy="29797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4535488" cy="6553200"/>
          </a:xfrm>
        </p:spPr>
        <p:txBody>
          <a:bodyPr/>
          <a:lstStyle/>
          <a:p>
            <a:r>
              <a:rPr lang="ru-RU" sz="3600" b="1" smtClean="0"/>
              <a:t>16 августа 1945 года в Москве был подписан договор между СССР и Польшей о советско-польской границе, по которому ряд территорий (в частности Белостокскую область) СССР передал Польше</a:t>
            </a: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4550" y="908050"/>
            <a:ext cx="4464050" cy="3025775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92575"/>
            <a:ext cx="322103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5472113" cy="6408737"/>
          </a:xfrm>
        </p:spPr>
        <p:txBody>
          <a:bodyPr/>
          <a:lstStyle/>
          <a:p>
            <a:r>
              <a:rPr lang="ru-RU" sz="2400" b="1" smtClean="0"/>
              <a:t>В 1947 г. в рамках операции «Висла» проводилось принудительное переселение в западные и северо-западные воеводства ПНР проживавших на юго-востоке Польши украинцев, русинов, лемков, и смешанных семей, которые, по информации органов безопасности составляли хозяйственную, мобилизационную и социальную базу для ОУН(б) и УПА, которые боролись с переселением украинцев в СССР. До 29 июля 1947 г. в пять западных и северо-западных воеводств было переселено 137 833 человека — из них в Щецинское — 46 118 чел.; в Ольштынское — 58 367 чел.</a:t>
            </a: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981075"/>
            <a:ext cx="3467100" cy="2068513"/>
          </a:xfrm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3789363"/>
            <a:ext cx="36353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8313" y="404812"/>
            <a:ext cx="4038600" cy="6120531"/>
          </a:xfrm>
        </p:spPr>
        <p:txBody>
          <a:bodyPr/>
          <a:lstStyle/>
          <a:p>
            <a:r>
              <a:rPr lang="ru-RU" b="1" dirty="0" smtClean="0"/>
              <a:t>В 1951 г. состоялся обмен участками территорий между Польшей и СССР (УССР), причем население передаваемых территорий перед этим было отселено вглубь соответствующих государств.</a:t>
            </a:r>
          </a:p>
        </p:txBody>
      </p:sp>
      <p:sp>
        <p:nvSpPr>
          <p:cNvPr id="20487" name="Rectangle 7"/>
          <p:cNvSpPr>
            <a:spLocks noGrp="1"/>
          </p:cNvSpPr>
          <p:nvPr>
            <p:ph sz="quarter" idx="4294967295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endParaRPr lang="en-US" sz="2400" smtClean="0"/>
          </a:p>
        </p:txBody>
      </p:sp>
      <p:sp>
        <p:nvSpPr>
          <p:cNvPr id="20488" name="Rectangle 8"/>
          <p:cNvSpPr>
            <a:spLocks noGrp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en-US" sz="2400" smtClean="0"/>
          </a:p>
        </p:txBody>
      </p:sp>
      <p:pic>
        <p:nvPicPr>
          <p:cNvPr id="20484" name="Picture 4" descr="Poland-USSR 1951 territory exch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19125"/>
            <a:ext cx="3943350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4500563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900" b="1" smtClean="0">
                <a:latin typeface="Arial" charset="0"/>
              </a:rPr>
              <a:t>В В 1956 году, после ХХ съезда КПСС, Берут был отправлен в отставку, его место занял Владислав Гомулка, сам недавно освобождённый из тюрьмы. Гомулке удалось урегулировать ситуацию, а вспыхнувшее затем восстание в Будапеште переключило внимание Москвы на Венгрию..</a:t>
            </a:r>
            <a:r>
              <a:rPr lang="ru-RU" sz="2900" b="1" smtClean="0"/>
              <a:t> </a:t>
            </a:r>
          </a:p>
        </p:txBody>
      </p:sp>
      <p:pic>
        <p:nvPicPr>
          <p:cNvPr id="22536" name="Picture 8" descr="Владислав Гомул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688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Польша</vt:lpstr>
      <vt:lpstr>В результате Второй мировой войны Польша потеряла почти 40% национального достояния и более 6 млн. человек населения. </vt:lpstr>
      <vt:lpstr>Союзники, поняв, что настоять на возвращении власти в Польше «лондонскому» правительству им не удастся, на Ялтинской конференции пошли на компромиссный вариант, согласно которому формировалось правительство с участием как «лондонских», так и «люблинских» поляков, которое должно было провести свободные выборы. Однако «Временное правительство национального единства», сформированное в июне 1945 года и признанное союзниками, де-факто оказалось под контролем коммунистов, и выборы, проведённые им в январе 1947 года, легитимизировали установившийся в Польше режим, который возглавлялся Польской объединённой рабочей партией под руководством Болеслава Берута</vt:lpstr>
      <vt:lpstr>Часть бойцов Армии крайовой в 1945 году вступила в вооружённую борьбу с коммунистическим режимом, установившимся в Польше, которую вела созданная 7 мая 1945 года подпольная организация Delegatura Sił Zbrojnych , a с сентября 1945 года по 1948 год — подпольная организация Wolność i Niezawisłość. К 1948 году вооружённое сопротивление прекратилось.</vt:lpstr>
      <vt:lpstr>В августе 1945 на Потсдамской конференции было достигнуто соглашение о том, что южная часть Восточной Пруссии и территории Германии восточнее рек Одер и Нейсе передаются Польше. С этих территорий было изгнано в Германию немецкое население, причем это зачастую сопровождалось насилиями и грабежами</vt:lpstr>
      <vt:lpstr>16 августа 1945 года в Москве был подписан договор между СССР и Польшей о советско-польской границе, по которому ряд территорий (в частности Белостокскую область) СССР передал Польше</vt:lpstr>
      <vt:lpstr>В 1947 г. в рамках операции «Висла» проводилось принудительное переселение в западные и северо-западные воеводства ПНР проживавших на юго-востоке Польши украинцев, русинов, лемков, и смешанных семей, которые, по информации органов безопасности составляли хозяйственную, мобилизационную и социальную базу для ОУН(б) и УПА, которые боролись с переселением украинцев в СССР. До 29 июля 1947 г. в пять западных и северо-западных воеводств было переселено 137 833 человека — из них в Щецинское — 46 118 чел.; в Ольштынское — 58 367 чел.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Польша</dc:title>
  <dc:creator>ZXC</dc:creator>
  <cp:lastModifiedBy>ZXC</cp:lastModifiedBy>
  <cp:revision>6</cp:revision>
  <dcterms:created xsi:type="dcterms:W3CDTF">2014-04-26T09:52:00Z</dcterms:created>
  <dcterms:modified xsi:type="dcterms:W3CDTF">2014-04-26T16:56:08Z</dcterms:modified>
</cp:coreProperties>
</file>