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9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D511-31A9-44D8-844A-B399D9C18505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D2530-1628-4D5A-893A-7056E5B0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D707-9837-438A-AB69-1739EC431B8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0954-FA1A-418A-AD53-2310E369A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492" y="2500307"/>
            <a:ext cx="9068508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Республіка Польща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6211670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Підготував учень </a:t>
            </a:r>
            <a:r>
              <a:rPr lang="en-US" dirty="0" smtClean="0">
                <a:solidFill>
                  <a:schemeClr val="bg1"/>
                </a:solidFill>
              </a:rPr>
              <a:t>VII – </a:t>
            </a:r>
            <a:r>
              <a:rPr lang="uk-UA" dirty="0" smtClean="0">
                <a:solidFill>
                  <a:schemeClr val="bg1"/>
                </a:solidFill>
              </a:rPr>
              <a:t> класу гімназії</a:t>
            </a:r>
          </a:p>
          <a:p>
            <a:pPr algn="r"/>
            <a:r>
              <a:rPr lang="uk-UA" dirty="0" err="1" smtClean="0">
                <a:solidFill>
                  <a:schemeClr val="bg1"/>
                </a:solidFill>
              </a:rPr>
              <a:t>Олексюк</a:t>
            </a:r>
            <a:r>
              <a:rPr lang="uk-UA" dirty="0" smtClean="0">
                <a:solidFill>
                  <a:schemeClr val="bg1"/>
                </a:solidFill>
              </a:rPr>
              <a:t> Тарас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00175"/>
            <a:ext cx="864399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І тип відтворення;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Природний приріст – +0,2;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Міграції – «трудові» - на захід, політичні після ІІ світової війни між Україною та Польщею, Німеччиною та Польщею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err="1" smtClean="0">
                <a:latin typeface="Bookman Old Style" pitchFamily="18" charset="0"/>
                <a:cs typeface="Arial" charset="0"/>
              </a:rPr>
              <a:t>Однонаціональна</a:t>
            </a:r>
            <a:r>
              <a:rPr lang="uk-UA" dirty="0" smtClean="0">
                <a:latin typeface="Bookman Old Style" pitchFamily="18" charset="0"/>
                <a:cs typeface="Arial" charset="0"/>
              </a:rPr>
              <a:t> країна: 98% - поляки, 1,3% - німці, ), 0,3 - українці;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Релігія – християнство (католицизм);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Середня густота населення – 123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Максимальна – 700 чол. на км. кв. (Верхня Сілезія);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Рівень урбанізації – 65%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Великі міста – Варшава (1,64 млн.), Лодзь (0, 823 млн.), Краків (0,745 млн.), Вроцлав(0,640 млн.), Познань (0,581 млн.);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dirty="0" smtClean="0">
                <a:latin typeface="Bookman Old Style" pitchFamily="18" charset="0"/>
                <a:cs typeface="Arial" charset="0"/>
              </a:rPr>
              <a:t>Агломерації – </a:t>
            </a:r>
            <a:r>
              <a:rPr lang="uk-UA" dirty="0" err="1" smtClean="0">
                <a:latin typeface="Bookman Old Style" pitchFamily="18" charset="0"/>
                <a:cs typeface="Arial" charset="0"/>
              </a:rPr>
              <a:t>Верхньосілезька</a:t>
            </a:r>
            <a:r>
              <a:rPr lang="uk-UA" dirty="0" smtClean="0">
                <a:latin typeface="Bookman Old Style" pitchFamily="18" charset="0"/>
                <a:cs typeface="Arial" charset="0"/>
              </a:rPr>
              <a:t>, Варшавська, </a:t>
            </a:r>
            <a:r>
              <a:rPr lang="uk-UA" dirty="0" err="1" smtClean="0">
                <a:latin typeface="Bookman Old Style" pitchFamily="18" charset="0"/>
                <a:cs typeface="Arial" charset="0"/>
              </a:rPr>
              <a:t>Лодзінська</a:t>
            </a:r>
            <a:r>
              <a:rPr lang="uk-UA" dirty="0" smtClean="0">
                <a:latin typeface="Bookman Old Style" pitchFamily="18" charset="0"/>
                <a:cs typeface="Arial" charset="0"/>
              </a:rPr>
              <a:t>, Краківська, </a:t>
            </a:r>
            <a:r>
              <a:rPr lang="uk-UA" dirty="0" err="1" smtClean="0">
                <a:latin typeface="Bookman Old Style" pitchFamily="18" charset="0"/>
                <a:cs typeface="Arial" charset="0"/>
              </a:rPr>
              <a:t>Гдансько-Гдинська</a:t>
            </a:r>
            <a:endParaRPr lang="uk-UA" dirty="0" smtClean="0">
              <a:latin typeface="Bookman Old Style" pitchFamily="18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Населення</a:t>
            </a:r>
            <a:endParaRPr lang="ru-RU" sz="7200" b="1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Клімат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7"/>
            <a:ext cx="9144000" cy="971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Річки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928672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Помірний кліматичний пояс, помірно-континентальна область </a:t>
            </a:r>
          </a:p>
          <a:p>
            <a:pPr algn="ctr"/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Температура січня -  -2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º</a:t>
            </a: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С; липня - +18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º</a:t>
            </a: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С; опади – 700 мм.</a:t>
            </a:r>
          </a:p>
          <a:p>
            <a:r>
              <a:rPr lang="uk-UA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tari4ok\Desktop\Новая папка\visla1.jpg"/>
          <p:cNvPicPr>
            <a:picLocks noChangeAspect="1" noChangeArrowheads="1"/>
          </p:cNvPicPr>
          <p:nvPr/>
        </p:nvPicPr>
        <p:blipFill>
          <a:blip r:embed="rId2" cstate="print"/>
          <a:srcRect b="3654"/>
          <a:stretch>
            <a:fillRect/>
          </a:stretch>
        </p:blipFill>
        <p:spPr bwMode="auto">
          <a:xfrm>
            <a:off x="142846" y="2714620"/>
            <a:ext cx="2781321" cy="20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3" name="Picture 3" descr="C:\Users\tari4ok\Desktop\Новая папка\0_7bf9a_fe388a7d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714620"/>
            <a:ext cx="271464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C:\Users\tari4ok\Desktop\Новая папка\zahidnyy_b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4" y="2714620"/>
            <a:ext cx="3095613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5000637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Bookman Old Style" pitchFamily="18" charset="0"/>
              </a:rPr>
              <a:t>Вісла</a:t>
            </a:r>
          </a:p>
          <a:p>
            <a:r>
              <a:rPr lang="uk-UA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5000637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Bookman Old Style" pitchFamily="18" charset="0"/>
              </a:rPr>
              <a:t>Одра</a:t>
            </a:r>
          </a:p>
          <a:p>
            <a:r>
              <a:rPr lang="uk-UA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5074051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Bookman Old Style" pitchFamily="18" charset="0"/>
              </a:rPr>
              <a:t>Західний Буг</a:t>
            </a:r>
          </a:p>
          <a:p>
            <a:r>
              <a:rPr lang="uk-UA" sz="3200" dirty="0" smtClean="0">
                <a:latin typeface="Bookman Old Style" pitchFamily="18" charset="0"/>
              </a:rPr>
              <a:t> </a:t>
            </a:r>
            <a:endParaRPr lang="en-US" sz="3200" dirty="0" smtClean="0">
              <a:latin typeface="Bookman Old Style" pitchFamily="18" charset="0"/>
            </a:endParaRPr>
          </a:p>
          <a:p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Промисловість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286389"/>
            <a:ext cx="8429684" cy="1323439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/>
              <a:t> </a:t>
            </a:r>
            <a:r>
              <a:rPr lang="en-US" sz="2000" dirty="0" smtClean="0"/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промисловість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припадає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близько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35% ВНП.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Технологічний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рівень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її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Польщі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невисокий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Дуже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стрімко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розвивається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приватна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власність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 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Найбільшу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частку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промисловості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займають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легка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харчова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промисловість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(29%).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Незначна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частка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припадає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металургію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(5%)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деревообробну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промисловість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(6%).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tari4ok\Desktop\Новая папка\харчова-промисловість1-487x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6" y="1428737"/>
            <a:ext cx="2914967" cy="208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tari4ok\Desktop\Новая папка\15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9"/>
            <a:ext cx="3143272" cy="206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tari4ok\Desktop\Новая папка\250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00372"/>
            <a:ext cx="2571768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8" y="285728"/>
            <a:ext cx="6915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Сільське господарство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37869"/>
            <a:ext cx="8501122" cy="13234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/>
              <a:t> </a:t>
            </a:r>
            <a:r>
              <a:rPr lang="en-US" sz="2000" dirty="0" smtClean="0"/>
              <a:t> 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Сільське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господарство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займає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4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місце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після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промисловості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торгівлі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будівництва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Воно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досягло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задовільного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рівня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Польщі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тут все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більшими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темпами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розвивається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приватна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власність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У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центральній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Польщі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садять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картоплю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на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півдні-пшеницю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жито-в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центрі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сході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країни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а овес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переважає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східній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000" dirty="0"/>
          </a:p>
        </p:txBody>
      </p:sp>
      <p:pic>
        <p:nvPicPr>
          <p:cNvPr id="7171" name="Picture 3" descr="C:\Users\tari4ok\Desktop\Новая папка\5623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000242"/>
            <a:ext cx="3150577" cy="236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tari4ok\Desktop\Новая папка\116842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2000240"/>
            <a:ext cx="3150577" cy="236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tari4ok\Desktop\Новая папка\2687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000240"/>
            <a:ext cx="3071834" cy="236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1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Транспорт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636"/>
            <a:ext cx="8715436" cy="10772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транспортній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розвинутим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автомобільний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друге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місце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посідає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залізничний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Трубопровідний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транспорт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поділяється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газо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нафтопровідний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завдяки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якому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Польща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транспортує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до себе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своєї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країни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паливні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ресурси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000" dirty="0"/>
          </a:p>
        </p:txBody>
      </p:sp>
      <p:pic>
        <p:nvPicPr>
          <p:cNvPr id="7" name="Picture 6" descr="Польша-транспорт-Трамвай_в_варшаве"/>
          <p:cNvPicPr>
            <a:picLocks noChangeAspect="1" noChangeArrowheads="1"/>
          </p:cNvPicPr>
          <p:nvPr/>
        </p:nvPicPr>
        <p:blipFill>
          <a:blip r:embed="rId2"/>
          <a:srcRect l="7353" r="11764"/>
          <a:stretch>
            <a:fillRect/>
          </a:stretch>
        </p:blipFill>
        <p:spPr bwMode="auto">
          <a:xfrm>
            <a:off x="3071802" y="1857364"/>
            <a:ext cx="314327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tari4ok\Desktop\Новая папка\avtomobi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5"/>
            <a:ext cx="3143272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tari4ok\Downloads\nefteprovod.jpg"/>
          <p:cNvPicPr>
            <a:picLocks noChangeAspect="1" noChangeArrowheads="1"/>
          </p:cNvPicPr>
          <p:nvPr/>
        </p:nvPicPr>
        <p:blipFill>
          <a:blip r:embed="rId4"/>
          <a:srcRect b="3125"/>
          <a:stretch>
            <a:fillRect/>
          </a:stretch>
        </p:blipFill>
        <p:spPr bwMode="auto">
          <a:xfrm>
            <a:off x="6102134" y="1857365"/>
            <a:ext cx="3041866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Релігія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86324"/>
            <a:ext cx="8229600" cy="1911345"/>
          </a:xfr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Християнство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країні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закріпилось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Х ст.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Переважна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кількість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вірян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римо-католики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є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греко-католики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понад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200 тис.)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невелика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група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вірмено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католиків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Існують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церкви,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відділилися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Римо-Католицької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Церкви: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Старокатолицька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церква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маріавітів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(25 тис.)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Католична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церква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маріавітів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(4 тис.)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Польська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православна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церква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за числом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вірян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посідає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2-е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місце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близько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500 тис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C:\Users\tari4ok\Downloads\Roman-Catholic-Polish-Church-of-the-Holy-Trinity.jpg"/>
          <p:cNvPicPr>
            <a:picLocks noChangeAspect="1" noChangeArrowheads="1"/>
          </p:cNvPicPr>
          <p:nvPr/>
        </p:nvPicPr>
        <p:blipFill>
          <a:blip r:embed="rId2"/>
          <a:srcRect b="4348"/>
          <a:stretch>
            <a:fillRect/>
          </a:stretch>
        </p:blipFill>
        <p:spPr bwMode="auto">
          <a:xfrm>
            <a:off x="0" y="1643050"/>
            <a:ext cx="3286148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620p8-RAND-00089"/>
          <p:cNvPicPr>
            <a:picLocks noChangeAspect="1" noChangeArrowheads="1"/>
          </p:cNvPicPr>
          <p:nvPr/>
        </p:nvPicPr>
        <p:blipFill>
          <a:blip r:embed="rId3"/>
          <a:srcRect b="5714"/>
          <a:stretch>
            <a:fillRect/>
          </a:stretch>
        </p:blipFill>
        <p:spPr bwMode="auto">
          <a:xfrm>
            <a:off x="3286116" y="1643050"/>
            <a:ext cx="3409968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982pglem,p"/>
          <p:cNvPicPr>
            <a:picLocks noChangeAspect="1" noChangeArrowheads="1"/>
          </p:cNvPicPr>
          <p:nvPr/>
        </p:nvPicPr>
        <p:blipFill>
          <a:blip r:embed="rId4"/>
          <a:srcRect l="29688"/>
          <a:stretch>
            <a:fillRect/>
          </a:stretch>
        </p:blipFill>
        <p:spPr bwMode="auto">
          <a:xfrm>
            <a:off x="6715172" y="1643052"/>
            <a:ext cx="2357422" cy="238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ri4ok\Desktop\Новая папка\750px-Wilanow_pal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1"/>
            <a:ext cx="7215238" cy="577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5842362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</a:rPr>
              <a:t>Варшава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900"/>
            <a:ext cx="91440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Люблін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tari4ok\Desktop\Новая папка\800px-Zamek_w_Lubli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9276"/>
            <a:ext cx="7881992" cy="591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929331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Краків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tari4ok\Desktop\Новая папка\800px-Wisla_Krak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2" y="142853"/>
            <a:ext cx="8096306" cy="6072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90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Гданьск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tari4ok\Desktop\Новая папка\Gdansk_skyscrapers_2004_ub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14"/>
            <a:ext cx="8001024" cy="605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Історія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5"/>
            <a:ext cx="8229600" cy="27146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Датою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польської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966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стала </a:t>
            </a:r>
            <a:r>
              <a:rPr lang="ru-RU" dirty="0" err="1" smtClean="0"/>
              <a:t>королівством</a:t>
            </a:r>
            <a:r>
              <a:rPr lang="ru-RU" dirty="0" smtClean="0"/>
              <a:t> у 1025 </a:t>
            </a:r>
            <a:r>
              <a:rPr lang="ru-RU" dirty="0" err="1" smtClean="0"/>
              <a:t>році</a:t>
            </a:r>
            <a:r>
              <a:rPr lang="ru-RU" dirty="0" smtClean="0"/>
              <a:t>, а в 1569 </a:t>
            </a:r>
            <a:r>
              <a:rPr lang="ru-RU" dirty="0" err="1" smtClean="0"/>
              <a:t>об'єдналася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 </a:t>
            </a:r>
            <a:r>
              <a:rPr lang="ru-RU" dirty="0" err="1" smtClean="0"/>
              <a:t>Князівством</a:t>
            </a:r>
            <a:r>
              <a:rPr lang="ru-RU" dirty="0" smtClean="0"/>
              <a:t> </a:t>
            </a:r>
            <a:r>
              <a:rPr lang="ru-RU" dirty="0" err="1" smtClean="0"/>
              <a:t>Литовським</a:t>
            </a:r>
            <a:r>
              <a:rPr lang="ru-RU" dirty="0" smtClean="0"/>
              <a:t>. У 1795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, коли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розділена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Пруссією</a:t>
            </a:r>
            <a:r>
              <a:rPr lang="ru-RU" dirty="0" smtClean="0"/>
              <a:t>, </a:t>
            </a:r>
            <a:r>
              <a:rPr lang="ru-RU" dirty="0" err="1" smtClean="0"/>
              <a:t>Австрією</a:t>
            </a:r>
            <a:r>
              <a:rPr lang="ru-RU" dirty="0" smtClean="0"/>
              <a:t> та </a:t>
            </a:r>
            <a:r>
              <a:rPr lang="ru-RU" dirty="0" err="1" smtClean="0"/>
              <a:t>Росією</a:t>
            </a:r>
            <a:r>
              <a:rPr lang="ru-RU" dirty="0" smtClean="0"/>
              <a:t>, </a:t>
            </a:r>
            <a:r>
              <a:rPr lang="ru-RU" dirty="0" err="1" smtClean="0"/>
              <a:t>Польська</a:t>
            </a:r>
            <a:r>
              <a:rPr lang="ru-RU" dirty="0" smtClean="0"/>
              <a:t> держава перестала </a:t>
            </a:r>
            <a:r>
              <a:rPr lang="ru-RU" dirty="0" err="1" smtClean="0"/>
              <a:t>існувати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здобула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 у 1918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1939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окупована</a:t>
            </a:r>
            <a:r>
              <a:rPr lang="ru-RU" dirty="0" smtClean="0"/>
              <a:t> </a:t>
            </a:r>
            <a:r>
              <a:rPr lang="ru-RU" dirty="0" err="1" smtClean="0"/>
              <a:t>нацистською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стала </a:t>
            </a:r>
            <a:r>
              <a:rPr lang="ru-RU" dirty="0" err="1" smtClean="0"/>
              <a:t>соціалістичною</a:t>
            </a:r>
            <a:r>
              <a:rPr lang="ru-RU" dirty="0" smtClean="0"/>
              <a:t> </a:t>
            </a:r>
            <a:r>
              <a:rPr lang="ru-RU" dirty="0" err="1" smtClean="0"/>
              <a:t>республікою</a:t>
            </a:r>
            <a:r>
              <a:rPr lang="ru-RU" dirty="0" smtClean="0"/>
              <a:t>, залежною </a:t>
            </a:r>
            <a:r>
              <a:rPr lang="ru-RU" dirty="0" err="1" smtClean="0"/>
              <a:t>від</a:t>
            </a:r>
            <a:r>
              <a:rPr lang="ru-RU" dirty="0" smtClean="0"/>
              <a:t> СРСР. У 1989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політичній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,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tari4ok\Desktop\Новая папка\0_2d01_fb2beaef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10337"/>
            <a:ext cx="1886266" cy="294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tari4ok\Desktop\Новая папка\Poljski_selja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9"/>
            <a:ext cx="3175000" cy="21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tari4ok\Desktop\Новая папка\1356786402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928669"/>
            <a:ext cx="28138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87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Вроцлав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tari4ok\Desktop\Новая папка\620px-Ratusz2n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43866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90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Познань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tari4ok\Desktop\Новая папка\800px-Poznań_Cent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41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600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Короткі відомості</a:t>
            </a:r>
            <a:endParaRPr lang="ru-RU" sz="5400" b="1" cap="none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Площа: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322,6 тис. км. кв.</a:t>
            </a:r>
          </a:p>
          <a:p>
            <a:r>
              <a:rPr lang="uk-UA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Населення: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38,5 млн. чоловік (2009 р.)</a:t>
            </a:r>
          </a:p>
          <a:p>
            <a:r>
              <a:rPr lang="uk-UA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Столиця: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Варшава</a:t>
            </a:r>
          </a:p>
          <a:p>
            <a:r>
              <a:rPr lang="uk-UA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Державний лад: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парламентсько-президентська республіка, унітарна держава</a:t>
            </a:r>
          </a:p>
          <a:p>
            <a:r>
              <a:rPr lang="uk-UA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Склад регіону: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 воєводств</a:t>
            </a:r>
          </a:p>
          <a:p>
            <a:r>
              <a:rPr lang="uk-UA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Грошова одиниця:</a:t>
            </a:r>
            <a:r>
              <a:rPr lang="uk-UA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злотий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286512" y="642918"/>
            <a:ext cx="2500330" cy="2726786"/>
            <a:chOff x="6286512" y="773652"/>
            <a:chExt cx="2500330" cy="2726786"/>
          </a:xfrm>
        </p:grpSpPr>
        <p:pic>
          <p:nvPicPr>
            <p:cNvPr id="1026" name="Picture 2" descr="C:\Users\tari4ok\Desktop\Новая папка\Polan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12" y="773652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286512" y="3131106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Прапор 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15074" y="3512580"/>
            <a:ext cx="2714644" cy="2869662"/>
            <a:chOff x="6215074" y="3643314"/>
            <a:chExt cx="2714644" cy="2869662"/>
          </a:xfrm>
        </p:grpSpPr>
        <p:pic>
          <p:nvPicPr>
            <p:cNvPr id="7" name="Рисунок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5074" y="3643314"/>
              <a:ext cx="2643206" cy="2537892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215074" y="6143644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Герб</a:t>
              </a:r>
              <a:endParaRPr lang="ru-RU" dirty="0"/>
            </a:p>
          </p:txBody>
        </p:sp>
      </p:grpSp>
      <p:pic>
        <p:nvPicPr>
          <p:cNvPr id="1029" name="Picture 5" descr="C:\Users\tari4ok\Desktop\Новая папка\1317285021_varsha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4" y="4714885"/>
            <a:ext cx="3379897" cy="175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42910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Варшава</a:t>
            </a:r>
            <a:endParaRPr lang="ru-RU" dirty="0"/>
          </a:p>
        </p:txBody>
      </p:sp>
      <p:pic>
        <p:nvPicPr>
          <p:cNvPr id="1030" name="Picture 6" descr="C:\Users\tari4ok\Desktop\Новая папка\2012-02-09_01_Poland-Outline-Map-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714885"/>
            <a:ext cx="2357454" cy="176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143372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Площа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4" y="274639"/>
            <a:ext cx="87313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8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«Склад регіону (16 воєводств)</a:t>
            </a:r>
            <a:r>
              <a:rPr lang="ru-RU" sz="48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»</a:t>
            </a:r>
            <a:endParaRPr lang="ru-RU" sz="4800" b="1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17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7200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Індустріально-аграрна країна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uk-UA" sz="4200" dirty="0"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«шокова терапія» економіки у 80-90-ті роки ХХ ст.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uk-UA" sz="4200" dirty="0"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Курс на зближення з Заходом і Близьким Сходом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uk-UA" sz="4200" dirty="0"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Середній рівень економічного розвитку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uk-UA" sz="4200" dirty="0"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Найбільша концентрація промисловості у Верхній Сілезії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uk-UA" sz="4200" dirty="0"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Господарство Польщі є досить диверсифікованим. У структурі національного продукту країни на промисловість припадає 35 %, торгівлю і сферу послуг - 45 %, сільське господарство - 6 %.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uk-UA" sz="4200" dirty="0">
              <a:latin typeface="Bookman Old Style" pitchFamily="18" charset="0"/>
            </a:endParaRP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uk-UA" sz="4200" dirty="0">
                <a:latin typeface="Bookman Old Style" pitchFamily="18" charset="0"/>
              </a:rPr>
              <a:t>В галузевій структурі промислового виробництва найбільшою є частка легкої і харчової промисловості (29 %), машинобудування (28 %) та паливно-енергетичного комплексу (23 %)</a:t>
            </a:r>
            <a:r>
              <a:rPr lang="ru-RU" sz="4200" dirty="0">
                <a:latin typeface="Bookman Old Style" pitchFamily="18" charset="0"/>
              </a:rPr>
              <a:t>. </a:t>
            </a:r>
            <a:endParaRPr lang="uk-UA" sz="4200" dirty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Господарство</a:t>
            </a:r>
            <a:endParaRPr lang="ru-RU" sz="6000" b="1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Autofit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Економіко-географічне</a:t>
            </a:r>
            <a:r>
              <a:rPr lang="ru-RU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положення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70" y="5112453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uk-U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Держава Центральної Європи на перетині транзитних шляхів.</a:t>
            </a:r>
          </a:p>
          <a:p>
            <a:pPr marL="457200" indent="-45720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uk-U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Вихід до Балтійського моря, порти Гданськ, Гдиня, Щецин.</a:t>
            </a:r>
          </a:p>
          <a:p>
            <a:pPr marL="457200" indent="-45720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uk-U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Сусіди-партнери по НАТО (Німеччина, Чехія), нейтральні країни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uk-U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(Словаччина, Білорусь, Україна, Литва, Росія).</a:t>
            </a:r>
          </a:p>
          <a:p>
            <a:pPr marL="457200" indent="-45720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uk-U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Наближеність до мінерально-сировинних баз Європи.</a:t>
            </a:r>
          </a:p>
          <a:p>
            <a:pPr marL="457200" indent="-45720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5) </a:t>
            </a:r>
            <a:r>
              <a:rPr lang="uk-U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травня 2004 року – ввійшла до ЄС.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tari4ok\Desktop\Новая папка\Otyjr_files\po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714356"/>
            <a:ext cx="4861729" cy="414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Географічне положення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tari4ok\Desktop\Новая папка\Otyjr_files\resamp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8" y="690545"/>
            <a:ext cx="7715303" cy="445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07405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Польща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має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державний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кордон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сімома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країнами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Європи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північному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сході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вона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межує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Росією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Калінінградська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область) та Литвою, 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сході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Білоруссю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та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Україною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півдні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Чехією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та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Словачинною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заході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Німеччиною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. 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півночі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Польща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омивається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водами </a:t>
            </a:r>
            <a:r>
              <a:rPr lang="ru-RU" dirty="0" err="1" smtClean="0">
                <a:latin typeface="+mj-lt"/>
                <a:ea typeface="Tahoma" pitchFamily="34" charset="0"/>
                <a:cs typeface="Tahoma" pitchFamily="34" charset="0"/>
              </a:rPr>
              <a:t>Балтійського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моря.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Вона </a:t>
            </a:r>
            <a:r>
              <a:rPr lang="ru-RU" dirty="0" err="1" smtClean="0">
                <a:latin typeface="+mj-lt"/>
              </a:rPr>
              <a:t>є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дев'ятою</a:t>
            </a:r>
            <a:r>
              <a:rPr lang="ru-RU" dirty="0" smtClean="0">
                <a:latin typeface="+mj-lt"/>
              </a:rPr>
              <a:t> державою </a:t>
            </a:r>
            <a:r>
              <a:rPr lang="ru-RU" dirty="0" err="1" smtClean="0">
                <a:latin typeface="+mj-lt"/>
              </a:rPr>
              <a:t>Європи</a:t>
            </a:r>
            <a:r>
              <a:rPr lang="ru-RU" dirty="0" smtClean="0">
                <a:latin typeface="+mj-lt"/>
              </a:rPr>
              <a:t> за </a:t>
            </a:r>
            <a:r>
              <a:rPr lang="ru-RU" dirty="0" err="1" smtClean="0">
                <a:latin typeface="+mj-lt"/>
              </a:rPr>
              <a:t>площею</a:t>
            </a:r>
            <a:r>
              <a:rPr lang="ru-RU" dirty="0" smtClean="0">
                <a:latin typeface="+mj-lt"/>
              </a:rPr>
              <a:t> та восьмою за </a:t>
            </a:r>
            <a:r>
              <a:rPr lang="ru-RU" dirty="0" err="1" smtClean="0">
                <a:latin typeface="+mj-lt"/>
              </a:rPr>
              <a:t>населенням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Близько</a:t>
            </a:r>
            <a:r>
              <a:rPr lang="ru-RU" dirty="0" smtClean="0">
                <a:latin typeface="+mj-lt"/>
              </a:rPr>
              <a:t> 61% </a:t>
            </a:r>
            <a:r>
              <a:rPr lang="ru-RU" dirty="0" err="1" smtClean="0">
                <a:latin typeface="+mj-lt"/>
              </a:rPr>
              <a:t>населення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проживає</a:t>
            </a:r>
            <a:r>
              <a:rPr lang="ru-RU" dirty="0" smtClean="0">
                <a:latin typeface="+mj-lt"/>
              </a:rPr>
              <a:t> у </a:t>
            </a:r>
            <a:r>
              <a:rPr lang="ru-RU" dirty="0" err="1" smtClean="0">
                <a:latin typeface="+mj-lt"/>
              </a:rPr>
              <a:t>містах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Рельєф</a:t>
            </a:r>
            <a:endParaRPr lang="ru-RU" sz="6600" b="1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5017"/>
            <a:ext cx="8229600" cy="757231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arenR"/>
            </a:pPr>
            <a:r>
              <a:rPr lang="uk-U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80% площі – Польська низовина</a:t>
            </a:r>
          </a:p>
          <a:p>
            <a:pPr marL="457200" indent="-457200">
              <a:buFontTx/>
              <a:buAutoNum type="arabicParenR"/>
            </a:pPr>
            <a:r>
              <a:rPr lang="uk-U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20% площі – гори Судети, зх. І сх. Карпати (Високі Татри)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tari4ok\Desktop\Новая папка\800px-Europe_location_POL.png"/>
          <p:cNvPicPr>
            <a:picLocks noChangeAspect="1" noChangeArrowheads="1"/>
          </p:cNvPicPr>
          <p:nvPr/>
        </p:nvPicPr>
        <p:blipFill>
          <a:blip r:embed="rId2"/>
          <a:srcRect l="2187" t="1250" r="312" b="26250"/>
          <a:stretch>
            <a:fillRect/>
          </a:stretch>
        </p:blipFill>
        <p:spPr bwMode="auto">
          <a:xfrm>
            <a:off x="1000100" y="1285861"/>
            <a:ext cx="7429552" cy="414340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cademyCTT" pitchFamily="2" charset="0"/>
              </a:rPr>
              <a:t>«</a:t>
            </a:r>
            <a:r>
              <a:rPr lang="uk-UA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Корисні копалини</a:t>
            </a:r>
            <a:r>
              <a:rPr lang="ru-RU" b="1" spc="50" dirty="0" smtClean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cademyCTT" pitchFamily="2" charset="0"/>
              </a:rPr>
              <a:t>»</a:t>
            </a:r>
            <a:endParaRPr lang="ru-RU" b="1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357299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Кам'яне вугілля – Верхня Сілезія</a:t>
            </a:r>
          </a:p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Буре вугілля – </a:t>
            </a:r>
            <a:r>
              <a:rPr lang="uk-UA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Белхатувський</a:t>
            </a:r>
            <a:endParaRPr lang="uk-UA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Мідні руди  - </a:t>
            </a:r>
            <a:r>
              <a:rPr lang="uk-UA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Легниця</a:t>
            </a:r>
            <a:endParaRPr lang="uk-UA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Поліметалеві та залізні руди - Верхня Сілезія</a:t>
            </a:r>
          </a:p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Сірка - </a:t>
            </a:r>
            <a:r>
              <a:rPr lang="uk-UA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Тарнобжег</a:t>
            </a:r>
            <a:endParaRPr lang="uk-UA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Кам'яна та калійна солі – північ</a:t>
            </a:r>
          </a:p>
          <a:p>
            <a:pPr marL="457200" indent="-457200">
              <a:buFontTx/>
              <a:buAutoNum type="arabicParenR"/>
            </a:pPr>
            <a:r>
              <a:rPr lang="uk-UA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Бурштин – балтійське узбережжя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tari4ok\Desktop\Новая пап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4" y="4714885"/>
            <a:ext cx="2172523" cy="192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tari4ok\Desktop\Новая папка\6.jpg"/>
          <p:cNvPicPr>
            <a:picLocks noChangeAspect="1" noChangeArrowheads="1"/>
          </p:cNvPicPr>
          <p:nvPr/>
        </p:nvPicPr>
        <p:blipFill>
          <a:blip r:embed="rId3"/>
          <a:srcRect t="12500" b="11000"/>
          <a:stretch>
            <a:fillRect/>
          </a:stretch>
        </p:blipFill>
        <p:spPr bwMode="auto">
          <a:xfrm>
            <a:off x="6643702" y="1164085"/>
            <a:ext cx="2214578" cy="169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tari4ok\Desktop\Новая папка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714885"/>
            <a:ext cx="2428892" cy="191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tari4ok\Desktop\Новая папка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4" y="4714885"/>
            <a:ext cx="2205327" cy="189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tari4ok\Desktop\Новая папка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714885"/>
            <a:ext cx="1920844" cy="192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tari4ok\Desktop\Новая папка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3" y="2857497"/>
            <a:ext cx="2214579" cy="187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777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Історія</vt:lpstr>
      <vt:lpstr>Слайд 3</vt:lpstr>
      <vt:lpstr>«Склад регіону (16 воєводств)»</vt:lpstr>
      <vt:lpstr>Господарство</vt:lpstr>
      <vt:lpstr>Економіко-географічне положення </vt:lpstr>
      <vt:lpstr>Географічне положення</vt:lpstr>
      <vt:lpstr>Рельєф</vt:lpstr>
      <vt:lpstr>«Корисні копалини»</vt:lpstr>
      <vt:lpstr>Слайд 10</vt:lpstr>
      <vt:lpstr>Клімат</vt:lpstr>
      <vt:lpstr>Промисловість</vt:lpstr>
      <vt:lpstr>Слайд 13</vt:lpstr>
      <vt:lpstr>Слайд 14</vt:lpstr>
      <vt:lpstr>Релігія</vt:lpstr>
      <vt:lpstr>Слайд 16</vt:lpstr>
      <vt:lpstr>Люблін</vt:lpstr>
      <vt:lpstr>Краків</vt:lpstr>
      <vt:lpstr>Гданьск</vt:lpstr>
      <vt:lpstr>Вроцлав</vt:lpstr>
      <vt:lpstr>Познань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Польща</dc:title>
  <dc:creator>tari4ok</dc:creator>
  <cp:lastModifiedBy>tari4ok</cp:lastModifiedBy>
  <cp:revision>20</cp:revision>
  <dcterms:created xsi:type="dcterms:W3CDTF">2014-04-27T20:18:27Z</dcterms:created>
  <dcterms:modified xsi:type="dcterms:W3CDTF">2014-04-29T08:26:07Z</dcterms:modified>
</cp:coreProperties>
</file>