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74625F-B36F-4342-95C7-705D6595912C}">
          <p14:sldIdLst>
            <p14:sldId id="256"/>
          </p14:sldIdLst>
        </p14:section>
        <p14:section name="Раздел без заголовка" id="{B3927A10-51AD-4C8C-89EB-F0DB219D3A65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14.10.2014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Проект збереження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Чорного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зовського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морів</a:t>
            </a:r>
            <a:endParaRPr lang="uk-UA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293096"/>
            <a:ext cx="6400800" cy="2304256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sz="48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[…</a:t>
            </a:r>
            <a:r>
              <a:rPr lang="ru-RU" sz="48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Шторм </a:t>
            </a:r>
            <a:r>
              <a:rPr lang="ru-RU" sz="4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утих. Молите бога, чтоб был обилен ваш улов:</a:t>
            </a:r>
          </a:p>
          <a:p>
            <a:pPr algn="r"/>
            <a:endParaRPr lang="ru-RU" sz="4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4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Трудна и пениста дорога по мутной зелени валов. </a:t>
            </a:r>
          </a:p>
          <a:p>
            <a:pPr algn="r"/>
            <a:endParaRPr lang="ru-RU" sz="4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4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 холодней, все позже зори…</a:t>
            </a:r>
          </a:p>
          <a:p>
            <a:pPr algn="r"/>
            <a:endParaRPr lang="ru-RU" sz="4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4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знает кормчий ваш седой, что ходят по морю святые </a:t>
            </a:r>
          </a:p>
          <a:p>
            <a:pPr algn="r"/>
            <a:endParaRPr lang="ru-RU" sz="4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4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носят звезды над </a:t>
            </a:r>
            <a:r>
              <a:rPr lang="ru-RU" sz="48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водой…]</a:t>
            </a:r>
            <a:endParaRPr lang="ru-RU" sz="4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5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© </a:t>
            </a:r>
            <a:r>
              <a:rPr lang="ru-RU" sz="56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Э. Багрицкий </a:t>
            </a:r>
            <a:endParaRPr lang="ru-RU" sz="5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1772816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3568" y="342900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782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22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539552" y="548680"/>
            <a:ext cx="619268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   </a:t>
            </a:r>
            <a:r>
              <a:rPr lang="ru-RU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Скорочення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забруднень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з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точкових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джерел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реконструкція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очисних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споруд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стічних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 у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міських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населених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пунктах,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зокрема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в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Іллічівську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Одесі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Генічеську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Складовську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складання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реєстру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землекористувачів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реалізація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водоохоронних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заходів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 </a:t>
            </a:r>
            <a:endParaRPr lang="ru-RU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1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3059832" y="548680"/>
            <a:ext cx="5766792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3.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Зменшення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забруднення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атмосфери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інвентаризація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джерел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забруднення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реалізація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технологічних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рішень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контроль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промислових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об’єктів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 зонах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рекреації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2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>
          <a:xfrm>
            <a:off x="539552" y="476672"/>
            <a:ext cx="5256584" cy="40324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4.  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Удосконалення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системи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поводження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з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твердими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відходами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у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прибережній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смузі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будівництво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нових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сучасних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полігонів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в АР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Крим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Донецькому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регіоні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інвентаризація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ліквідація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несанкціонованих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звалищ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стимулювання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підприємств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з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переробки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відходів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тощо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). </a:t>
            </a:r>
            <a:endParaRPr lang="ru-RU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6016" y="620688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5.   </a:t>
            </a:r>
            <a:r>
              <a:rPr lang="ru-RU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Посилення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системи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контролю за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переміщенням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небезпечних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речовин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матеріалів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, а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також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запобігання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latin typeface="Consolas" panose="020B0609020204030204" pitchFamily="49" charset="0"/>
                <a:cs typeface="Consolas" panose="020B0609020204030204" pitchFamily="49" charset="0"/>
              </a:rPr>
              <a:t>забрудненню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з </a:t>
            </a: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суден. </a:t>
            </a:r>
            <a:endParaRPr lang="ru-RU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8784976" cy="364502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6.   </a:t>
            </a:r>
            <a:r>
              <a:rPr lang="ru-RU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Запобігання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аварійним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ситуаціям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регіоні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перевірка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промислових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підприємств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об’єктів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підвищеної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небезпеки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підготовча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діяльність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запровадження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Плану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дій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при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надзвичайних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ситуаціях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Чорному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морі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розроблення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Національної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програми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реагування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разі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виникнення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аварій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інші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861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645024"/>
            <a:ext cx="4038600" cy="28803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7. </a:t>
            </a:r>
            <a:r>
              <a:rPr lang="ru-RU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Захист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та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невиснажливе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використання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біо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 та ландшафтного </a:t>
            </a:r>
            <a:r>
              <a:rPr lang="ru-RU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різноманіття</a:t>
            </a: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7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3466728" cy="30572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8.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Охорона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земель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запровадження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системи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інтегрованого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прибережній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смузі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97114" y="5009576"/>
            <a:ext cx="3623357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err="1"/>
              <a:t>Презентацію</a:t>
            </a:r>
            <a:r>
              <a:rPr lang="ru-RU" sz="2000" b="1" i="1" dirty="0"/>
              <a:t> </a:t>
            </a:r>
            <a:r>
              <a:rPr lang="ru-RU" sz="2000" b="1" i="1" dirty="0" err="1"/>
              <a:t>готували</a:t>
            </a:r>
            <a:r>
              <a:rPr lang="ru-RU" sz="2000" b="1" i="1" dirty="0"/>
              <a:t>:</a:t>
            </a:r>
            <a:br>
              <a:rPr lang="ru-RU" sz="2000" b="1" i="1" dirty="0"/>
            </a:br>
            <a:r>
              <a:rPr lang="ru-RU" sz="2000" dirty="0" err="1"/>
              <a:t>Вербова</a:t>
            </a:r>
            <a:r>
              <a:rPr lang="ru-RU" sz="2000" dirty="0"/>
              <a:t> </a:t>
            </a:r>
            <a:r>
              <a:rPr lang="ru-RU" sz="2000" dirty="0" err="1"/>
              <a:t>Анастасія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Шевченко </a:t>
            </a:r>
            <a:r>
              <a:rPr lang="ru-RU" sz="2000" dirty="0" err="1"/>
              <a:t>Андрій</a:t>
            </a:r>
            <a:r>
              <a:rPr lang="ru-RU" sz="2000" dirty="0"/>
              <a:t>, </a:t>
            </a:r>
            <a:br>
              <a:rPr lang="ru-RU" sz="2000" dirty="0"/>
            </a:br>
            <a:r>
              <a:rPr lang="ru-RU" sz="2000" dirty="0" err="1"/>
              <a:t>Подколзіна</a:t>
            </a:r>
            <a:r>
              <a:rPr lang="ru-RU" sz="2000" dirty="0"/>
              <a:t> Анна</a:t>
            </a:r>
            <a:endParaRPr lang="uk-UA" sz="2000" dirty="0"/>
          </a:p>
          <a:p>
            <a:endParaRPr lang="en-US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9980" y="1916832"/>
            <a:ext cx="77640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ДЯКУЄМО ЗА УВАГУ!</a:t>
            </a:r>
            <a:endParaRPr lang="uk-UA" sz="6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3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620689"/>
            <a:ext cx="8075240" cy="180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    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Чорне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і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Азовське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 моря —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найвіддаленіші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від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Світового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океану.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Площа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їх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водозбірного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басейну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значно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перевищує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площу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самих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морів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Це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зумовило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надзвичайну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чутливість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їх</a:t>
            </a:r>
            <a:r>
              <a:rPr lang="en-US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до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впливу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людської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діяльності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9600" dirty="0" err="1">
                <a:latin typeface="Consolas" panose="020B0609020204030204" pitchFamily="49" charset="0"/>
                <a:cs typeface="Consolas" panose="020B0609020204030204" pitchFamily="49" charset="0"/>
              </a:rPr>
              <a:t>Протягом</a:t>
            </a:r>
            <a:r>
              <a:rPr lang="ru-RU" sz="9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9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останніх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2060848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десятиріч</a:t>
            </a:r>
            <a:r>
              <a:rPr lang="ru-RU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відбувалися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евтрофікаційні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процеси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забруднення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морського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шельфу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токсичними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речовинами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абразія</a:t>
            </a:r>
            <a:r>
              <a:rPr lang="ru-RU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берегів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втрати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біологічного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різноманіття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і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рибних</a:t>
            </a:r>
            <a:r>
              <a:rPr lang="ru-RU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ресурсів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значні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втрати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ru-RU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рекреаційних</a:t>
            </a:r>
            <a:r>
              <a:rPr lang="ru-RU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ресурсів</a:t>
            </a:r>
            <a:r>
              <a:rPr lang="ru-RU" sz="2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ru-RU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6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476672"/>
            <a:ext cx="7931224" cy="5649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</a:t>
            </a:r>
            <a:r>
              <a:rPr lang="ru-RU" sz="29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 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Азово-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Чорноморського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басейну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належить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98%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території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України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Водозбірний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басейн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Азовського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морів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охоплює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територію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2,4 млн кв. км.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Частка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території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України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у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площі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Азово-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Чорноморського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водозбірного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басейну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становить 23% і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включає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водозбірні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басейни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Дунаю,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Дніпра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Дністра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Південного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Бугу,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Сіверського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Дінця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басейн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Дону),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малих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річок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північного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Приазов'я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Криму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північного-західного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Причорномор'я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  <a:p>
            <a:endParaRPr lang="ru-RU" sz="29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ru-RU" sz="2900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Морське</a:t>
            </a:r>
            <a:r>
              <a:rPr lang="ru-RU" sz="29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узбережжя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Азовського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морів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займає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значну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частину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південного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кордону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України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Воно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охоплює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п'ять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адміністративних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одиниць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—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Донецьку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Запорізьку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Херсонську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Миколаївську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Одеську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області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а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також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Автономну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Республіку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Крим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Загальна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довжина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берегової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лінії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перевищує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3000 км. </a:t>
            </a:r>
          </a:p>
          <a:p>
            <a:endParaRPr lang="ru-RU" sz="29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У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Чорному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Азовському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морях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внутрішні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води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займають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10881 кв. км,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територіальні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води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України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становлять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29454 кв. км, а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площа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шельфу до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ізобати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200 м — 55750 кв. км,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що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становить 57%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усього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Чорноморського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шельфу.. </a:t>
            </a:r>
          </a:p>
          <a:p>
            <a:endParaRPr lang="ru-RU" sz="29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У 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межах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України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розташовані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14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морських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лиманів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естуаріїв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загальною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площею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1952 кв. км, 8 заток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загальною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площею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1770 кв. км,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близько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20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приморських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водно-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болотних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угідь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загальною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площею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635 000 га.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Інтенсивний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економічний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розвиток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виснажливе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природокористування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призвели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до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значного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екологічного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навантаження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на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екосистеми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Азовського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Чорного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морів</a:t>
            </a:r>
            <a:r>
              <a:rPr lang="ru-RU" sz="2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3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Проблеми </a:t>
            </a:r>
            <a:r>
              <a:rPr lang="uk-UA" b="1" i="1" dirty="0" smtClean="0"/>
              <a:t>Чорного</a:t>
            </a:r>
            <a:r>
              <a:rPr lang="uk-UA" dirty="0" smtClean="0"/>
              <a:t> і </a:t>
            </a:r>
            <a:r>
              <a:rPr lang="uk-UA" b="1" i="1" dirty="0" smtClean="0"/>
              <a:t>Азовського</a:t>
            </a:r>
            <a:r>
              <a:rPr lang="uk-UA" dirty="0" smtClean="0"/>
              <a:t> морів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Перевищення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обсягу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забруднень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над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асиміляційною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здатністю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екосистем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надходження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чужинних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біологічних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видів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використання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природних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ресурсів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обсягах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перевищують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потенціал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застосування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екологічно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шкідливих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технологій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добування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ресурсів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транспортування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перевантаження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вантажів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тощо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протягом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останніх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30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років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обумовили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значні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зміни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природного стану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довкілля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Мікробіологічне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забруднення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прибережних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 стоками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комунальних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підприємств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часто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унеможливлює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їх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використання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оздоровлення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людей.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Хвильова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абразія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призводить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поширення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небезпечних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геологічних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процесів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уздовж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усього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узбережжя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260648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3568" y="1484784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4624"/>
            <a:ext cx="7931224" cy="21602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Одним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із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негативних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впливів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на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морське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середовище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є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днопоглиблювальні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гідромеханізовані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роботи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які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здійснювалися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територіальних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водах та на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шельфі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моря.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Проблемою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прибережної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смуги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є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також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берегова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ерозія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Близько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2600 км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берегової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лінії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руйнується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від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змивання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ерозії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Понад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100 га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землі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втрачається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для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різного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використання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щороку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Це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призводить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до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зменшення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територій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для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містобудування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розвитку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туризму,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має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згубний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вплив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на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берегову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екосистему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</p:txBody>
      </p:sp>
      <p:pic>
        <p:nvPicPr>
          <p:cNvPr id="2050" name="Picture 2" descr="E:\The Punk Software\ярлики\Users\Internet Explorer\Memory&amp;future\My\Лето\x_c6ce0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834783" cy="27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8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88640"/>
            <a:ext cx="7859216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Найчутливішою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до ант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опогенного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навантаження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є п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ибе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ежна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частина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Азовського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мо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ів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особливо у зон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діяльності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по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в,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гирлових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pi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чкових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зонах, 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також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зонах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впливу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великих м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Прибережну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частину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Чорного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моря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забруднюють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берегові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підприємства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які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скидають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стічні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води в море.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Значна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частина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забруднювальних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речовин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потрапляє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до моря внаслідок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діяльності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об'єктів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комунального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господарства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великих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міст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на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узбережжі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—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Одеси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Севастополя,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Феодосії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та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інших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Загалом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за 1998 р. у межах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України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 море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було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скинуто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стічних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вод без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очищення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5,9 млн. м3: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недостатньо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очищених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— 34,5 млн. м3: нормативно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очищених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— 224,6 млн. м3. При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цьому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в море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надійшло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5,1 тис. т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завислих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речовин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і 5,1 тис. т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органічних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речовин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33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Об'єми</a:t>
            </a:r>
            <a:r>
              <a:rPr lang="ru-RU" dirty="0"/>
              <a:t> </a:t>
            </a:r>
            <a:r>
              <a:rPr lang="ru-RU" dirty="0" err="1"/>
              <a:t>скидів</a:t>
            </a:r>
            <a:r>
              <a:rPr lang="ru-RU" dirty="0"/>
              <a:t> </a:t>
            </a:r>
            <a:r>
              <a:rPr lang="ru-RU" dirty="0" err="1"/>
              <a:t>стічних</a:t>
            </a:r>
            <a:r>
              <a:rPr lang="ru-RU" dirty="0"/>
              <a:t> вод до </a:t>
            </a:r>
            <a:r>
              <a:rPr lang="ru-RU" b="1" i="1" dirty="0" err="1"/>
              <a:t>Чорного</a:t>
            </a:r>
            <a:r>
              <a:rPr lang="ru-RU" dirty="0"/>
              <a:t> моря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1600" dirty="0" smtClean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</a:t>
                </a:r>
                <a:r>
                  <a:rPr lang="ru-RU" sz="1600" dirty="0" err="1" smtClean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Слід</a:t>
                </a:r>
                <a:r>
                  <a:rPr lang="ru-RU" sz="1600" dirty="0" smtClean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відмітити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що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очисні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споруди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 основному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справляються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з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забрудненням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у межах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встановлених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нормативів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.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Наприклад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в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Одесі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з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остаточним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введенням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експлуатацію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біологічної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системи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очищення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«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Південна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»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зменшився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скид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недостатньо-очищених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стічних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вод у море на 55 млн.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uk-UA" sz="1600" i="1">
                            <a:solidFill>
                              <a:schemeClr val="bg1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м</m:t>
                        </m:r>
                      </m:e>
                      <m:sup>
                        <m:r>
                          <a:rPr lang="uk-UA" sz="1600" i="1">
                            <a:solidFill>
                              <a:schemeClr val="bg1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.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Водночас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багато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очисних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споруд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зони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що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контролюється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через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неефективну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роботу не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справляються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з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нормативними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показниками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з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очищення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стічних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вод.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Це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Одеська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ТЕЦ,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пансіонат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«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Золоті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піски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»,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Іллічівський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морський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торговельний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порт та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ін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. </a:t>
                </a:r>
              </a:p>
              <a:p>
                <a:endParaRPr lang="ru-RU" sz="16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  </a:t>
                </a:r>
                <a:r>
                  <a:rPr lang="ru-RU" sz="1600" dirty="0" err="1" smtClean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Велику</a:t>
                </a:r>
                <a:r>
                  <a:rPr lang="ru-RU" sz="1600" dirty="0" smtClean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шкоду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завдає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морському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середовищу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скидання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неочищених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стічних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вод у м. Балаклава, де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щодобово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скидається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близько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10 тис.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uk-UA" sz="1600" b="0" i="1" smtClean="0">
                            <a:solidFill>
                              <a:schemeClr val="bg1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м</m:t>
                        </m:r>
                      </m:e>
                      <m:sup>
                        <m:r>
                          <a:rPr lang="uk-UA" sz="1600" b="0" i="1" smtClean="0">
                            <a:solidFill>
                              <a:schemeClr val="bg1"/>
                            </a:solidFill>
                            <a:latin typeface="Cambria Math"/>
                            <a:cs typeface="Consolas" panose="020B0609020204030204" pitchFamily="49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.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Зниження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обсягу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неочищених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стічних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вод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або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введення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очисних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споруд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найближчим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часом не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передбачаються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. В той же час в планах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капітального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будівництва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Чорноморського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флоту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закриття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усіх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джерел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забруднення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планується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тільки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після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2005 р.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Одночасно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з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цим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у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Севастополі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не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планується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введення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експлуатацію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біологічного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очищення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муніципальних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стічних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вод.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Каналізаційна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мережа не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відповідає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нормам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експлуатації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тому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трапляються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пориви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колектора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під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час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яких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у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зоні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рекреації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до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Чорного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моря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надходить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чимало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неочищених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r>
                  <a:rPr lang="ru-RU" sz="1600" dirty="0" err="1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стічних</a:t>
                </a:r>
                <a:r>
                  <a:rPr lang="ru-RU" sz="1600" dirty="0">
                    <a:solidFill>
                      <a:schemeClr val="bg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 вод. </a:t>
                </a:r>
              </a:p>
              <a:p>
                <a:endParaRPr lang="ru-RU" sz="16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370" t="-539" b="-808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1043608" y="260648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3608" y="1484784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5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Екологічний</a:t>
            </a:r>
            <a:r>
              <a:rPr lang="ru-RU" dirty="0"/>
              <a:t> стан </a:t>
            </a:r>
            <a:r>
              <a:rPr lang="ru-RU" b="1" i="1" dirty="0" err="1"/>
              <a:t>Чорного</a:t>
            </a:r>
            <a:r>
              <a:rPr lang="ru-RU" dirty="0"/>
              <a:t> і </a:t>
            </a:r>
            <a:r>
              <a:rPr lang="ru-RU" b="1" i="1" dirty="0" err="1"/>
              <a:t>Азовського</a:t>
            </a:r>
            <a:r>
              <a:rPr lang="ru-RU" dirty="0"/>
              <a:t> </a:t>
            </a:r>
            <a:r>
              <a:rPr lang="ru-RU" dirty="0" err="1"/>
              <a:t>морів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2372" y="1772816"/>
            <a:ext cx="8291264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ru-RU" sz="5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Незважаючи</a:t>
            </a:r>
            <a:r>
              <a:rPr lang="ru-RU" sz="5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на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вказані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недоліки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протягом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останніх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років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стан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навколишнього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середовища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Чорного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Азовського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морів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дещо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покращився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має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тенденцію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до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стабілізації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. За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даними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моніторингу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за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останні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роки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вміст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у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воді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біогенних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речовин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знаходиться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на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постійному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рівні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який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значно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нижче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ГДК для азоту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амонійного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нітратів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фосфатів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Це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пов'язано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зі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зниженням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інтенсивності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внесення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мінеральних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добрив,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пестицидів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на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сільськогосподарські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угіддя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що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сприяло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зменшенню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вимивання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біогенних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і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забруднювальних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речовин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з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водозбірних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територій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основних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річок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Основними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забруднювальними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компонентами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морського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середовища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є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нафтопродукти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Постійний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вміст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нафтопродуктів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у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морській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воді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пов'язаний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з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діяльністю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промислових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підприємств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портів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втратами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під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час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бункерних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операцій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виносом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до моря з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річковими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водами і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стічними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водами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комунальних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очисних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ru-RU" sz="5300" dirty="0" err="1">
                <a:latin typeface="Consolas" panose="020B0609020204030204" pitchFamily="49" charset="0"/>
                <a:cs typeface="Consolas" panose="020B0609020204030204" pitchFamily="49" charset="0"/>
              </a:rPr>
              <a:t>споруд</a:t>
            </a:r>
            <a:r>
              <a:rPr lang="ru-RU" sz="5300" dirty="0"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59632" y="26064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59632" y="1484784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88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362075"/>
          </a:xfrm>
        </p:spPr>
        <p:txBody>
          <a:bodyPr/>
          <a:lstStyle/>
          <a:p>
            <a:pPr algn="ctr"/>
            <a:r>
              <a:rPr lang="uk-UA" dirty="0" smtClean="0"/>
              <a:t>        Способи вирішення ПРОБЛЕМ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187624" y="332656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187624" y="1628800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67544" y="199783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uk-UA" sz="28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1.</a:t>
            </a:r>
            <a:r>
              <a:rPr lang="uk-UA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Контроль </a:t>
            </a:r>
            <a:r>
              <a:rPr lang="uk-UA" sz="2800" dirty="0">
                <a:latin typeface="Consolas" panose="020B0609020204030204" pitchFamily="49" charset="0"/>
                <a:cs typeface="Consolas" panose="020B0609020204030204" pitchFamily="49" charset="0"/>
              </a:rPr>
              <a:t>забруднення, що надходить зі стоком річок (включаючи елементи басейнового управління, регулювання використання агрохімікатів на водозбірній площі, будівництво та реконструкцію каналізаційних мереж та очисних споруд для запобігання скидання забруднених стічних вод у річки басейну, моніторинг та контроль якості води річок, які впадають в моря). </a:t>
            </a:r>
          </a:p>
        </p:txBody>
      </p:sp>
    </p:spTree>
    <p:extLst>
      <p:ext uri="{BB962C8B-B14F-4D97-AF65-F5344CB8AC3E}">
        <p14:creationId xmlns:p14="http://schemas.microsoft.com/office/powerpoint/2010/main" val="27134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1200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збереження Чорного і Азовського морів</vt:lpstr>
      <vt:lpstr>Презентация PowerPoint</vt:lpstr>
      <vt:lpstr>Презентация PowerPoint</vt:lpstr>
      <vt:lpstr>Проблеми Чорного і Азовського морів</vt:lpstr>
      <vt:lpstr>Презентация PowerPoint</vt:lpstr>
      <vt:lpstr>Презентация PowerPoint</vt:lpstr>
      <vt:lpstr>Об'єми скидів стічних вод до Чорного моря</vt:lpstr>
      <vt:lpstr>Екологічний стан Чорного і Азовського морів </vt:lpstr>
      <vt:lpstr>        Способи вирішення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Аня</cp:lastModifiedBy>
  <cp:revision>17</cp:revision>
  <dcterms:created xsi:type="dcterms:W3CDTF">2010-02-23T11:30:32Z</dcterms:created>
  <dcterms:modified xsi:type="dcterms:W3CDTF">2014-10-14T13:12:59Z</dcterms:modified>
</cp:coreProperties>
</file>