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90" r:id="rId9"/>
    <p:sldId id="284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7" r:id="rId21"/>
    <p:sldId id="280" r:id="rId22"/>
    <p:sldId id="279" r:id="rId23"/>
    <p:sldId id="283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80626"/>
    <a:srgbClr val="990099"/>
    <a:srgbClr val="3333FF"/>
    <a:srgbClr val="FF0066"/>
    <a:srgbClr val="E41CB9"/>
    <a:srgbClr val="FF0000"/>
    <a:srgbClr val="6600CC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B875-43D4-4AB4-ACB9-60B3170A814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4C44-7DC3-4C52-AA8C-3B58D308D9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starbeiter.vn.ua/img/2011/10/bialowieski-park-narodowy.jpg" TargetMode="External"/><Relationship Id="rId2" Type="http://schemas.openxmlformats.org/officeDocument/2006/relationships/hyperlink" Target="http://ostarbeiter.vn.ua/parki-narodowe-w-polsc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1797" TargetMode="External"/><Relationship Id="rId2" Type="http://schemas.openxmlformats.org/officeDocument/2006/relationships/hyperlink" Target="http://znaimo.com.ua/%D0%92%D0%B8%D0%B1%D1%96%D1%86%D0%BA%D1%96%D0%B9_%D0%AE%D0%B7%D0%B5%D1%8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znaimo.com.ua/%D0%94%D0%B5%D0%B2%D1%96%D0%B7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starbeiter.vn.ua/tatr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starbeiter.vn.ua/wisla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2071679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Польша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polonya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488"/>
            <a:ext cx="8358214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596" y="2071678"/>
            <a:ext cx="4143404" cy="32142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1305342"/>
            <a:ext cx="4429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Злотий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національною</a:t>
            </a:r>
            <a:r>
              <a:rPr lang="ru-RU" dirty="0" smtClean="0">
                <a:solidFill>
                  <a:srgbClr val="FF0000"/>
                </a:solidFill>
              </a:rPr>
              <a:t> валютою. 100 грошей </a:t>
            </a:r>
            <a:r>
              <a:rPr lang="ru-RU" dirty="0" err="1" smtClean="0">
                <a:solidFill>
                  <a:srgbClr val="FF0000"/>
                </a:solidFill>
              </a:rPr>
              <a:t>входять</a:t>
            </a:r>
            <a:r>
              <a:rPr lang="ru-RU" dirty="0" smtClean="0">
                <a:solidFill>
                  <a:srgbClr val="FF0000"/>
                </a:solidFill>
              </a:rPr>
              <a:t> до складу одного злотого. </a:t>
            </a:r>
            <a:r>
              <a:rPr lang="ru-RU" dirty="0" err="1" smtClean="0">
                <a:solidFill>
                  <a:srgbClr val="FF0000"/>
                </a:solidFill>
              </a:rPr>
              <a:t>Місцеві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називають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ціни</a:t>
            </a:r>
            <a:r>
              <a:rPr lang="ru-RU" dirty="0" smtClean="0">
                <a:solidFill>
                  <a:srgbClr val="FF0000"/>
                </a:solidFill>
              </a:rPr>
              <a:t>, часто, в </a:t>
            </a:r>
            <a:r>
              <a:rPr lang="ru-RU" dirty="0" err="1" smtClean="0">
                <a:solidFill>
                  <a:srgbClr val="FF0000"/>
                </a:solidFill>
              </a:rPr>
              <a:t>старих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злотих</a:t>
            </a:r>
            <a:r>
              <a:rPr lang="ru-RU" dirty="0" smtClean="0">
                <a:solidFill>
                  <a:srgbClr val="FF0000"/>
                </a:solidFill>
              </a:rPr>
              <a:t>. Тому коли </a:t>
            </a:r>
            <a:r>
              <a:rPr lang="ru-RU" dirty="0" err="1" smtClean="0">
                <a:solidFill>
                  <a:srgbClr val="FF0000"/>
                </a:solidFill>
              </a:rPr>
              <a:t>Ви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чуєте</a:t>
            </a:r>
            <a:r>
              <a:rPr lang="ru-RU" dirty="0" smtClean="0">
                <a:solidFill>
                  <a:srgbClr val="FF0000"/>
                </a:solidFill>
              </a:rPr>
              <a:t> про </a:t>
            </a:r>
            <a:r>
              <a:rPr lang="ru-RU" dirty="0" err="1" smtClean="0">
                <a:solidFill>
                  <a:srgbClr val="FF0000"/>
                </a:solidFill>
              </a:rPr>
              <a:t>заробіток</a:t>
            </a:r>
            <a:r>
              <a:rPr lang="ru-RU" dirty="0" smtClean="0">
                <a:solidFill>
                  <a:srgbClr val="FF0000"/>
                </a:solidFill>
              </a:rPr>
              <a:t> у 20 </a:t>
            </a:r>
            <a:r>
              <a:rPr lang="ru-RU" dirty="0" err="1" smtClean="0">
                <a:solidFill>
                  <a:srgbClr val="FF0000"/>
                </a:solidFill>
              </a:rPr>
              <a:t>мільйонів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перерахуйте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нові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злоті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він</a:t>
            </a:r>
            <a:r>
              <a:rPr lang="ru-RU" dirty="0" smtClean="0">
                <a:solidFill>
                  <a:srgbClr val="FF0000"/>
                </a:solidFill>
              </a:rPr>
              <a:t> складе 2 </a:t>
            </a:r>
            <a:r>
              <a:rPr lang="ru-RU" dirty="0" err="1" smtClean="0">
                <a:solidFill>
                  <a:srgbClr val="FF0000"/>
                </a:solidFill>
              </a:rPr>
              <a:t>тисячі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50, 5,10, 1, 2 - </a:t>
            </a:r>
            <a:r>
              <a:rPr lang="ru-RU" dirty="0" err="1" smtClean="0"/>
              <a:t>монети</a:t>
            </a:r>
            <a:r>
              <a:rPr lang="ru-RU" dirty="0" smtClean="0"/>
              <a:t> </a:t>
            </a:r>
            <a:r>
              <a:rPr lang="ru-RU" dirty="0" err="1" smtClean="0"/>
              <a:t>грошів</a:t>
            </a:r>
            <a:r>
              <a:rPr lang="ru-RU" dirty="0" smtClean="0"/>
              <a:t>. 2, 1, 5 - </a:t>
            </a:r>
            <a:r>
              <a:rPr lang="ru-RU" dirty="0" err="1" smtClean="0"/>
              <a:t>монети</a:t>
            </a:r>
            <a:r>
              <a:rPr lang="ru-RU" dirty="0" smtClean="0"/>
              <a:t> </a:t>
            </a:r>
            <a:r>
              <a:rPr lang="ru-RU" dirty="0" err="1" smtClean="0"/>
              <a:t>злотих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монет у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ходять</a:t>
            </a:r>
            <a:r>
              <a:rPr lang="ru-RU" dirty="0" smtClean="0"/>
              <a:t> </a:t>
            </a:r>
            <a:r>
              <a:rPr lang="ru-RU" dirty="0" err="1" smtClean="0"/>
              <a:t>банкноти</a:t>
            </a:r>
            <a:r>
              <a:rPr lang="ru-RU" dirty="0" smtClean="0"/>
              <a:t> 100, 200, 50, 10, 20 </a:t>
            </a:r>
            <a:r>
              <a:rPr lang="ru-RU" dirty="0" err="1" smtClean="0"/>
              <a:t>злотих</a:t>
            </a:r>
            <a:r>
              <a:rPr lang="ru-RU" dirty="0" smtClean="0"/>
              <a:t>. В </a:t>
            </a:r>
            <a:r>
              <a:rPr lang="ru-RU" dirty="0" err="1" smtClean="0"/>
              <a:t>обмінних</a:t>
            </a:r>
            <a:r>
              <a:rPr lang="ru-RU" dirty="0" smtClean="0"/>
              <a:t> пунктах (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)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обміняти</a:t>
            </a:r>
            <a:r>
              <a:rPr lang="ru-RU" dirty="0" smtClean="0"/>
              <a:t> валюту,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комісія</a:t>
            </a:r>
            <a:r>
              <a:rPr lang="ru-RU" dirty="0" smtClean="0"/>
              <a:t> не </a:t>
            </a:r>
            <a:r>
              <a:rPr lang="ru-RU" dirty="0" err="1" smtClean="0"/>
              <a:t>стягується</a:t>
            </a:r>
            <a:r>
              <a:rPr lang="ru-RU" dirty="0" smtClean="0"/>
              <a:t>. Курс </a:t>
            </a:r>
            <a:r>
              <a:rPr lang="ru-RU" dirty="0" err="1" smtClean="0"/>
              <a:t>обміну</a:t>
            </a:r>
            <a:r>
              <a:rPr lang="ru-RU" dirty="0" smtClean="0"/>
              <a:t> в банках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вигідний</a:t>
            </a:r>
            <a:r>
              <a:rPr lang="ru-RU" dirty="0" smtClean="0"/>
              <a:t>. Є </a:t>
            </a:r>
            <a:r>
              <a:rPr lang="ru-RU" dirty="0" err="1" smtClean="0"/>
              <a:t>рідкістю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обмінника</a:t>
            </a:r>
            <a:r>
              <a:rPr lang="ru-RU" dirty="0" smtClean="0"/>
              <a:t> при </a:t>
            </a:r>
            <a:r>
              <a:rPr lang="ru-RU" dirty="0" err="1" smtClean="0"/>
              <a:t>польському</a:t>
            </a:r>
            <a:r>
              <a:rPr lang="ru-RU" dirty="0" smtClean="0"/>
              <a:t> банку.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3782" y="0"/>
            <a:ext cx="1962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rgbClr val="3333FF"/>
                </a:solidFill>
              </a:rPr>
              <a:t>Г</a:t>
            </a:r>
            <a:r>
              <a:rPr lang="ru-RU" sz="3600" dirty="0" err="1" smtClean="0">
                <a:solidFill>
                  <a:srgbClr val="3333FF"/>
                </a:solidFill>
              </a:rPr>
              <a:t>роші</a:t>
            </a:r>
            <a:r>
              <a:rPr lang="ru-RU" sz="2800" dirty="0" smtClean="0">
                <a:solidFill>
                  <a:srgbClr val="3333FF"/>
                </a:solidFill>
              </a:rPr>
              <a:t> </a:t>
            </a:r>
            <a:r>
              <a:rPr lang="ru-RU" sz="3600" dirty="0" err="1" smtClean="0">
                <a:solidFill>
                  <a:srgbClr val="3333FF"/>
                </a:solidFill>
              </a:rPr>
              <a:t>Польщі</a:t>
            </a:r>
            <a:endParaRPr lang="ru-RU" sz="36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1779" y="928670"/>
            <a:ext cx="27804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hlinkClick r:id="rId2" tooltip="Національні парки Польщі"/>
              </a:rPr>
              <a:t>Національні</a:t>
            </a:r>
            <a:r>
              <a:rPr lang="ru-RU" sz="3200" dirty="0">
                <a:hlinkClick r:id="rId2" tooltip="Національні парки Польщі"/>
              </a:rPr>
              <a:t> парки </a:t>
            </a:r>
            <a:r>
              <a:rPr lang="ru-RU" sz="3200" dirty="0" err="1">
                <a:hlinkClick r:id="rId2" tooltip="Національні парки Польщі"/>
              </a:rPr>
              <a:t>Польщі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0"/>
            <a:ext cx="521494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FF00"/>
                </a:solidFill>
              </a:rPr>
              <a:t>Один </a:t>
            </a:r>
            <a:r>
              <a:rPr lang="ru-RU" sz="2800" i="1" dirty="0" err="1">
                <a:solidFill>
                  <a:srgbClr val="FFFF00"/>
                </a:solidFill>
              </a:rPr>
              <a:t>з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найбільш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відвідуваних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dirty="0"/>
              <a:t>– </a:t>
            </a:r>
            <a:r>
              <a:rPr lang="ru-RU" b="1" dirty="0" err="1"/>
              <a:t>Вігерський</a:t>
            </a:r>
            <a:r>
              <a:rPr lang="ru-RU" b="1" dirty="0"/>
              <a:t> </a:t>
            </a:r>
            <a:r>
              <a:rPr lang="ru-RU" b="1" dirty="0" err="1"/>
              <a:t>національний</a:t>
            </a:r>
            <a:r>
              <a:rPr lang="ru-RU" b="1" dirty="0"/>
              <a:t> парк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в </a:t>
            </a:r>
            <a:r>
              <a:rPr lang="ru-RU" dirty="0" err="1"/>
              <a:t>гирлі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Чарна</a:t>
            </a:r>
            <a:r>
              <a:rPr lang="ru-RU" dirty="0"/>
              <a:t> </a:t>
            </a:r>
            <a:r>
              <a:rPr lang="ru-RU" dirty="0" err="1"/>
              <a:t>Ханча</a:t>
            </a:r>
            <a:r>
              <a:rPr lang="ru-RU" dirty="0"/>
              <a:t> на краю </a:t>
            </a:r>
            <a:r>
              <a:rPr lang="ru-RU" dirty="0" err="1"/>
              <a:t>Августовської</a:t>
            </a:r>
            <a:r>
              <a:rPr lang="ru-RU" dirty="0"/>
              <a:t> </a:t>
            </a:r>
            <a:r>
              <a:rPr lang="ru-RU" dirty="0" err="1"/>
              <a:t>пущі</a:t>
            </a:r>
            <a:r>
              <a:rPr lang="ru-RU" dirty="0"/>
              <a:t> (пол. </a:t>
            </a:r>
            <a:r>
              <a:rPr lang="en-US" dirty="0" err="1"/>
              <a:t>Puszcza</a:t>
            </a:r>
            <a:r>
              <a:rPr lang="en-US" dirty="0"/>
              <a:t> </a:t>
            </a:r>
            <a:r>
              <a:rPr lang="en-US" dirty="0" err="1"/>
              <a:t>Augustowska</a:t>
            </a:r>
            <a:r>
              <a:rPr lang="en-US" dirty="0"/>
              <a:t>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 </a:t>
            </a:r>
            <a:r>
              <a:rPr lang="ru-RU" dirty="0" err="1"/>
              <a:t>водний</a:t>
            </a:r>
            <a:r>
              <a:rPr lang="ru-RU" dirty="0"/>
              <a:t> рай. У межах парку </a:t>
            </a:r>
            <a:r>
              <a:rPr lang="ru-RU" dirty="0" err="1"/>
              <a:t>знаходяться</a:t>
            </a:r>
            <a:r>
              <a:rPr lang="ru-RU" dirty="0"/>
              <a:t> 42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.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них – озеро </a:t>
            </a:r>
            <a:r>
              <a:rPr lang="ru-RU" dirty="0" err="1"/>
              <a:t>Вігри</a:t>
            </a:r>
            <a:r>
              <a:rPr lang="ru-RU" dirty="0"/>
              <a:t> (2187 га),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обривистими</a:t>
            </a:r>
            <a:r>
              <a:rPr lang="ru-RU" dirty="0"/>
              <a:t> </a:t>
            </a:r>
            <a:r>
              <a:rPr lang="ru-RU" dirty="0" err="1"/>
              <a:t>крутими</a:t>
            </a:r>
            <a:r>
              <a:rPr lang="ru-RU" dirty="0"/>
              <a:t> берегами, особливо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полюбляють</a:t>
            </a:r>
            <a:r>
              <a:rPr lang="ru-RU" dirty="0"/>
              <a:t> байдарочники.</a:t>
            </a:r>
          </a:p>
          <a:p>
            <a:r>
              <a:rPr lang="ru-RU" dirty="0" err="1"/>
              <a:t>Прибережні</a:t>
            </a:r>
            <a:r>
              <a:rPr lang="ru-RU" dirty="0"/>
              <a:t> </a:t>
            </a:r>
            <a:r>
              <a:rPr lang="ru-RU" dirty="0" err="1"/>
              <a:t>густі</a:t>
            </a:r>
            <a:r>
              <a:rPr lang="ru-RU" dirty="0"/>
              <a:t> </a:t>
            </a:r>
            <a:r>
              <a:rPr lang="ru-RU" dirty="0" err="1"/>
              <a:t>зарості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75 </a:t>
            </a:r>
            <a:r>
              <a:rPr lang="ru-RU" dirty="0" err="1"/>
              <a:t>з</a:t>
            </a:r>
            <a:r>
              <a:rPr lang="ru-RU" dirty="0"/>
              <a:t> них взято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охорону</a:t>
            </a:r>
            <a:r>
              <a:rPr lang="ru-RU" dirty="0"/>
              <a:t>. У водах парку </a:t>
            </a:r>
            <a:r>
              <a:rPr lang="ru-RU" dirty="0" err="1"/>
              <a:t>мешкає</a:t>
            </a:r>
            <a:r>
              <a:rPr lang="ru-RU" dirty="0"/>
              <a:t> 32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риб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ряпушки </a:t>
            </a:r>
            <a:r>
              <a:rPr lang="ru-RU" dirty="0" err="1"/>
              <a:t>і</a:t>
            </a:r>
            <a:r>
              <a:rPr lang="ru-RU" dirty="0"/>
              <a:t> щуки. </a:t>
            </a:r>
            <a:r>
              <a:rPr lang="ru-RU" dirty="0" err="1"/>
              <a:t>Близько</a:t>
            </a:r>
            <a:r>
              <a:rPr lang="ru-RU" dirty="0"/>
              <a:t> 46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202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мешкає</a:t>
            </a:r>
            <a:r>
              <a:rPr lang="ru-RU" dirty="0"/>
              <a:t> на берегах озер 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лісах</a:t>
            </a:r>
            <a:r>
              <a:rPr lang="ru-RU" dirty="0"/>
              <a:t>.</a:t>
            </a:r>
          </a:p>
          <a:p>
            <a:r>
              <a:rPr lang="ru-RU" u="sng" dirty="0">
                <a:hlinkClick r:id="rId3" tooltip="Вид на Біловезький національний парк"/>
              </a:rPr>
              <a:t/>
            </a:r>
            <a:br>
              <a:rPr lang="ru-RU" u="sng" dirty="0">
                <a:hlinkClick r:id="rId3" tooltip="Вид на Біловезький національний парк"/>
              </a:rPr>
            </a:br>
            <a:endParaRPr lang="ru-RU" dirty="0"/>
          </a:p>
        </p:txBody>
      </p:sp>
      <p:pic>
        <p:nvPicPr>
          <p:cNvPr id="5" name="Рисунок 4" descr="bialowieski-park-narodowy-300x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214554"/>
            <a:ext cx="364333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428604"/>
            <a:ext cx="2118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7030A0"/>
                </a:solidFill>
              </a:rPr>
              <a:t>Біловезька</a:t>
            </a:r>
            <a:r>
              <a:rPr lang="ru-RU" sz="2800" dirty="0">
                <a:solidFill>
                  <a:srgbClr val="7030A0"/>
                </a:solidFill>
              </a:rPr>
              <a:t> пуща</a:t>
            </a:r>
          </a:p>
        </p:txBody>
      </p:sp>
      <p:pic>
        <p:nvPicPr>
          <p:cNvPr id="3" name="Рисунок 2" descr="puszcza-bialowieska-300x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5000628" cy="50006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14942" y="1714488"/>
            <a:ext cx="392905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66"/>
                </a:solidFill>
              </a:rPr>
              <a:t>Стара </a:t>
            </a:r>
            <a:r>
              <a:rPr lang="ru-RU" sz="3200" dirty="0" err="1">
                <a:solidFill>
                  <a:srgbClr val="FF0066"/>
                </a:solidFill>
              </a:rPr>
              <a:t>Біловезька</a:t>
            </a:r>
            <a:r>
              <a:rPr lang="ru-RU" sz="3200" dirty="0">
                <a:solidFill>
                  <a:srgbClr val="FF0066"/>
                </a:solidFill>
              </a:rPr>
              <a:t> </a:t>
            </a:r>
            <a:r>
              <a:rPr lang="ru-RU" dirty="0"/>
              <a:t>пуща в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роді</a:t>
            </a:r>
            <a:r>
              <a:rPr lang="ru-RU" dirty="0"/>
              <a:t> </a:t>
            </a:r>
            <a:r>
              <a:rPr lang="ru-RU" dirty="0" err="1"/>
              <a:t>унікальна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сама дика </a:t>
            </a:r>
            <a:r>
              <a:rPr lang="ru-RU" dirty="0" err="1"/>
              <a:t>і</a:t>
            </a:r>
            <a:r>
              <a:rPr lang="ru-RU" dirty="0"/>
              <a:t> не тронута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лісова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C000"/>
                </a:solidFill>
              </a:rPr>
              <a:t>Найбільшу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площу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займають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ній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/>
              <a:t>змішані</a:t>
            </a:r>
            <a:r>
              <a:rPr lang="ru-RU" dirty="0"/>
              <a:t> </a:t>
            </a:r>
            <a:r>
              <a:rPr lang="ru-RU" dirty="0" err="1"/>
              <a:t>дубово-грабові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,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заливні</a:t>
            </a:r>
            <a:r>
              <a:rPr lang="ru-RU" dirty="0"/>
              <a:t> луки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заплави</a:t>
            </a:r>
            <a:r>
              <a:rPr lang="ru-RU" dirty="0"/>
              <a:t>, на сухих </a:t>
            </a:r>
            <a:r>
              <a:rPr lang="ru-RU" dirty="0" err="1"/>
              <a:t>ділянках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соснові</a:t>
            </a:r>
            <a:r>
              <a:rPr lang="ru-RU" dirty="0"/>
              <a:t>, </a:t>
            </a:r>
            <a:r>
              <a:rPr lang="ru-RU" dirty="0" err="1"/>
              <a:t>ялинові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змішані</a:t>
            </a:r>
            <a:r>
              <a:rPr lang="ru-RU" dirty="0"/>
              <a:t> бори. Тут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хвойних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>
                <a:solidFill>
                  <a:srgbClr val="7030A0"/>
                </a:solidFill>
              </a:rPr>
              <a:t>Серед</a:t>
            </a:r>
            <a:r>
              <a:rPr lang="ru-RU" dirty="0">
                <a:solidFill>
                  <a:srgbClr val="7030A0"/>
                </a:solidFill>
              </a:rPr>
              <a:t> особливо </a:t>
            </a:r>
            <a:r>
              <a:rPr lang="ru-RU" dirty="0" err="1">
                <a:solidFill>
                  <a:srgbClr val="7030A0"/>
                </a:solidFill>
              </a:rPr>
              <a:t>рідкісних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європейську</a:t>
            </a:r>
            <a:r>
              <a:rPr lang="ru-RU" dirty="0"/>
              <a:t> </a:t>
            </a:r>
            <a:r>
              <a:rPr lang="ru-RU" dirty="0" err="1"/>
              <a:t>купальницю</a:t>
            </a:r>
            <a:r>
              <a:rPr lang="ru-RU" dirty="0"/>
              <a:t>, </a:t>
            </a:r>
            <a:r>
              <a:rPr lang="ru-RU" dirty="0" err="1"/>
              <a:t>сибірський</a:t>
            </a:r>
            <a:r>
              <a:rPr lang="ru-RU" dirty="0"/>
              <a:t> </a:t>
            </a:r>
            <a:r>
              <a:rPr lang="ru-RU" dirty="0" err="1"/>
              <a:t>ірис</a:t>
            </a:r>
            <a:r>
              <a:rPr lang="ru-RU" dirty="0"/>
              <a:t>, </a:t>
            </a:r>
            <a:r>
              <a:rPr lang="ru-RU" dirty="0" err="1"/>
              <a:t>гірську</a:t>
            </a:r>
            <a:r>
              <a:rPr lang="ru-RU" dirty="0"/>
              <a:t> </a:t>
            </a:r>
            <a:r>
              <a:rPr lang="ru-RU" dirty="0" err="1"/>
              <a:t>арніки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болотяну</a:t>
            </a:r>
            <a:r>
              <a:rPr lang="ru-RU" dirty="0"/>
              <a:t> </a:t>
            </a:r>
            <a:r>
              <a:rPr lang="ru-RU" dirty="0" err="1"/>
              <a:t>фіалку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500042"/>
            <a:ext cx="1871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E41CB9"/>
                </a:solidFill>
              </a:rPr>
              <a:t>Чудеса </a:t>
            </a:r>
            <a:r>
              <a:rPr lang="ru-RU" sz="2400" dirty="0" err="1">
                <a:solidFill>
                  <a:srgbClr val="E41CB9"/>
                </a:solidFill>
              </a:rPr>
              <a:t>П</a:t>
            </a:r>
            <a:r>
              <a:rPr lang="ru-RU" sz="2400" dirty="0" err="1" smtClean="0">
                <a:solidFill>
                  <a:srgbClr val="E41CB9"/>
                </a:solidFill>
              </a:rPr>
              <a:t>ольщі</a:t>
            </a:r>
            <a:endParaRPr lang="ru-RU" sz="2400" dirty="0">
              <a:solidFill>
                <a:srgbClr val="E41CB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05342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FF"/>
                </a:solidFill>
              </a:rPr>
              <a:t>1.Перше </a:t>
            </a:r>
            <a:r>
              <a:rPr lang="ru-RU" dirty="0" err="1" smtClean="0">
                <a:solidFill>
                  <a:srgbClr val="3333FF"/>
                </a:solidFill>
              </a:rPr>
              <a:t>місце</a:t>
            </a:r>
            <a:r>
              <a:rPr lang="ru-RU" dirty="0" smtClean="0">
                <a:solidFill>
                  <a:srgbClr val="3333FF"/>
                </a:solidFill>
              </a:rPr>
              <a:t> - Загадка </a:t>
            </a:r>
            <a:r>
              <a:rPr lang="ru-RU" dirty="0" err="1" smtClean="0">
                <a:solidFill>
                  <a:srgbClr val="3333FF"/>
                </a:solidFill>
              </a:rPr>
              <a:t>соляних</a:t>
            </a:r>
            <a:r>
              <a:rPr lang="ru-RU" dirty="0" smtClean="0">
                <a:solidFill>
                  <a:srgbClr val="3333FF"/>
                </a:solidFill>
              </a:rPr>
              <a:t> шахт у </a:t>
            </a:r>
            <a:r>
              <a:rPr lang="ru-RU" dirty="0" err="1" smtClean="0">
                <a:solidFill>
                  <a:srgbClr val="3333FF"/>
                </a:solidFill>
              </a:rPr>
              <a:t>Величці</a:t>
            </a:r>
            <a:r>
              <a:rPr lang="ru-RU" dirty="0" smtClean="0">
                <a:solidFill>
                  <a:srgbClr val="3333FF"/>
                </a:solidFill>
              </a:rPr>
              <a:t> . </a:t>
            </a:r>
            <a:r>
              <a:rPr lang="ru-RU" dirty="0" err="1" smtClean="0">
                <a:solidFill>
                  <a:srgbClr val="3333FF"/>
                </a:solidFill>
              </a:rPr>
              <a:t>Найстаріше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місце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з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видобутку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солі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з</a:t>
            </a:r>
            <a:r>
              <a:rPr lang="ru-RU" dirty="0" smtClean="0">
                <a:solidFill>
                  <a:srgbClr val="3333FF"/>
                </a:solidFill>
              </a:rPr>
              <a:t> 13 </a:t>
            </a:r>
            <a:r>
              <a:rPr lang="ru-RU" dirty="0" err="1" smtClean="0">
                <a:solidFill>
                  <a:srgbClr val="3333FF"/>
                </a:solidFill>
              </a:rPr>
              <a:t>століття</a:t>
            </a:r>
            <a:r>
              <a:rPr lang="ru-RU" dirty="0" smtClean="0">
                <a:solidFill>
                  <a:srgbClr val="3333FF"/>
                </a:solidFill>
              </a:rPr>
              <a:t> по 2007 </a:t>
            </a:r>
            <a:r>
              <a:rPr lang="ru-RU" dirty="0" err="1" smtClean="0">
                <a:solidFill>
                  <a:srgbClr val="3333FF"/>
                </a:solidFill>
              </a:rPr>
              <a:t>рік</a:t>
            </a:r>
            <a:r>
              <a:rPr lang="ru-RU" dirty="0" smtClean="0">
                <a:solidFill>
                  <a:srgbClr val="3333FF"/>
                </a:solidFill>
              </a:rPr>
              <a:t>. </a:t>
            </a:r>
            <a:r>
              <a:rPr lang="ru-RU" dirty="0" err="1" smtClean="0">
                <a:solidFill>
                  <a:srgbClr val="3333FF"/>
                </a:solidFill>
              </a:rPr>
              <a:t>Соляні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стіни</a:t>
            </a:r>
            <a:r>
              <a:rPr lang="ru-RU" dirty="0" smtClean="0">
                <a:solidFill>
                  <a:srgbClr val="3333FF"/>
                </a:solidFill>
              </a:rPr>
              <a:t> камер , </a:t>
            </a:r>
            <a:r>
              <a:rPr lang="ru-RU" dirty="0" err="1" smtClean="0">
                <a:solidFill>
                  <a:srgbClr val="3333FF"/>
                </a:solidFill>
              </a:rPr>
              <a:t>виставки</a:t>
            </a:r>
            <a:r>
              <a:rPr lang="ru-RU" dirty="0" smtClean="0">
                <a:solidFill>
                  <a:srgbClr val="3333FF"/>
                </a:solidFill>
              </a:rPr>
              <a:t> скульптур , </a:t>
            </a:r>
            <a:r>
              <a:rPr lang="ru-RU" dirty="0" err="1" smtClean="0">
                <a:solidFill>
                  <a:srgbClr val="3333FF"/>
                </a:solidFill>
              </a:rPr>
              <a:t>підземні</a:t>
            </a:r>
            <a:r>
              <a:rPr lang="ru-RU" dirty="0" smtClean="0">
                <a:solidFill>
                  <a:srgbClr val="3333FF"/>
                </a:solidFill>
              </a:rPr>
              <a:t> озера не </a:t>
            </a:r>
            <a:r>
              <a:rPr lang="ru-RU" dirty="0" err="1" smtClean="0">
                <a:solidFill>
                  <a:srgbClr val="3333FF"/>
                </a:solidFill>
              </a:rPr>
              <a:t>залишать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байдужим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жодного</a:t>
            </a:r>
            <a:r>
              <a:rPr lang="ru-RU" dirty="0" smtClean="0">
                <a:solidFill>
                  <a:srgbClr val="3333FF"/>
                </a:solidFill>
              </a:rPr>
              <a:t> туриста. Камера </a:t>
            </a:r>
            <a:r>
              <a:rPr lang="ru-RU" dirty="0" err="1" smtClean="0">
                <a:solidFill>
                  <a:srgbClr val="3333FF"/>
                </a:solidFill>
              </a:rPr>
              <a:t>Миколи</a:t>
            </a:r>
            <a:r>
              <a:rPr lang="ru-RU" dirty="0" smtClean="0">
                <a:solidFill>
                  <a:srgbClr val="3333FF"/>
                </a:solidFill>
              </a:rPr>
              <a:t> Коперника </a:t>
            </a:r>
            <a:r>
              <a:rPr lang="ru-RU" dirty="0" err="1" smtClean="0">
                <a:solidFill>
                  <a:srgbClr val="3333FF"/>
                </a:solidFill>
              </a:rPr>
              <a:t>існує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з</a:t>
            </a:r>
            <a:r>
              <a:rPr lang="ru-RU" dirty="0" smtClean="0">
                <a:solidFill>
                  <a:srgbClr val="3333FF"/>
                </a:solidFill>
              </a:rPr>
              <a:t> 1875 року. </a:t>
            </a:r>
            <a:r>
              <a:rPr lang="ru-RU" dirty="0" err="1" smtClean="0">
                <a:solidFill>
                  <a:srgbClr val="3333FF"/>
                </a:solidFill>
              </a:rPr>
              <a:t>Фігура</a:t>
            </a:r>
            <a:r>
              <a:rPr lang="ru-RU" dirty="0" smtClean="0">
                <a:solidFill>
                  <a:srgbClr val="3333FF"/>
                </a:solidFill>
              </a:rPr>
              <a:t> Казимира Великого </a:t>
            </a:r>
            <a:r>
              <a:rPr lang="ru-RU" dirty="0" err="1" smtClean="0">
                <a:solidFill>
                  <a:srgbClr val="3333FF"/>
                </a:solidFill>
              </a:rPr>
              <a:t>з'явилася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завдяки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його</a:t>
            </a:r>
            <a:r>
              <a:rPr lang="ru-RU" dirty="0" smtClean="0">
                <a:solidFill>
                  <a:srgbClr val="3333FF"/>
                </a:solidFill>
              </a:rPr>
              <a:t> указом </a:t>
            </a:r>
            <a:r>
              <a:rPr lang="ru-RU" dirty="0" err="1" smtClean="0">
                <a:solidFill>
                  <a:srgbClr val="3333FF"/>
                </a:solidFill>
              </a:rPr>
              <a:t>з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видобутку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і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торгівлі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сіллю</a:t>
            </a:r>
            <a:r>
              <a:rPr lang="ru-RU" dirty="0" smtClean="0">
                <a:solidFill>
                  <a:srgbClr val="3333FF"/>
                </a:solidFill>
              </a:rPr>
              <a:t>. </a:t>
            </a:r>
            <a:r>
              <a:rPr lang="ru-RU" dirty="0" err="1" smtClean="0">
                <a:solidFill>
                  <a:srgbClr val="3333FF"/>
                </a:solidFill>
              </a:rPr>
              <a:t>Покровителька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видобувачів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солі</a:t>
            </a:r>
            <a:r>
              <a:rPr lang="ru-RU" dirty="0" smtClean="0">
                <a:solidFill>
                  <a:srgbClr val="3333FF"/>
                </a:solidFill>
              </a:rPr>
              <a:t> Св. </a:t>
            </a:r>
            <a:r>
              <a:rPr lang="ru-RU" dirty="0" err="1" smtClean="0">
                <a:solidFill>
                  <a:srgbClr val="3333FF"/>
                </a:solidFill>
              </a:rPr>
              <a:t>Кінга</a:t>
            </a:r>
            <a:r>
              <a:rPr lang="ru-RU" dirty="0" smtClean="0">
                <a:solidFill>
                  <a:srgbClr val="3333FF"/>
                </a:solidFill>
              </a:rPr>
              <a:t> , </a:t>
            </a:r>
            <a:r>
              <a:rPr lang="ru-RU" dirty="0" err="1" smtClean="0">
                <a:solidFill>
                  <a:srgbClr val="3333FF"/>
                </a:solidFill>
              </a:rPr>
              <a:t>канонізована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Іоанном</a:t>
            </a:r>
            <a:r>
              <a:rPr lang="ru-RU" dirty="0" smtClean="0">
                <a:solidFill>
                  <a:srgbClr val="3333FF"/>
                </a:solidFill>
              </a:rPr>
              <a:t> Павлом </a:t>
            </a:r>
            <a:r>
              <a:rPr lang="en-US" dirty="0" smtClean="0">
                <a:solidFill>
                  <a:srgbClr val="3333FF"/>
                </a:solidFill>
              </a:rPr>
              <a:t>II . </a:t>
            </a:r>
            <a:r>
              <a:rPr lang="ru-RU" dirty="0" err="1" smtClean="0">
                <a:solidFill>
                  <a:srgbClr val="3333FF"/>
                </a:solidFill>
              </a:rPr>
              <a:t>Її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каплиця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знаходиться</a:t>
            </a:r>
            <a:r>
              <a:rPr lang="ru-RU" dirty="0" smtClean="0">
                <a:solidFill>
                  <a:srgbClr val="3333FF"/>
                </a:solidFill>
              </a:rPr>
              <a:t> на </a:t>
            </a:r>
            <a:r>
              <a:rPr lang="ru-RU" dirty="0" err="1" smtClean="0">
                <a:solidFill>
                  <a:srgbClr val="3333FF"/>
                </a:solidFill>
              </a:rPr>
              <a:t>глибині</a:t>
            </a:r>
            <a:r>
              <a:rPr lang="ru-RU" dirty="0" smtClean="0">
                <a:solidFill>
                  <a:srgbClr val="3333FF"/>
                </a:solidFill>
              </a:rPr>
              <a:t> 101 метр </a:t>
            </a:r>
            <a:r>
              <a:rPr lang="ru-RU" dirty="0" err="1" smtClean="0">
                <a:solidFill>
                  <a:srgbClr val="3333FF"/>
                </a:solidFill>
              </a:rPr>
              <a:t>і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вміщає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безліч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релігійних</a:t>
            </a:r>
            <a:r>
              <a:rPr lang="ru-RU" dirty="0" smtClean="0">
                <a:solidFill>
                  <a:srgbClr val="3333FF"/>
                </a:solidFill>
              </a:rPr>
              <a:t> скульптур. Знаменита фреска "</a:t>
            </a:r>
            <a:r>
              <a:rPr lang="ru-RU" dirty="0" err="1" smtClean="0">
                <a:solidFill>
                  <a:srgbClr val="3333FF"/>
                </a:solidFill>
              </a:rPr>
              <a:t>Таємна</a:t>
            </a:r>
            <a:r>
              <a:rPr lang="ru-RU" dirty="0" smtClean="0">
                <a:solidFill>
                  <a:srgbClr val="3333FF"/>
                </a:solidFill>
              </a:rPr>
              <a:t> вечеря" Леонардо да </a:t>
            </a:r>
            <a:r>
              <a:rPr lang="ru-RU" dirty="0" err="1" smtClean="0">
                <a:solidFill>
                  <a:srgbClr val="3333FF"/>
                </a:solidFill>
              </a:rPr>
              <a:t>Вінчі</a:t>
            </a:r>
            <a:r>
              <a:rPr lang="ru-RU" dirty="0" smtClean="0">
                <a:solidFill>
                  <a:srgbClr val="3333FF"/>
                </a:solidFill>
              </a:rPr>
              <a:t> , </a:t>
            </a:r>
            <a:r>
              <a:rPr lang="ru-RU" dirty="0" err="1" smtClean="0">
                <a:solidFill>
                  <a:srgbClr val="3333FF"/>
                </a:solidFill>
              </a:rPr>
              <a:t>її</a:t>
            </a:r>
            <a:r>
              <a:rPr lang="ru-RU" dirty="0" smtClean="0">
                <a:solidFill>
                  <a:srgbClr val="3333FF"/>
                </a:solidFill>
              </a:rPr>
              <a:t> соляна </a:t>
            </a:r>
            <a:r>
              <a:rPr lang="ru-RU" dirty="0" err="1" smtClean="0">
                <a:solidFill>
                  <a:srgbClr val="3333FF"/>
                </a:solidFill>
              </a:rPr>
              <a:t>копія</a:t>
            </a:r>
            <a:r>
              <a:rPr lang="ru-RU" dirty="0" smtClean="0">
                <a:solidFill>
                  <a:srgbClr val="3333FF"/>
                </a:solidFill>
              </a:rPr>
              <a:t> . </a:t>
            </a:r>
            <a:r>
              <a:rPr lang="ru-RU" dirty="0" err="1" smtClean="0">
                <a:solidFill>
                  <a:srgbClr val="3333FF"/>
                </a:solidFill>
              </a:rPr>
              <a:t>Каплиця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висвітлюється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err="1" smtClean="0">
                <a:solidFill>
                  <a:srgbClr val="3333FF"/>
                </a:solidFill>
              </a:rPr>
              <a:t>соляної</a:t>
            </a:r>
            <a:r>
              <a:rPr lang="ru-RU" dirty="0" smtClean="0">
                <a:solidFill>
                  <a:srgbClr val="3333FF"/>
                </a:solidFill>
              </a:rPr>
              <a:t> лампою.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4" name="Рисунок 3" descr="tdkr-cave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357298"/>
            <a:ext cx="4429156" cy="49545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jpg_3654135_14133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200150"/>
            <a:ext cx="6667500" cy="48720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9058" y="214290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66"/>
                </a:solidFill>
              </a:rPr>
              <a:t>2)ТОРУНЬ</a:t>
            </a:r>
            <a:endParaRPr lang="ru-RU" sz="3200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85926"/>
            <a:ext cx="6929486" cy="4857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6906" y="571480"/>
            <a:ext cx="23538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3)Замок </a:t>
            </a:r>
            <a:r>
              <a:rPr lang="ru-RU" sz="3200" dirty="0" err="1" smtClean="0"/>
              <a:t>Мальборк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013933_large_WawelRoyalCas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238250"/>
            <a:ext cx="6610350" cy="48339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0"/>
            <a:ext cx="371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4)</a:t>
            </a:r>
            <a:r>
              <a:rPr lang="ru-RU" sz="3200" b="1" dirty="0" err="1" smtClean="0"/>
              <a:t>Вавельский</a:t>
            </a:r>
            <a:r>
              <a:rPr lang="ru-RU" sz="3200" b="1" dirty="0" smtClean="0"/>
              <a:t>      замок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cb8dd__e008b4b179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215106" cy="5357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9203" y="285728"/>
            <a:ext cx="2582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5)</a:t>
            </a:r>
            <a:r>
              <a:rPr lang="ru-RU" sz="2800" dirty="0" err="1" smtClean="0">
                <a:solidFill>
                  <a:srgbClr val="0000CC"/>
                </a:solidFill>
              </a:rPr>
              <a:t>Эльблонгский</a:t>
            </a:r>
            <a:r>
              <a:rPr lang="ru-RU" sz="2800" dirty="0" smtClean="0">
                <a:solidFill>
                  <a:srgbClr val="0000CC"/>
                </a:solidFill>
              </a:rPr>
              <a:t> канал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5755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328737"/>
            <a:ext cx="6286500" cy="42005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0430" y="214290"/>
            <a:ext cx="3071834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6)</a:t>
            </a:r>
            <a:r>
              <a:rPr lang="ru-RU" sz="4800" dirty="0" err="1" smtClean="0">
                <a:solidFill>
                  <a:srgbClr val="FFFF00"/>
                </a:solidFill>
              </a:rPr>
              <a:t>Замосць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52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857364"/>
            <a:ext cx="609600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4392" y="571480"/>
            <a:ext cx="3162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7)</a:t>
            </a:r>
            <a:r>
              <a:rPr lang="ru-RU" sz="2800" dirty="0" err="1" smtClean="0">
                <a:solidFill>
                  <a:srgbClr val="92D050"/>
                </a:solidFill>
              </a:rPr>
              <a:t>Ринкова</a:t>
            </a:r>
            <a:r>
              <a:rPr lang="ru-RU" sz="2800" dirty="0" smtClean="0">
                <a:solidFill>
                  <a:srgbClr val="92D050"/>
                </a:solidFill>
              </a:rPr>
              <a:t> площадь в </a:t>
            </a:r>
            <a:r>
              <a:rPr lang="ru-RU" sz="2800" dirty="0" err="1" smtClean="0">
                <a:solidFill>
                  <a:srgbClr val="92D050"/>
                </a:solidFill>
              </a:rPr>
              <a:t>Кракові</a:t>
            </a:r>
            <a:endParaRPr lang="ru-RU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1214422"/>
            <a:ext cx="4357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rgbClr val="7030A0"/>
                </a:solidFill>
              </a:rPr>
              <a:t>Відмітний</a:t>
            </a:r>
            <a:r>
              <a:rPr lang="ru-RU" sz="2000" i="1" dirty="0" smtClean="0">
                <a:solidFill>
                  <a:srgbClr val="7030A0"/>
                </a:solidFill>
              </a:rPr>
              <a:t> знак </a:t>
            </a:r>
            <a:r>
              <a:rPr lang="ru-RU" sz="2000" i="1" dirty="0" err="1" smtClean="0">
                <a:solidFill>
                  <a:srgbClr val="7030A0"/>
                </a:solidFill>
              </a:rPr>
              <a:t>або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емблема</a:t>
            </a:r>
            <a:r>
              <a:rPr lang="ru-RU" sz="2000" i="1" dirty="0" smtClean="0">
                <a:solidFill>
                  <a:srgbClr val="7030A0"/>
                </a:solidFill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</a:rPr>
              <a:t>що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передаються</a:t>
            </a:r>
            <a:r>
              <a:rPr lang="ru-RU" sz="2000" i="1" dirty="0" smtClean="0">
                <a:solidFill>
                  <a:srgbClr val="7030A0"/>
                </a:solidFill>
              </a:rPr>
              <a:t> у </a:t>
            </a:r>
            <a:r>
              <a:rPr lang="ru-RU" sz="2000" i="1" dirty="0" err="1" smtClean="0">
                <a:solidFill>
                  <a:srgbClr val="7030A0"/>
                </a:solidFill>
              </a:rPr>
              <a:t>спадок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називаються</a:t>
            </a:r>
            <a:r>
              <a:rPr lang="ru-RU" sz="2000" i="1" dirty="0" smtClean="0">
                <a:solidFill>
                  <a:srgbClr val="7030A0"/>
                </a:solidFill>
              </a:rPr>
              <a:t> гербом. </a:t>
            </a:r>
            <a:r>
              <a:rPr lang="ru-RU" sz="2000" i="1" dirty="0" err="1" smtClean="0">
                <a:solidFill>
                  <a:srgbClr val="7030A0"/>
                </a:solidFill>
              </a:rPr>
              <a:t>Девіз</a:t>
            </a:r>
            <a:r>
              <a:rPr lang="ru-RU" sz="2000" i="1" dirty="0" smtClean="0">
                <a:solidFill>
                  <a:srgbClr val="7030A0"/>
                </a:solidFill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</a:rPr>
              <a:t>мантія</a:t>
            </a:r>
            <a:r>
              <a:rPr lang="ru-RU" sz="2000" i="1" dirty="0" smtClean="0">
                <a:solidFill>
                  <a:srgbClr val="7030A0"/>
                </a:solidFill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</a:rPr>
              <a:t>нашоломник</a:t>
            </a:r>
            <a:r>
              <a:rPr lang="ru-RU" sz="2000" i="1" dirty="0" smtClean="0">
                <a:solidFill>
                  <a:srgbClr val="7030A0"/>
                </a:solidFill>
              </a:rPr>
              <a:t>, корона, намет, </a:t>
            </a:r>
            <a:r>
              <a:rPr lang="ru-RU" sz="2000" i="1" dirty="0" err="1" smtClean="0">
                <a:solidFill>
                  <a:srgbClr val="7030A0"/>
                </a:solidFill>
              </a:rPr>
              <a:t>геральдичний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шолом</a:t>
            </a:r>
            <a:r>
              <a:rPr lang="ru-RU" sz="2000" i="1" dirty="0" smtClean="0">
                <a:solidFill>
                  <a:srgbClr val="7030A0"/>
                </a:solidFill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</a:rPr>
              <a:t>і</a:t>
            </a:r>
            <a:r>
              <a:rPr lang="ru-RU" sz="2000" i="1" dirty="0" smtClean="0">
                <a:solidFill>
                  <a:srgbClr val="7030A0"/>
                </a:solidFill>
              </a:rPr>
              <a:t> щит </a:t>
            </a:r>
            <a:r>
              <a:rPr lang="ru-RU" sz="2000" i="1" dirty="0" err="1" smtClean="0">
                <a:solidFill>
                  <a:srgbClr val="7030A0"/>
                </a:solidFill>
              </a:rPr>
              <a:t>є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його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складовими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елементами</a:t>
            </a:r>
            <a:r>
              <a:rPr lang="ru-RU" sz="2000" i="1" dirty="0" smtClean="0">
                <a:solidFill>
                  <a:srgbClr val="7030A0"/>
                </a:solidFill>
              </a:rPr>
              <a:t>.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1346259774_1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125"/>
            <a:ext cx="4643438" cy="54768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3438" y="3429000"/>
            <a:ext cx="45005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E41CB9"/>
                </a:solidFill>
              </a:rPr>
              <a:t>Згідно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з</a:t>
            </a:r>
            <a:r>
              <a:rPr lang="ru-RU" dirty="0" smtClean="0">
                <a:solidFill>
                  <a:srgbClr val="E41CB9"/>
                </a:solidFill>
              </a:rPr>
              <a:t> легендою, Лех </a:t>
            </a:r>
            <a:r>
              <a:rPr lang="ru-RU" dirty="0" err="1" smtClean="0">
                <a:solidFill>
                  <a:srgbClr val="E41CB9"/>
                </a:solidFill>
              </a:rPr>
              <a:t>побачив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білого</a:t>
            </a:r>
            <a:r>
              <a:rPr lang="ru-RU" dirty="0" smtClean="0">
                <a:solidFill>
                  <a:srgbClr val="E41CB9"/>
                </a:solidFill>
              </a:rPr>
              <a:t> орла </a:t>
            </a:r>
            <a:r>
              <a:rPr lang="ru-RU" dirty="0" err="1" smtClean="0">
                <a:solidFill>
                  <a:srgbClr val="E41CB9"/>
                </a:solidFill>
              </a:rPr>
              <a:t>зі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своїми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братами</a:t>
            </a:r>
            <a:r>
              <a:rPr lang="ru-RU" dirty="0" smtClean="0">
                <a:solidFill>
                  <a:srgbClr val="E41CB9"/>
                </a:solidFill>
              </a:rPr>
              <a:t> Русом </a:t>
            </a:r>
            <a:r>
              <a:rPr lang="ru-RU" dirty="0" err="1" smtClean="0">
                <a:solidFill>
                  <a:srgbClr val="E41CB9"/>
                </a:solidFill>
              </a:rPr>
              <a:t>і</a:t>
            </a:r>
            <a:r>
              <a:rPr lang="ru-RU" dirty="0" smtClean="0">
                <a:solidFill>
                  <a:srgbClr val="E41CB9"/>
                </a:solidFill>
              </a:rPr>
              <a:t> Чехом. Птах </a:t>
            </a:r>
            <a:r>
              <a:rPr lang="ru-RU" dirty="0" err="1" smtClean="0">
                <a:solidFill>
                  <a:srgbClr val="E41CB9"/>
                </a:solidFill>
              </a:rPr>
              <a:t>кружляла</a:t>
            </a:r>
            <a:r>
              <a:rPr lang="ru-RU" dirty="0" smtClean="0">
                <a:solidFill>
                  <a:srgbClr val="E41CB9"/>
                </a:solidFill>
              </a:rPr>
              <a:t> над </a:t>
            </a:r>
            <a:r>
              <a:rPr lang="ru-RU" dirty="0" err="1" smtClean="0">
                <a:solidFill>
                  <a:srgbClr val="E41CB9"/>
                </a:solidFill>
              </a:rPr>
              <a:t>своїм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гніздом</a:t>
            </a:r>
            <a:r>
              <a:rPr lang="ru-RU" dirty="0" smtClean="0">
                <a:solidFill>
                  <a:srgbClr val="E41CB9"/>
                </a:solidFill>
              </a:rPr>
              <a:t>. Через </a:t>
            </a:r>
            <a:r>
              <a:rPr lang="ru-RU" dirty="0" err="1" smtClean="0">
                <a:solidFill>
                  <a:srgbClr val="E41CB9"/>
                </a:solidFill>
              </a:rPr>
              <a:t>деякий</a:t>
            </a:r>
            <a:r>
              <a:rPr lang="ru-RU" dirty="0" smtClean="0">
                <a:solidFill>
                  <a:srgbClr val="E41CB9"/>
                </a:solidFill>
              </a:rPr>
              <a:t> час на </a:t>
            </a:r>
            <a:r>
              <a:rPr lang="ru-RU" dirty="0" err="1" smtClean="0">
                <a:solidFill>
                  <a:srgbClr val="E41CB9"/>
                </a:solidFill>
              </a:rPr>
              <a:t>цьому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місці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з'явився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місто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Гнєзно</a:t>
            </a:r>
            <a:r>
              <a:rPr lang="ru-RU" dirty="0" smtClean="0">
                <a:solidFill>
                  <a:srgbClr val="E41CB9"/>
                </a:solidFill>
              </a:rPr>
              <a:t>, </a:t>
            </a:r>
            <a:r>
              <a:rPr lang="ru-RU" dirty="0" err="1" smtClean="0">
                <a:solidFill>
                  <a:srgbClr val="E41CB9"/>
                </a:solidFill>
              </a:rPr>
              <a:t>заснований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легендарним</a:t>
            </a:r>
            <a:r>
              <a:rPr lang="ru-RU" dirty="0" smtClean="0">
                <a:solidFill>
                  <a:srgbClr val="E41CB9"/>
                </a:solidFill>
              </a:rPr>
              <a:t> Лехом. </a:t>
            </a:r>
            <a:r>
              <a:rPr lang="ru-RU" dirty="0" err="1" smtClean="0">
                <a:solidFill>
                  <a:srgbClr val="E41CB9"/>
                </a:solidFill>
              </a:rPr>
              <a:t>Білий</a:t>
            </a:r>
            <a:r>
              <a:rPr lang="ru-RU" dirty="0" smtClean="0">
                <a:solidFill>
                  <a:srgbClr val="E41CB9"/>
                </a:solidFill>
              </a:rPr>
              <a:t> орел, </a:t>
            </a:r>
            <a:r>
              <a:rPr lang="ru-RU" dirty="0" err="1" smtClean="0">
                <a:solidFill>
                  <a:srgbClr val="E41CB9"/>
                </a:solidFill>
              </a:rPr>
              <a:t>згідно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міфологічної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версії</a:t>
            </a:r>
            <a:r>
              <a:rPr lang="ru-RU" dirty="0" smtClean="0">
                <a:solidFill>
                  <a:srgbClr val="E41CB9"/>
                </a:solidFill>
              </a:rPr>
              <a:t>, як символ </a:t>
            </a:r>
            <a:r>
              <a:rPr lang="ru-RU" dirty="0" err="1" smtClean="0">
                <a:solidFill>
                  <a:srgbClr val="E41CB9"/>
                </a:solidFill>
              </a:rPr>
              <a:t>польського</a:t>
            </a:r>
            <a:r>
              <a:rPr lang="ru-RU" dirty="0" smtClean="0">
                <a:solidFill>
                  <a:srgbClr val="E41CB9"/>
                </a:solidFill>
              </a:rPr>
              <a:t> герба, </a:t>
            </a:r>
            <a:r>
              <a:rPr lang="ru-RU" dirty="0" err="1" smtClean="0">
                <a:solidFill>
                  <a:srgbClr val="E41CB9"/>
                </a:solidFill>
              </a:rPr>
              <a:t>бере</a:t>
            </a:r>
            <a:r>
              <a:rPr lang="ru-RU" dirty="0" smtClean="0">
                <a:solidFill>
                  <a:srgbClr val="E41CB9"/>
                </a:solidFill>
              </a:rPr>
              <a:t> початок </a:t>
            </a:r>
            <a:r>
              <a:rPr lang="ru-RU" dirty="0" err="1" smtClean="0">
                <a:solidFill>
                  <a:srgbClr val="E41CB9"/>
                </a:solidFill>
              </a:rPr>
              <a:t>з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часів</a:t>
            </a:r>
            <a:r>
              <a:rPr lang="ru-RU" dirty="0" smtClean="0">
                <a:solidFill>
                  <a:srgbClr val="E41CB9"/>
                </a:solidFill>
              </a:rPr>
              <a:t> прародителя Леха. Орел </a:t>
            </a:r>
            <a:r>
              <a:rPr lang="ru-RU" dirty="0" err="1" smtClean="0">
                <a:solidFill>
                  <a:srgbClr val="E41CB9"/>
                </a:solidFill>
              </a:rPr>
              <a:t>означає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безмежну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владу</a:t>
            </a:r>
            <a:r>
              <a:rPr lang="ru-RU" dirty="0" smtClean="0">
                <a:solidFill>
                  <a:srgbClr val="E41CB9"/>
                </a:solidFill>
              </a:rPr>
              <a:t>, перемогу, </a:t>
            </a:r>
            <a:r>
              <a:rPr lang="ru-RU" dirty="0" err="1" smtClean="0">
                <a:solidFill>
                  <a:srgbClr val="E41CB9"/>
                </a:solidFill>
              </a:rPr>
              <a:t>відвагу</a:t>
            </a:r>
            <a:r>
              <a:rPr lang="ru-RU" dirty="0" smtClean="0">
                <a:solidFill>
                  <a:srgbClr val="E41CB9"/>
                </a:solidFill>
              </a:rPr>
              <a:t>, </a:t>
            </a:r>
            <a:r>
              <a:rPr lang="ru-RU" dirty="0" err="1" smtClean="0">
                <a:solidFill>
                  <a:srgbClr val="E41CB9"/>
                </a:solidFill>
              </a:rPr>
              <a:t>велич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і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духовний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підйом</a:t>
            </a:r>
            <a:r>
              <a:rPr lang="ru-RU" dirty="0" smtClean="0">
                <a:solidFill>
                  <a:srgbClr val="E41CB9"/>
                </a:solidFill>
              </a:rPr>
              <a:t>. </a:t>
            </a:r>
            <a:r>
              <a:rPr lang="ru-RU" dirty="0" err="1" smtClean="0">
                <a:solidFill>
                  <a:srgbClr val="E41CB9"/>
                </a:solidFill>
              </a:rPr>
              <a:t>Наші</a:t>
            </a:r>
            <a:r>
              <a:rPr lang="ru-RU" dirty="0" smtClean="0">
                <a:solidFill>
                  <a:srgbClr val="E41CB9"/>
                </a:solidFill>
              </a:rPr>
              <a:t> предки </a:t>
            </a:r>
            <a:r>
              <a:rPr lang="ru-RU" dirty="0" err="1" smtClean="0">
                <a:solidFill>
                  <a:srgbClr val="E41CB9"/>
                </a:solidFill>
              </a:rPr>
              <a:t>вірили</a:t>
            </a:r>
            <a:r>
              <a:rPr lang="ru-RU" dirty="0" smtClean="0">
                <a:solidFill>
                  <a:srgbClr val="E41CB9"/>
                </a:solidFill>
              </a:rPr>
              <a:t>, </a:t>
            </a:r>
            <a:r>
              <a:rPr lang="ru-RU" dirty="0" err="1" smtClean="0">
                <a:solidFill>
                  <a:srgbClr val="E41CB9"/>
                </a:solidFill>
              </a:rPr>
              <a:t>що</a:t>
            </a:r>
            <a:r>
              <a:rPr lang="ru-RU" dirty="0" smtClean="0">
                <a:solidFill>
                  <a:srgbClr val="E41CB9"/>
                </a:solidFill>
              </a:rPr>
              <a:t> орел </a:t>
            </a:r>
            <a:r>
              <a:rPr lang="ru-RU" dirty="0" err="1" smtClean="0">
                <a:solidFill>
                  <a:srgbClr val="E41CB9"/>
                </a:solidFill>
              </a:rPr>
              <a:t>довгожитель</a:t>
            </a:r>
            <a:r>
              <a:rPr lang="ru-RU" dirty="0" smtClean="0">
                <a:solidFill>
                  <a:srgbClr val="E41CB9"/>
                </a:solidFill>
              </a:rPr>
              <a:t>, на краю </a:t>
            </a:r>
            <a:r>
              <a:rPr lang="ru-RU" dirty="0" err="1" smtClean="0">
                <a:solidFill>
                  <a:srgbClr val="E41CB9"/>
                </a:solidFill>
              </a:rPr>
              <a:t>світу</a:t>
            </a:r>
            <a:r>
              <a:rPr lang="ru-RU" dirty="0" smtClean="0">
                <a:solidFill>
                  <a:srgbClr val="E41CB9"/>
                </a:solidFill>
              </a:rPr>
              <a:t>, </a:t>
            </a:r>
            <a:r>
              <a:rPr lang="ru-RU" dirty="0" err="1" smtClean="0">
                <a:solidFill>
                  <a:srgbClr val="E41CB9"/>
                </a:solidFill>
              </a:rPr>
              <a:t>купається</a:t>
            </a:r>
            <a:r>
              <a:rPr lang="ru-RU" dirty="0" smtClean="0">
                <a:solidFill>
                  <a:srgbClr val="E41CB9"/>
                </a:solidFill>
              </a:rPr>
              <a:t> в </a:t>
            </a:r>
            <a:r>
              <a:rPr lang="ru-RU" dirty="0" err="1" smtClean="0">
                <a:solidFill>
                  <a:srgbClr val="E41CB9"/>
                </a:solidFill>
              </a:rPr>
              <a:t>озері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з</a:t>
            </a:r>
            <a:r>
              <a:rPr lang="ru-RU" dirty="0" smtClean="0">
                <a:solidFill>
                  <a:srgbClr val="E41CB9"/>
                </a:solidFill>
              </a:rPr>
              <a:t> живою водою </a:t>
            </a:r>
            <a:r>
              <a:rPr lang="ru-RU" dirty="0" err="1" smtClean="0">
                <a:solidFill>
                  <a:srgbClr val="E41CB9"/>
                </a:solidFill>
              </a:rPr>
              <a:t>і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знаходить</a:t>
            </a:r>
            <a:r>
              <a:rPr lang="ru-RU" dirty="0" smtClean="0">
                <a:solidFill>
                  <a:srgbClr val="E41CB9"/>
                </a:solidFill>
              </a:rPr>
              <a:t> </a:t>
            </a:r>
            <a:r>
              <a:rPr lang="ru-RU" dirty="0" err="1" smtClean="0">
                <a:solidFill>
                  <a:srgbClr val="E41CB9"/>
                </a:solidFill>
              </a:rPr>
              <a:t>молодість</a:t>
            </a:r>
            <a:r>
              <a:rPr lang="ru-RU" dirty="0" smtClean="0">
                <a:solidFill>
                  <a:srgbClr val="E41CB9"/>
                </a:solidFill>
              </a:rPr>
              <a:t>.</a:t>
            </a:r>
            <a:endParaRPr lang="ru-RU" dirty="0">
              <a:solidFill>
                <a:srgbClr val="E41CB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0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6600CC"/>
                </a:solidFill>
              </a:rPr>
              <a:t>Польський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6600CC"/>
                </a:solidFill>
              </a:rPr>
              <a:t>герб</a:t>
            </a:r>
            <a:endParaRPr lang="ru-RU" sz="36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l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32623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2066" y="0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 err="1" smtClean="0">
                <a:solidFill>
                  <a:srgbClr val="FFC000"/>
                </a:solidFill>
              </a:rPr>
              <a:t>Релігія</a:t>
            </a:r>
            <a:r>
              <a:rPr lang="ru-RU" sz="4000" dirty="0" smtClean="0"/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Польщі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643050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Одно  </a:t>
            </a:r>
            <a:r>
              <a:rPr lang="ru-RU" dirty="0" err="1" smtClean="0">
                <a:solidFill>
                  <a:srgbClr val="0000CC"/>
                </a:solidFill>
              </a:rPr>
              <a:t>з</a:t>
            </a:r>
            <a:r>
              <a:rPr lang="ru-RU" dirty="0" smtClean="0">
                <a:solidFill>
                  <a:srgbClr val="0000CC"/>
                </a:solidFill>
              </a:rPr>
              <a:t> перших </a:t>
            </a:r>
            <a:r>
              <a:rPr lang="ru-RU" dirty="0" err="1" smtClean="0">
                <a:solidFill>
                  <a:srgbClr val="0000CC"/>
                </a:solidFill>
              </a:rPr>
              <a:t>місць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посідає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Польща</a:t>
            </a:r>
            <a:r>
              <a:rPr lang="ru-RU" dirty="0" smtClean="0">
                <a:solidFill>
                  <a:srgbClr val="0000CC"/>
                </a:solidFill>
              </a:rPr>
              <a:t> за </a:t>
            </a:r>
            <a:r>
              <a:rPr lang="ru-RU" dirty="0" err="1" smtClean="0">
                <a:solidFill>
                  <a:srgbClr val="0000CC"/>
                </a:solidFill>
              </a:rPr>
              <a:t>кількістю</a:t>
            </a:r>
            <a:r>
              <a:rPr lang="ru-RU" dirty="0" smtClean="0">
                <a:solidFill>
                  <a:srgbClr val="0000CC"/>
                </a:solidFill>
              </a:rPr>
              <a:t> людей </a:t>
            </a:r>
            <a:r>
              <a:rPr lang="ru-RU" dirty="0" err="1" smtClean="0">
                <a:solidFill>
                  <a:srgbClr val="0000CC"/>
                </a:solidFill>
              </a:rPr>
              <a:t>віруючих</a:t>
            </a:r>
            <a:r>
              <a:rPr lang="ru-RU" dirty="0" smtClean="0">
                <a:solidFill>
                  <a:srgbClr val="0000CC"/>
                </a:solidFill>
              </a:rPr>
              <a:t> в Бога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3000372"/>
            <a:ext cx="3357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C80626"/>
                </a:solidFill>
              </a:rPr>
              <a:t>Однією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з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найвпливовіших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релігій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є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християнство</a:t>
            </a:r>
            <a:r>
              <a:rPr lang="ru-RU" dirty="0" smtClean="0">
                <a:solidFill>
                  <a:srgbClr val="C80626"/>
                </a:solidFill>
              </a:rPr>
              <a:t>, </a:t>
            </a:r>
            <a:r>
              <a:rPr lang="ru-RU" dirty="0" err="1" smtClean="0">
                <a:solidFill>
                  <a:srgbClr val="C80626"/>
                </a:solidFill>
              </a:rPr>
              <a:t>напрям</a:t>
            </a:r>
            <a:r>
              <a:rPr lang="ru-RU" dirty="0" smtClean="0">
                <a:solidFill>
                  <a:srgbClr val="C80626"/>
                </a:solidFill>
              </a:rPr>
              <a:t> - католицизм. </a:t>
            </a:r>
            <a:r>
              <a:rPr lang="ru-RU" dirty="0" err="1" smtClean="0">
                <a:solidFill>
                  <a:srgbClr val="C80626"/>
                </a:solidFill>
              </a:rPr>
              <a:t>Незважаючи</a:t>
            </a:r>
            <a:r>
              <a:rPr lang="ru-RU" dirty="0" smtClean="0">
                <a:solidFill>
                  <a:srgbClr val="C80626"/>
                </a:solidFill>
              </a:rPr>
              <a:t> на </a:t>
            </a:r>
            <a:r>
              <a:rPr lang="ru-RU" dirty="0" err="1" smtClean="0">
                <a:solidFill>
                  <a:srgbClr val="C80626"/>
                </a:solidFill>
              </a:rPr>
              <a:t>це</a:t>
            </a:r>
            <a:r>
              <a:rPr lang="ru-RU" dirty="0" smtClean="0">
                <a:solidFill>
                  <a:srgbClr val="C80626"/>
                </a:solidFill>
              </a:rPr>
              <a:t> в </a:t>
            </a:r>
            <a:r>
              <a:rPr lang="ru-RU" dirty="0" err="1" smtClean="0">
                <a:solidFill>
                  <a:srgbClr val="C80626"/>
                </a:solidFill>
              </a:rPr>
              <a:t>Польщі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можна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зустріти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різні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рухи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і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секти</a:t>
            </a:r>
            <a:r>
              <a:rPr lang="ru-RU" dirty="0" smtClean="0">
                <a:solidFill>
                  <a:srgbClr val="C80626"/>
                </a:solidFill>
              </a:rPr>
              <a:t>. </a:t>
            </a:r>
            <a:r>
              <a:rPr lang="ru-RU" dirty="0" err="1" smtClean="0">
                <a:solidFill>
                  <a:srgbClr val="C80626"/>
                </a:solidFill>
              </a:rPr>
              <a:t>Християнство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має</a:t>
            </a:r>
            <a:r>
              <a:rPr lang="ru-RU" dirty="0" smtClean="0">
                <a:solidFill>
                  <a:srgbClr val="C80626"/>
                </a:solidFill>
              </a:rPr>
              <a:t> два напрямки: </a:t>
            </a:r>
            <a:r>
              <a:rPr lang="ru-RU" dirty="0" err="1" smtClean="0">
                <a:solidFill>
                  <a:srgbClr val="C80626"/>
                </a:solidFill>
              </a:rPr>
              <a:t>православ'я</a:t>
            </a:r>
            <a:r>
              <a:rPr lang="ru-RU" dirty="0" smtClean="0">
                <a:solidFill>
                  <a:srgbClr val="C80626"/>
                </a:solidFill>
              </a:rPr>
              <a:t> </a:t>
            </a:r>
            <a:r>
              <a:rPr lang="ru-RU" dirty="0" err="1" smtClean="0">
                <a:solidFill>
                  <a:srgbClr val="C80626"/>
                </a:solidFill>
              </a:rPr>
              <a:t>і</a:t>
            </a:r>
            <a:r>
              <a:rPr lang="ru-RU" dirty="0" smtClean="0">
                <a:solidFill>
                  <a:srgbClr val="C80626"/>
                </a:solidFill>
              </a:rPr>
              <a:t> католицизм.</a:t>
            </a:r>
            <a:endParaRPr lang="ru-RU" dirty="0">
              <a:solidFill>
                <a:srgbClr val="C8062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214686"/>
            <a:ext cx="5143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Кожен</a:t>
            </a:r>
            <a:r>
              <a:rPr lang="ru-RU" dirty="0" smtClean="0">
                <a:solidFill>
                  <a:srgbClr val="FF0000"/>
                </a:solidFill>
              </a:rPr>
              <a:t> поляк </a:t>
            </a:r>
            <a:r>
              <a:rPr lang="ru-RU" dirty="0" err="1" smtClean="0">
                <a:solidFill>
                  <a:srgbClr val="FF0000"/>
                </a:solidFill>
              </a:rPr>
              <a:t>протягом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життя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обов'язково</a:t>
            </a:r>
            <a:r>
              <a:rPr lang="ru-RU" dirty="0" smtClean="0">
                <a:solidFill>
                  <a:srgbClr val="FF0000"/>
                </a:solidFill>
              </a:rPr>
              <a:t> проходить </a:t>
            </a:r>
            <a:r>
              <a:rPr lang="ru-RU" dirty="0" err="1" smtClean="0">
                <a:solidFill>
                  <a:srgbClr val="FF0000"/>
                </a:solidFill>
              </a:rPr>
              <a:t>певні</a:t>
            </a:r>
            <a:r>
              <a:rPr lang="ru-RU" dirty="0" smtClean="0">
                <a:solidFill>
                  <a:srgbClr val="FF0000"/>
                </a:solidFill>
              </a:rPr>
              <a:t> обряди, </a:t>
            </a:r>
            <a:r>
              <a:rPr lang="ru-RU" dirty="0" err="1" smtClean="0">
                <a:solidFill>
                  <a:srgbClr val="FF0000"/>
                </a:solidFill>
              </a:rPr>
              <a:t>пов'язані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віросповіданням</a:t>
            </a:r>
            <a:r>
              <a:rPr lang="ru-RU" dirty="0" smtClean="0">
                <a:solidFill>
                  <a:srgbClr val="FF0000"/>
                </a:solidFill>
              </a:rPr>
              <a:t>. Першим обрядом </a:t>
            </a:r>
            <a:r>
              <a:rPr lang="ru-RU" dirty="0" err="1" smtClean="0">
                <a:solidFill>
                  <a:srgbClr val="FF0000"/>
                </a:solidFill>
              </a:rPr>
              <a:t>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хрещення</a:t>
            </a:r>
            <a:r>
              <a:rPr lang="ru-RU" dirty="0" smtClean="0">
                <a:solidFill>
                  <a:srgbClr val="FF0000"/>
                </a:solidFill>
              </a:rPr>
              <a:t> - </a:t>
            </a:r>
            <a:r>
              <a:rPr lang="ru-RU" dirty="0" err="1" smtClean="0">
                <a:solidFill>
                  <a:srgbClr val="FF0000"/>
                </a:solidFill>
              </a:rPr>
              <a:t>малюка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омивають</a:t>
            </a:r>
            <a:r>
              <a:rPr lang="ru-RU" dirty="0" smtClean="0">
                <a:solidFill>
                  <a:srgbClr val="FF0000"/>
                </a:solidFill>
              </a:rPr>
              <a:t> святою водою. Другим - </a:t>
            </a:r>
            <a:r>
              <a:rPr lang="ru-RU" dirty="0" err="1" smtClean="0">
                <a:solidFill>
                  <a:srgbClr val="FF0000"/>
                </a:solidFill>
              </a:rPr>
              <a:t>Сповідь</a:t>
            </a:r>
            <a:r>
              <a:rPr lang="ru-RU" dirty="0" smtClean="0">
                <a:solidFill>
                  <a:srgbClr val="FF0000"/>
                </a:solidFill>
              </a:rPr>
              <a:t> Перша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Причастя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вигляді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хліба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тіла</a:t>
            </a:r>
            <a:r>
              <a:rPr lang="ru-RU" dirty="0" smtClean="0">
                <a:solidFill>
                  <a:srgbClr val="FF0000"/>
                </a:solidFill>
              </a:rPr>
              <a:t> Христа). </a:t>
            </a:r>
            <a:r>
              <a:rPr lang="ru-RU" dirty="0" err="1" smtClean="0">
                <a:solidFill>
                  <a:srgbClr val="FF0000"/>
                </a:solidFill>
              </a:rPr>
              <a:t>Тільки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після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обрядів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дитина</a:t>
            </a:r>
            <a:r>
              <a:rPr lang="ru-RU" dirty="0" smtClean="0">
                <a:solidFill>
                  <a:srgbClr val="FF0000"/>
                </a:solidFill>
              </a:rPr>
              <a:t> - </a:t>
            </a:r>
            <a:r>
              <a:rPr lang="ru-RU" dirty="0" err="1" smtClean="0">
                <a:solidFill>
                  <a:srgbClr val="FF0000"/>
                </a:solidFill>
              </a:rPr>
              <a:t>повноправний</a:t>
            </a:r>
            <a:r>
              <a:rPr lang="ru-RU" dirty="0" smtClean="0">
                <a:solidFill>
                  <a:srgbClr val="FF0000"/>
                </a:solidFill>
              </a:rPr>
              <a:t> католик. 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rgbClr val="7030A0"/>
                </a:solidFill>
              </a:rPr>
              <a:t>Кожен</a:t>
            </a:r>
            <a:r>
              <a:rPr lang="ru-RU" dirty="0" smtClean="0">
                <a:solidFill>
                  <a:srgbClr val="7030A0"/>
                </a:solidFill>
              </a:rPr>
              <a:t> католик </a:t>
            </a:r>
            <a:r>
              <a:rPr lang="ru-RU" dirty="0" err="1" smtClean="0">
                <a:solidFill>
                  <a:srgbClr val="7030A0"/>
                </a:solidFill>
              </a:rPr>
              <a:t>зобов'язаний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читати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ранкове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вечірнє</a:t>
            </a:r>
            <a:r>
              <a:rPr lang="ru-RU" dirty="0" smtClean="0">
                <a:solidFill>
                  <a:srgbClr val="7030A0"/>
                </a:solidFill>
              </a:rPr>
              <a:t> правило (</a:t>
            </a:r>
            <a:r>
              <a:rPr lang="ru-RU" dirty="0" err="1" smtClean="0">
                <a:solidFill>
                  <a:srgbClr val="7030A0"/>
                </a:solidFill>
              </a:rPr>
              <a:t>молитви</a:t>
            </a:r>
            <a:r>
              <a:rPr lang="ru-RU" dirty="0" smtClean="0">
                <a:solidFill>
                  <a:srgbClr val="7030A0"/>
                </a:solidFill>
              </a:rPr>
              <a:t>)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ходити</a:t>
            </a:r>
            <a:r>
              <a:rPr lang="ru-RU" dirty="0" smtClean="0">
                <a:solidFill>
                  <a:srgbClr val="7030A0"/>
                </a:solidFill>
              </a:rPr>
              <a:t> в костел у свята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щонеділі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Іспит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знання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релігії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приймає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ксьондз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тільки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після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його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здачі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можливо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вінчання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молодих</a:t>
            </a:r>
            <a:r>
              <a:rPr lang="ru-RU" dirty="0" smtClean="0">
                <a:solidFill>
                  <a:srgbClr val="7030A0"/>
                </a:solidFill>
              </a:rPr>
              <a:t> людей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14290"/>
            <a:ext cx="2322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Література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Польщі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408_stacjakultura_12903665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59" y="2000240"/>
            <a:ext cx="3810031" cy="47148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14942" y="1500174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3333FF"/>
                </a:solidFill>
              </a:rPr>
              <a:t>А</a:t>
            </a:r>
            <a:r>
              <a:rPr lang="ru-RU" sz="3200" dirty="0" smtClean="0">
                <a:solidFill>
                  <a:srgbClr val="3333FF"/>
                </a:solidFill>
              </a:rPr>
              <a:t>дам </a:t>
            </a:r>
            <a:r>
              <a:rPr lang="ru-RU" sz="3200" dirty="0" err="1">
                <a:solidFill>
                  <a:srgbClr val="3333FF"/>
                </a:solidFill>
              </a:rPr>
              <a:t>М</a:t>
            </a:r>
            <a:r>
              <a:rPr lang="ru-RU" sz="3200" dirty="0" err="1" smtClean="0">
                <a:solidFill>
                  <a:srgbClr val="3333FF"/>
                </a:solidFill>
              </a:rPr>
              <a:t>іцкевич</a:t>
            </a:r>
            <a:endParaRPr lang="ru-RU" sz="3200" dirty="0">
              <a:solidFill>
                <a:srgbClr val="3333FF"/>
              </a:solidFill>
            </a:endParaRPr>
          </a:p>
        </p:txBody>
      </p:sp>
      <p:pic>
        <p:nvPicPr>
          <p:cNvPr id="5" name="Рисунок 4" descr="imgh5097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4286248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85794"/>
            <a:ext cx="52864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/>
              <a:t>Гімн</a:t>
            </a:r>
            <a:r>
              <a:rPr lang="ru-RU" sz="4400" dirty="0"/>
              <a:t> </a:t>
            </a:r>
            <a:r>
              <a:rPr lang="ru-RU" sz="4400" b="1" dirty="0" err="1"/>
              <a:t>Польщі</a:t>
            </a:r>
            <a:r>
              <a:rPr lang="ru-RU" dirty="0"/>
              <a:t> - </a:t>
            </a:r>
            <a:r>
              <a:rPr lang="ru-RU" dirty="0" err="1"/>
              <a:t>композиція</a:t>
            </a:r>
            <a:r>
              <a:rPr lang="ru-RU" dirty="0"/>
              <a:t> </a:t>
            </a:r>
            <a:r>
              <a:rPr lang="ru-RU" i="1" dirty="0"/>
              <a:t>"</a:t>
            </a:r>
            <a:r>
              <a:rPr lang="en-US" i="1" dirty="0" err="1"/>
              <a:t>Mazurek</a:t>
            </a:r>
            <a:r>
              <a:rPr lang="en-US" i="1" dirty="0"/>
              <a:t> </a:t>
            </a:r>
            <a:r>
              <a:rPr lang="en-US" i="1" dirty="0" err="1"/>
              <a:t>Dąbrowskiego</a:t>
            </a:r>
            <a:r>
              <a:rPr lang="en-US" i="1" dirty="0"/>
              <a:t>" ("</a:t>
            </a:r>
            <a:r>
              <a:rPr lang="ru-RU" i="1" dirty="0"/>
              <a:t>Мазурка </a:t>
            </a:r>
            <a:r>
              <a:rPr lang="ru-RU" i="1" dirty="0" err="1"/>
              <a:t>Домбровського</a:t>
            </a:r>
            <a:r>
              <a:rPr lang="ru-RU" i="1" dirty="0"/>
              <a:t>"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i="1" dirty="0"/>
              <a:t>"Марш </a:t>
            </a:r>
            <a:r>
              <a:rPr lang="ru-RU" i="1" dirty="0" err="1"/>
              <a:t>Домбровського</a:t>
            </a:r>
            <a:r>
              <a:rPr lang="ru-RU" i="1" dirty="0"/>
              <a:t>"),</a:t>
            </a:r>
            <a:r>
              <a:rPr lang="ru-RU" dirty="0"/>
              <a:t> написана </a:t>
            </a:r>
            <a:r>
              <a:rPr lang="ru-RU" dirty="0" err="1"/>
              <a:t>ймовірно</a:t>
            </a:r>
            <a:r>
              <a:rPr lang="ru-RU" dirty="0"/>
              <a:t> </a:t>
            </a:r>
            <a:r>
              <a:rPr lang="ru-RU" dirty="0">
                <a:hlinkClick r:id="rId2" tooltip="Вибіцкій, Юзеф"/>
              </a:rPr>
              <a:t>Юзефом </a:t>
            </a:r>
            <a:r>
              <a:rPr lang="ru-RU" dirty="0" err="1">
                <a:hlinkClick r:id="rId2" tooltip="Вибіцкій, Юзеф"/>
              </a:rPr>
              <a:t>Вибіцкім</a:t>
            </a:r>
            <a:r>
              <a:rPr lang="ru-RU" dirty="0"/>
              <a:t> (</a:t>
            </a:r>
            <a:r>
              <a:rPr lang="en-US" dirty="0" err="1"/>
              <a:t>Jzef</a:t>
            </a:r>
            <a:r>
              <a:rPr lang="en-US" dirty="0"/>
              <a:t> </a:t>
            </a:r>
            <a:r>
              <a:rPr lang="en-US" dirty="0" err="1"/>
              <a:t>Wybicki</a:t>
            </a:r>
            <a:r>
              <a:rPr lang="en-US" dirty="0"/>
              <a:t>) </a:t>
            </a:r>
            <a:r>
              <a:rPr lang="ru-RU" dirty="0"/>
              <a:t>в </a:t>
            </a:r>
            <a:r>
              <a:rPr lang="ru-RU" dirty="0">
                <a:hlinkClick r:id="rId3" tooltip="1797"/>
              </a:rPr>
              <a:t>1797</a:t>
            </a:r>
            <a:r>
              <a:rPr lang="ru-RU" dirty="0"/>
              <a:t>.</a:t>
            </a:r>
          </a:p>
          <a:p>
            <a:r>
              <a:rPr lang="ru-RU" dirty="0" err="1"/>
              <a:t>Первісна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- </a:t>
            </a:r>
            <a:r>
              <a:rPr lang="ru-RU" i="1" dirty="0"/>
              <a:t>"</a:t>
            </a:r>
            <a:r>
              <a:rPr lang="en-US" i="1" dirty="0" err="1"/>
              <a:t>Pieśń</a:t>
            </a:r>
            <a:r>
              <a:rPr lang="en-US" i="1" dirty="0"/>
              <a:t> </a:t>
            </a:r>
            <a:r>
              <a:rPr lang="en-US" i="1" dirty="0" err="1"/>
              <a:t>Legionw</a:t>
            </a:r>
            <a:r>
              <a:rPr lang="en-US" i="1" dirty="0"/>
              <a:t> </a:t>
            </a:r>
            <a:r>
              <a:rPr lang="en-US" i="1" dirty="0" err="1"/>
              <a:t>Polskich</a:t>
            </a:r>
            <a:r>
              <a:rPr lang="en-US" i="1" dirty="0"/>
              <a:t> we </a:t>
            </a:r>
            <a:r>
              <a:rPr lang="en-US" i="1" dirty="0" err="1"/>
              <a:t>Włoszech</a:t>
            </a:r>
            <a:r>
              <a:rPr lang="en-US" i="1" dirty="0"/>
              <a:t>" </a:t>
            </a:r>
            <a:r>
              <a:rPr lang="en-US" dirty="0"/>
              <a:t>("</a:t>
            </a:r>
            <a:r>
              <a:rPr lang="ru-RU" dirty="0" err="1"/>
              <a:t>Пісня</a:t>
            </a:r>
            <a:r>
              <a:rPr lang="ru-RU" dirty="0"/>
              <a:t>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легіонів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"),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по </a:t>
            </a:r>
            <a:r>
              <a:rPr lang="ru-RU" dirty="0" err="1"/>
              <a:t>першому</a:t>
            </a:r>
            <a:r>
              <a:rPr lang="ru-RU" dirty="0"/>
              <a:t> рядку - </a:t>
            </a:r>
            <a:r>
              <a:rPr lang="ru-RU" i="1" dirty="0"/>
              <a:t>"</a:t>
            </a:r>
            <a:r>
              <a:rPr lang="en-US" i="1" dirty="0" err="1"/>
              <a:t>Jeszcze</a:t>
            </a:r>
            <a:r>
              <a:rPr lang="en-US" i="1" dirty="0"/>
              <a:t> </a:t>
            </a:r>
            <a:r>
              <a:rPr lang="en-US" i="1" dirty="0" err="1"/>
              <a:t>Polska</a:t>
            </a:r>
            <a:r>
              <a:rPr lang="en-US" i="1" dirty="0"/>
              <a:t> </a:t>
            </a:r>
            <a:r>
              <a:rPr lang="en-US" i="1" dirty="0" err="1"/>
              <a:t>nie</a:t>
            </a:r>
            <a:r>
              <a:rPr lang="en-US" i="1" dirty="0"/>
              <a:t> </a:t>
            </a:r>
            <a:r>
              <a:rPr lang="en-US" i="1" dirty="0" err="1"/>
              <a:t>zginęła</a:t>
            </a:r>
            <a:r>
              <a:rPr lang="en-US" i="1" dirty="0"/>
              <a:t>" </a:t>
            </a:r>
            <a:r>
              <a:rPr lang="en-US" dirty="0"/>
              <a:t>("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Польща</a:t>
            </a:r>
            <a:r>
              <a:rPr lang="ru-RU" dirty="0"/>
              <a:t> не </a:t>
            </a:r>
            <a:r>
              <a:rPr lang="ru-RU" dirty="0" err="1"/>
              <a:t>загинула</a:t>
            </a:r>
            <a:r>
              <a:rPr lang="ru-RU" dirty="0"/>
              <a:t>"), яку часто </a:t>
            </a:r>
            <a:r>
              <a:rPr lang="ru-RU" dirty="0" err="1"/>
              <a:t>помилково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за </a:t>
            </a:r>
            <a:r>
              <a:rPr lang="ru-RU" dirty="0" err="1"/>
              <a:t>національний</a:t>
            </a:r>
            <a:r>
              <a:rPr lang="ru-RU" dirty="0"/>
              <a:t> </a:t>
            </a:r>
            <a:r>
              <a:rPr lang="ru-RU" dirty="0" err="1">
                <a:hlinkClick r:id="rId4" tooltip="Девіз"/>
              </a:rPr>
              <a:t>девіз</a:t>
            </a:r>
            <a:r>
              <a:rPr lang="ru-RU" dirty="0"/>
              <a:t> </a:t>
            </a:r>
            <a:r>
              <a:rPr lang="ru-RU" dirty="0" err="1"/>
              <a:t>Польщі</a:t>
            </a:r>
            <a:r>
              <a:rPr lang="ru-RU" dirty="0"/>
              <a:t>.</a:t>
            </a:r>
          </a:p>
        </p:txBody>
      </p:sp>
      <p:pic>
        <p:nvPicPr>
          <p:cNvPr id="3" name="Рисунок 2" descr="gimn-polski-viza.vn_.ua_-241x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2285992"/>
            <a:ext cx="350046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97346"/>
            <a:ext cx="57150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</a:t>
            </a:r>
            <a:r>
              <a:rPr lang="pl-PL" dirty="0" smtClean="0"/>
              <a:t>eszcze </a:t>
            </a:r>
            <a:r>
              <a:rPr lang="pl-PL" dirty="0"/>
              <a:t>Polska nie zginęła,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Kiedy my żyjemy.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Co nam obca przemoc wzięła,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Szablą odbierzemy.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Marsz, marsz, Dąbrowski,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Z ziemi włoskiej do Polski,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Za twoim przewodem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Złączym się z narodem.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Przejdziem Wisłę, przejdziem Wartę,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Będziem Polakami,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Dał nam przykład Bonaparte,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Jak zwyciężać mamy.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Marsz, marsz, Dąbrowski…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Jak Czarniecki do Poznania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Po szwedzkim zaborze,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Dla ojczyzny ratowania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Wrócim się przez morze.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Marsz, marsz, Dąbrowski…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Już tam ojciec do swej Basi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Mówi zapłakany: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“Słuchaj jeno, pono nasi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Biją w tarabany.”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Marsz, marsz, Dąbrowski…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428604"/>
            <a:ext cx="4357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/>
              <a:t>Іще</a:t>
            </a:r>
            <a:r>
              <a:rPr lang="ru-RU" dirty="0"/>
              <a:t> </a:t>
            </a:r>
            <a:r>
              <a:rPr lang="ru-RU" dirty="0" err="1"/>
              <a:t>Польща</a:t>
            </a:r>
            <a:r>
              <a:rPr lang="ru-RU" dirty="0"/>
              <a:t> не </a:t>
            </a:r>
            <a:r>
              <a:rPr lang="ru-RU" dirty="0" err="1"/>
              <a:t>згинула,Коли</a:t>
            </a:r>
            <a:r>
              <a:rPr lang="ru-RU" dirty="0"/>
              <a:t> ми </a:t>
            </a:r>
            <a:r>
              <a:rPr lang="ru-RU" dirty="0" err="1"/>
              <a:t>живемо.Що</a:t>
            </a:r>
            <a:r>
              <a:rPr lang="ru-RU" dirty="0"/>
              <a:t> нам </a:t>
            </a:r>
            <a:r>
              <a:rPr lang="ru-RU" dirty="0" err="1"/>
              <a:t>чужа</a:t>
            </a:r>
            <a:r>
              <a:rPr lang="ru-RU" dirty="0"/>
              <a:t> сила </a:t>
            </a:r>
            <a:r>
              <a:rPr lang="ru-RU" dirty="0" err="1"/>
              <a:t>взяла,Шаблею</a:t>
            </a:r>
            <a:r>
              <a:rPr lang="ru-RU" dirty="0"/>
              <a:t> </a:t>
            </a:r>
            <a:r>
              <a:rPr lang="ru-RU" dirty="0" err="1"/>
              <a:t>відберемо.Приспів</a:t>
            </a:r>
            <a:r>
              <a:rPr lang="ru-RU" dirty="0"/>
              <a:t>:</a:t>
            </a:r>
          </a:p>
          <a:p>
            <a:pPr fontAlgn="base"/>
            <a:r>
              <a:rPr lang="ru-RU" dirty="0"/>
              <a:t>Марш, марш, </a:t>
            </a:r>
            <a:r>
              <a:rPr lang="ru-RU" dirty="0" err="1"/>
              <a:t>Домбровський</a:t>
            </a:r>
            <a:r>
              <a:rPr lang="ru-RU" dirty="0"/>
              <a:t>,</a:t>
            </a:r>
          </a:p>
          <a:p>
            <a:pPr fontAlgn="base"/>
            <a:r>
              <a:rPr lang="ru-RU" dirty="0"/>
              <a:t>З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італійської</a:t>
            </a:r>
            <a:r>
              <a:rPr lang="ru-RU" dirty="0"/>
              <a:t> до </a:t>
            </a:r>
            <a:r>
              <a:rPr lang="ru-RU" dirty="0" err="1"/>
              <a:t>Польщі</a:t>
            </a:r>
            <a:r>
              <a:rPr lang="ru-RU" dirty="0"/>
              <a:t>!</a:t>
            </a:r>
          </a:p>
          <a:p>
            <a:pPr fontAlgn="base"/>
            <a:r>
              <a:rPr lang="ru-RU" dirty="0"/>
              <a:t>За </a:t>
            </a:r>
            <a:r>
              <a:rPr lang="ru-RU" dirty="0" err="1"/>
              <a:t>твоїм</a:t>
            </a:r>
            <a:r>
              <a:rPr lang="ru-RU" dirty="0"/>
              <a:t> проводом</a:t>
            </a:r>
          </a:p>
          <a:p>
            <a:pPr fontAlgn="base"/>
            <a:r>
              <a:rPr lang="ru-RU" dirty="0" err="1"/>
              <a:t>Злучимось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народом.Пройдем</a:t>
            </a:r>
            <a:r>
              <a:rPr lang="ru-RU" dirty="0"/>
              <a:t> </a:t>
            </a:r>
            <a:r>
              <a:rPr lang="ru-RU" dirty="0" err="1"/>
              <a:t>Віслу</a:t>
            </a:r>
            <a:r>
              <a:rPr lang="ru-RU" dirty="0"/>
              <a:t>, пройдем </a:t>
            </a:r>
            <a:r>
              <a:rPr lang="ru-RU" dirty="0" err="1"/>
              <a:t>Варту</a:t>
            </a:r>
            <a:r>
              <a:rPr lang="ru-RU" dirty="0"/>
              <a:t>,</a:t>
            </a:r>
          </a:p>
          <a:p>
            <a:pPr fontAlgn="base"/>
            <a:r>
              <a:rPr lang="ru-RU" dirty="0"/>
              <a:t>Будем поляками,</a:t>
            </a:r>
          </a:p>
          <a:p>
            <a:pPr fontAlgn="base"/>
            <a:r>
              <a:rPr lang="ru-RU" dirty="0"/>
              <a:t>Дав нам приклад Бонапарт,</a:t>
            </a:r>
          </a:p>
          <a:p>
            <a:pPr fontAlgn="base"/>
            <a:r>
              <a:rPr lang="ru-RU" dirty="0"/>
              <a:t>Як </a:t>
            </a:r>
            <a:r>
              <a:rPr lang="ru-RU" dirty="0" err="1"/>
              <a:t>звитяжити</a:t>
            </a:r>
            <a:r>
              <a:rPr lang="ru-RU" dirty="0"/>
              <a:t> </a:t>
            </a:r>
            <a:r>
              <a:rPr lang="ru-RU" dirty="0" err="1"/>
              <a:t>маємо.Як</a:t>
            </a:r>
            <a:r>
              <a:rPr lang="ru-RU" dirty="0"/>
              <a:t> </a:t>
            </a:r>
            <a:r>
              <a:rPr lang="ru-RU" dirty="0" err="1"/>
              <a:t>Чарнецький</a:t>
            </a:r>
            <a:r>
              <a:rPr lang="ru-RU" dirty="0"/>
              <a:t> до </a:t>
            </a:r>
            <a:r>
              <a:rPr lang="ru-RU" dirty="0" err="1"/>
              <a:t>Познаня</a:t>
            </a:r>
            <a:endParaRPr lang="ru-RU" dirty="0"/>
          </a:p>
          <a:p>
            <a:pPr fontAlgn="base"/>
            <a:r>
              <a:rPr lang="ru-RU" dirty="0"/>
              <a:t>По </a:t>
            </a:r>
            <a:r>
              <a:rPr lang="ru-RU" dirty="0" err="1"/>
              <a:t>шведській</a:t>
            </a:r>
            <a:r>
              <a:rPr lang="ru-RU" dirty="0"/>
              <a:t> </a:t>
            </a:r>
            <a:r>
              <a:rPr lang="ru-RU" dirty="0" err="1"/>
              <a:t>навалі</a:t>
            </a:r>
            <a:r>
              <a:rPr lang="ru-RU" dirty="0"/>
              <a:t>,</a:t>
            </a:r>
          </a:p>
          <a:p>
            <a:pPr fontAlgn="base"/>
            <a:r>
              <a:rPr lang="ru-RU" dirty="0"/>
              <a:t>Для </a:t>
            </a:r>
            <a:r>
              <a:rPr lang="ru-RU" dirty="0" err="1"/>
              <a:t>вітчизни</a:t>
            </a:r>
            <a:r>
              <a:rPr lang="ru-RU" dirty="0"/>
              <a:t> </a:t>
            </a:r>
            <a:r>
              <a:rPr lang="ru-RU" dirty="0" err="1"/>
              <a:t>порятунку</a:t>
            </a:r>
            <a:endParaRPr lang="ru-RU" dirty="0"/>
          </a:p>
          <a:p>
            <a:pPr fontAlgn="base"/>
            <a:r>
              <a:rPr lang="ru-RU" dirty="0" err="1"/>
              <a:t>Вернемось</a:t>
            </a:r>
            <a:r>
              <a:rPr lang="ru-RU" dirty="0"/>
              <a:t> по </a:t>
            </a:r>
            <a:r>
              <a:rPr lang="ru-RU" dirty="0" err="1"/>
              <a:t>морю.Каже</a:t>
            </a:r>
            <a:r>
              <a:rPr lang="ru-RU" dirty="0"/>
              <a:t> </a:t>
            </a:r>
            <a:r>
              <a:rPr lang="ru-RU" dirty="0" err="1"/>
              <a:t>тато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Басі</a:t>
            </a:r>
            <a:endParaRPr lang="ru-RU" dirty="0"/>
          </a:p>
          <a:p>
            <a:pPr fontAlgn="base"/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заплаканий</a:t>
            </a:r>
            <a:r>
              <a:rPr lang="ru-RU" dirty="0"/>
              <a:t>:</a:t>
            </a:r>
          </a:p>
          <a:p>
            <a:pPr fontAlgn="base"/>
            <a:r>
              <a:rPr lang="ru-RU" dirty="0" err="1"/>
              <a:t>Слухай-но</a:t>
            </a:r>
            <a:r>
              <a:rPr lang="ru-RU" dirty="0"/>
              <a:t> – то </a:t>
            </a:r>
            <a:r>
              <a:rPr lang="ru-RU" dirty="0" err="1"/>
              <a:t>певно</a:t>
            </a:r>
            <a:r>
              <a:rPr lang="ru-RU" dirty="0"/>
              <a:t> </a:t>
            </a:r>
            <a:r>
              <a:rPr lang="ru-RU" dirty="0" err="1"/>
              <a:t>наші</a:t>
            </a:r>
            <a:endParaRPr lang="ru-RU" dirty="0"/>
          </a:p>
          <a:p>
            <a:pPr fontAlgn="base"/>
            <a:r>
              <a:rPr lang="ru-RU" dirty="0" err="1"/>
              <a:t>Б’ють</a:t>
            </a:r>
            <a:r>
              <a:rPr lang="ru-RU" dirty="0"/>
              <a:t> у </a:t>
            </a:r>
            <a:r>
              <a:rPr lang="ru-RU" dirty="0" err="1"/>
              <a:t>барабани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zreshenie_na_rabotu_v_polshe_dlya_belorus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3042" y="273050"/>
            <a:ext cx="5000660" cy="116205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990099"/>
                </a:solidFill>
              </a:rPr>
              <a:t>Найбільші</a:t>
            </a:r>
            <a:r>
              <a:rPr lang="ru-RU" dirty="0" smtClean="0">
                <a:solidFill>
                  <a:srgbClr val="990099"/>
                </a:solidFill>
              </a:rPr>
              <a:t> </a:t>
            </a:r>
            <a:r>
              <a:rPr lang="ru-RU" dirty="0" err="1" smtClean="0">
                <a:solidFill>
                  <a:srgbClr val="990099"/>
                </a:solidFill>
              </a:rPr>
              <a:t>міста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4" name="Содержимое 3" descr="08-18-29-13_62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86116" y="1857364"/>
            <a:ext cx="5111750" cy="383063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r>
              <a:rPr lang="uk-UA" dirty="0" smtClean="0"/>
              <a:t>Варшава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80626"/>
                </a:solidFill>
              </a:rPr>
              <a:t>Познань</a:t>
            </a:r>
            <a:endParaRPr lang="ru-RU" dirty="0">
              <a:solidFill>
                <a:srgbClr val="C80626"/>
              </a:solidFill>
            </a:endParaRPr>
          </a:p>
        </p:txBody>
      </p:sp>
      <p:pic>
        <p:nvPicPr>
          <p:cNvPr id="4" name="Содержимое 3" descr="6f417583ad79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29594"/>
            <a:ext cx="6096000" cy="4067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Гданськ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I6iTTE5B9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954" y="1600200"/>
            <a:ext cx="600809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00CC"/>
                </a:solidFill>
              </a:rPr>
              <a:t>Гнезно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Содержимое 3" descr="HrElFRf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43050"/>
            <a:ext cx="5643602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Rzeczpospolita-Pol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6380" y="1285860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Площа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території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країни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складає</a:t>
            </a:r>
            <a:r>
              <a:rPr lang="ru-RU" dirty="0">
                <a:solidFill>
                  <a:srgbClr val="FF0000"/>
                </a:solidFill>
              </a:rPr>
              <a:t> 312685 кв. км (9 </a:t>
            </a:r>
            <a:r>
              <a:rPr lang="ru-RU" dirty="0" err="1">
                <a:solidFill>
                  <a:srgbClr val="FF0000"/>
                </a:solidFill>
              </a:rPr>
              <a:t>місце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Європі</a:t>
            </a:r>
            <a:r>
              <a:rPr lang="ru-RU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6720" y="0"/>
            <a:ext cx="2755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FF0066"/>
                </a:solidFill>
              </a:rPr>
              <a:t>Географічне</a:t>
            </a:r>
            <a:r>
              <a:rPr lang="ru-RU" sz="3600" dirty="0">
                <a:solidFill>
                  <a:srgbClr val="FF0066"/>
                </a:solidFill>
              </a:rPr>
              <a:t> </a:t>
            </a:r>
            <a:r>
              <a:rPr lang="ru-RU" sz="3600" dirty="0" err="1">
                <a:solidFill>
                  <a:srgbClr val="FF0066"/>
                </a:solidFill>
              </a:rPr>
              <a:t>положення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2428869"/>
            <a:ext cx="32146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Польща</a:t>
            </a:r>
            <a:r>
              <a:rPr lang="ru-RU" sz="2400" dirty="0"/>
              <a:t> </a:t>
            </a:r>
            <a:r>
              <a:rPr lang="ru-RU" sz="2400" dirty="0" err="1"/>
              <a:t>розташована</a:t>
            </a:r>
            <a:r>
              <a:rPr lang="ru-RU" sz="2400" dirty="0"/>
              <a:t> у </a:t>
            </a:r>
            <a:r>
              <a:rPr lang="ru-RU" sz="2400" dirty="0" err="1"/>
              <a:t>Центральній</a:t>
            </a:r>
            <a:r>
              <a:rPr lang="ru-RU" sz="2400" dirty="0"/>
              <a:t> </a:t>
            </a:r>
            <a:r>
              <a:rPr lang="ru-RU" sz="2400" dirty="0" err="1"/>
              <a:t>Європі</a:t>
            </a:r>
            <a:r>
              <a:rPr lang="ru-RU" sz="2400" dirty="0"/>
              <a:t> над </a:t>
            </a:r>
            <a:r>
              <a:rPr lang="ru-RU" sz="2400" dirty="0" err="1"/>
              <a:t>Балтійським</a:t>
            </a:r>
            <a:r>
              <a:rPr lang="ru-RU" sz="2400" dirty="0"/>
              <a:t> морем, </a:t>
            </a:r>
            <a:r>
              <a:rPr lang="ru-RU" sz="2400" dirty="0" err="1"/>
              <a:t>між</a:t>
            </a:r>
            <a:r>
              <a:rPr lang="ru-RU" sz="2400" dirty="0"/>
              <a:t> 49о 00' та 54о 50' </a:t>
            </a:r>
            <a:r>
              <a:rPr lang="ru-RU" sz="2400" dirty="0" err="1"/>
              <a:t>північної</a:t>
            </a:r>
            <a:r>
              <a:rPr lang="ru-RU" sz="2400" dirty="0"/>
              <a:t> </a:t>
            </a:r>
            <a:r>
              <a:rPr lang="ru-RU" sz="2400" dirty="0" err="1"/>
              <a:t>широти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14о 08' та 24о 09' </a:t>
            </a:r>
            <a:r>
              <a:rPr lang="ru-RU" sz="2400" dirty="0" err="1"/>
              <a:t>східної</a:t>
            </a:r>
            <a:r>
              <a:rPr lang="ru-RU" sz="2400" dirty="0"/>
              <a:t> </a:t>
            </a:r>
            <a:r>
              <a:rPr lang="ru-RU" sz="2400" dirty="0" err="1"/>
              <a:t>довготи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/>
              <a:t>Протяжність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півночі</a:t>
            </a:r>
            <a:r>
              <a:rPr lang="ru-RU" sz="2400" dirty="0"/>
              <a:t> на </a:t>
            </a:r>
            <a:r>
              <a:rPr lang="ru-RU" sz="2400" dirty="0" err="1"/>
              <a:t>південь</a:t>
            </a:r>
            <a:r>
              <a:rPr lang="ru-RU" sz="2400" dirty="0"/>
              <a:t> </a:t>
            </a:r>
            <a:r>
              <a:rPr lang="ru-RU" sz="2400" dirty="0" err="1"/>
              <a:t>складає</a:t>
            </a:r>
            <a:r>
              <a:rPr lang="ru-RU" sz="2400" dirty="0"/>
              <a:t> 649 км, </a:t>
            </a:r>
            <a:r>
              <a:rPr lang="ru-RU" sz="2400" dirty="0" err="1"/>
              <a:t>зі</a:t>
            </a:r>
            <a:r>
              <a:rPr lang="ru-RU" sz="2400" dirty="0"/>
              <a:t> сходу на </a:t>
            </a:r>
            <a:r>
              <a:rPr lang="ru-RU" sz="2400" dirty="0" err="1"/>
              <a:t>захід</a:t>
            </a:r>
            <a:r>
              <a:rPr lang="ru-RU" sz="2400" dirty="0"/>
              <a:t> - 689 км</a:t>
            </a:r>
            <a:r>
              <a:rPr lang="ru-RU" dirty="0"/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8215346"/>
            <a:ext cx="2786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Польща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у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 над </a:t>
            </a:r>
            <a:r>
              <a:rPr lang="ru-RU" dirty="0" err="1"/>
              <a:t>Балтійським</a:t>
            </a:r>
            <a:r>
              <a:rPr lang="ru-RU" dirty="0"/>
              <a:t> морем, </a:t>
            </a:r>
            <a:r>
              <a:rPr lang="ru-RU" dirty="0" err="1"/>
              <a:t>між</a:t>
            </a:r>
            <a:r>
              <a:rPr lang="ru-RU" dirty="0"/>
              <a:t> 49о 00' та 54о 50'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широти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14о 08' та </a:t>
            </a:r>
            <a:r>
              <a:rPr lang="ru-RU" dirty="0" smtClean="0"/>
              <a:t>2</a:t>
            </a:r>
            <a:br>
              <a:rPr lang="ru-RU" dirty="0" smtClean="0"/>
            </a:br>
            <a:r>
              <a:rPr lang="ru-RU" dirty="0" err="1"/>
              <a:t>Протяжність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649 км, </a:t>
            </a:r>
            <a:r>
              <a:rPr lang="ru-RU" dirty="0" err="1"/>
              <a:t>зі</a:t>
            </a:r>
            <a:r>
              <a:rPr lang="ru-RU" dirty="0"/>
              <a:t> сходу на </a:t>
            </a:r>
            <a:r>
              <a:rPr lang="ru-RU" dirty="0" err="1"/>
              <a:t>захід</a:t>
            </a:r>
            <a:r>
              <a:rPr lang="ru-RU" dirty="0"/>
              <a:t> - 689 </a:t>
            </a:r>
            <a:r>
              <a:rPr lang="ru-RU" dirty="0" smtClean="0"/>
              <a:t>км</a:t>
            </a:r>
            <a:endParaRPr lang="ru-RU" dirty="0"/>
          </a:p>
        </p:txBody>
      </p:sp>
      <p:pic>
        <p:nvPicPr>
          <p:cNvPr id="11" name="Рисунок 10" descr="polog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522"/>
            <a:ext cx="5286380" cy="4937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91,3%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/>
              <a:t>Польщі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рівнини</a:t>
            </a:r>
            <a:r>
              <a:rPr lang="ru-RU" sz="2400" dirty="0"/>
              <a:t>, </a:t>
            </a:r>
            <a:r>
              <a:rPr lang="ru-RU" sz="2400" dirty="0" err="1"/>
              <a:t>розташовані</a:t>
            </a:r>
            <a:r>
              <a:rPr lang="ru-RU" sz="2400" dirty="0"/>
              <a:t> </a:t>
            </a:r>
            <a:r>
              <a:rPr lang="ru-RU" sz="2400" dirty="0" err="1"/>
              <a:t>нижче</a:t>
            </a:r>
            <a:r>
              <a:rPr lang="ru-RU" sz="2400" dirty="0"/>
              <a:t> 300 м над </a:t>
            </a:r>
            <a:r>
              <a:rPr lang="ru-RU" sz="2400" dirty="0" err="1"/>
              <a:t>рівнем</a:t>
            </a:r>
            <a:r>
              <a:rPr lang="ru-RU" sz="2400" dirty="0"/>
              <a:t> моря. </a:t>
            </a:r>
            <a:r>
              <a:rPr lang="ru-RU" sz="2400" dirty="0" err="1"/>
              <a:t>Найвища</a:t>
            </a:r>
            <a:r>
              <a:rPr lang="ru-RU" sz="2400" dirty="0"/>
              <a:t> точка – </a:t>
            </a:r>
            <a:r>
              <a:rPr lang="ru-RU" sz="2400" dirty="0" err="1"/>
              <a:t>Риси</a:t>
            </a:r>
            <a:r>
              <a:rPr lang="ru-RU" sz="2400" dirty="0"/>
              <a:t> (2499 м), </a:t>
            </a:r>
            <a:r>
              <a:rPr lang="ru-RU" sz="2400" dirty="0" err="1"/>
              <a:t>гірський</a:t>
            </a:r>
            <a:r>
              <a:rPr lang="ru-RU" sz="2400" dirty="0"/>
              <a:t> </a:t>
            </a:r>
            <a:r>
              <a:rPr lang="ru-RU" sz="2400" dirty="0" err="1"/>
              <a:t>пік</a:t>
            </a:r>
            <a:r>
              <a:rPr lang="ru-RU" sz="2400" dirty="0"/>
              <a:t> у </a:t>
            </a:r>
            <a:r>
              <a:rPr lang="ru-RU" sz="2400" dirty="0" err="1"/>
              <a:t>Високих</a:t>
            </a:r>
            <a:r>
              <a:rPr lang="ru-RU" sz="2400" dirty="0"/>
              <a:t> </a:t>
            </a:r>
            <a:r>
              <a:rPr lang="ru-RU" sz="2400" u="sng" dirty="0">
                <a:hlinkClick r:id="rId2" tooltip="Татри"/>
              </a:rPr>
              <a:t>Татрах</a:t>
            </a:r>
            <a:r>
              <a:rPr lang="ru-RU" sz="2400" dirty="0"/>
              <a:t>. </a:t>
            </a:r>
            <a:r>
              <a:rPr lang="ru-RU" sz="2400" dirty="0" err="1"/>
              <a:t>Найнижча</a:t>
            </a:r>
            <a:r>
              <a:rPr lang="ru-RU" sz="2400" dirty="0"/>
              <a:t> точка </a:t>
            </a:r>
            <a:r>
              <a:rPr lang="ru-RU" sz="2400" dirty="0" err="1"/>
              <a:t>розташована</a:t>
            </a:r>
            <a:r>
              <a:rPr lang="ru-RU" sz="2400" dirty="0"/>
              <a:t> </a:t>
            </a:r>
            <a:r>
              <a:rPr lang="ru-RU" sz="2400" dirty="0" err="1"/>
              <a:t>трохи</a:t>
            </a:r>
            <a:r>
              <a:rPr lang="ru-RU" sz="2400" dirty="0"/>
              <a:t> на </a:t>
            </a:r>
            <a:r>
              <a:rPr lang="ru-RU" sz="2400" dirty="0" err="1"/>
              <a:t>захід</a:t>
            </a:r>
            <a:r>
              <a:rPr lang="ru-RU" sz="2400" dirty="0"/>
              <a:t> села </a:t>
            </a:r>
            <a:r>
              <a:rPr lang="ru-RU" sz="2400" dirty="0" err="1"/>
              <a:t>Рачки-Ельблонгське</a:t>
            </a:r>
            <a:r>
              <a:rPr lang="ru-RU" sz="2400" dirty="0"/>
              <a:t> – 1,8 м </a:t>
            </a:r>
            <a:r>
              <a:rPr lang="ru-RU" sz="2400" dirty="0" err="1"/>
              <a:t>нижче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моря</a:t>
            </a:r>
            <a:r>
              <a:rPr lang="ru-RU" dirty="0"/>
              <a:t>.</a:t>
            </a:r>
          </a:p>
        </p:txBody>
      </p:sp>
      <p:pic>
        <p:nvPicPr>
          <p:cNvPr id="3" name="Рисунок 2" descr="wisla-krakow-300x2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362200"/>
            <a:ext cx="4214842" cy="41386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857496"/>
            <a:ext cx="4714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CC"/>
                </a:solidFill>
              </a:rPr>
              <a:t>Основними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гірськими</a:t>
            </a:r>
            <a:r>
              <a:rPr lang="ru-RU" dirty="0">
                <a:solidFill>
                  <a:srgbClr val="0000CC"/>
                </a:solidFill>
              </a:rPr>
              <a:t> системами, </a:t>
            </a:r>
            <a:r>
              <a:rPr lang="ru-RU" dirty="0" err="1">
                <a:solidFill>
                  <a:srgbClr val="0000CC"/>
                </a:solidFill>
              </a:rPr>
              <a:t>що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проходять</a:t>
            </a:r>
            <a:r>
              <a:rPr lang="ru-RU" dirty="0">
                <a:solidFill>
                  <a:srgbClr val="0000CC"/>
                </a:solidFill>
              </a:rPr>
              <a:t> через </a:t>
            </a:r>
            <a:r>
              <a:rPr lang="ru-RU" dirty="0" err="1">
                <a:solidFill>
                  <a:srgbClr val="0000CC"/>
                </a:solidFill>
              </a:rPr>
              <a:t>територію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Польщі</a:t>
            </a:r>
            <a:r>
              <a:rPr lang="ru-RU" dirty="0">
                <a:solidFill>
                  <a:srgbClr val="0000CC"/>
                </a:solidFill>
              </a:rPr>
              <a:t>, </a:t>
            </a:r>
            <a:r>
              <a:rPr lang="ru-RU" dirty="0" err="1">
                <a:solidFill>
                  <a:srgbClr val="0000CC"/>
                </a:solidFill>
              </a:rPr>
              <a:t>є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Карпати</a:t>
            </a:r>
            <a:r>
              <a:rPr lang="ru-RU" dirty="0">
                <a:solidFill>
                  <a:srgbClr val="0000CC"/>
                </a:solidFill>
              </a:rPr>
              <a:t>, </a:t>
            </a:r>
            <a:r>
              <a:rPr lang="ru-RU" dirty="0" err="1">
                <a:solidFill>
                  <a:srgbClr val="0000CC"/>
                </a:solidFill>
              </a:rPr>
              <a:t>Судети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і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Свєнтокшиські</a:t>
            </a:r>
            <a:r>
              <a:rPr lang="ru-RU" dirty="0">
                <a:solidFill>
                  <a:srgbClr val="0000CC"/>
                </a:solidFill>
              </a:rPr>
              <a:t> гори. </a:t>
            </a:r>
            <a:r>
              <a:rPr lang="ru-RU" dirty="0" err="1">
                <a:solidFill>
                  <a:srgbClr val="0000CC"/>
                </a:solidFill>
              </a:rPr>
              <a:t>Найбільша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річка</a:t>
            </a:r>
            <a:r>
              <a:rPr lang="ru-RU" dirty="0">
                <a:solidFill>
                  <a:srgbClr val="0000CC"/>
                </a:solidFill>
              </a:rPr>
              <a:t> в </a:t>
            </a:r>
            <a:r>
              <a:rPr lang="ru-RU" dirty="0" err="1">
                <a:solidFill>
                  <a:srgbClr val="0000CC"/>
                </a:solidFill>
              </a:rPr>
              <a:t>Польщі</a:t>
            </a:r>
            <a:r>
              <a:rPr lang="ru-RU" dirty="0">
                <a:solidFill>
                  <a:srgbClr val="0000CC"/>
                </a:solidFill>
              </a:rPr>
              <a:t> – </a:t>
            </a:r>
            <a:r>
              <a:rPr lang="ru-RU" sz="2400" b="1" u="sng" dirty="0" err="1">
                <a:solidFill>
                  <a:srgbClr val="FF0000"/>
                </a:solidFill>
                <a:hlinkClick r:id="rId4" tooltip="Вісла"/>
              </a:rPr>
              <a:t>Вісла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>
                <a:solidFill>
                  <a:srgbClr val="0000CC"/>
                </a:solidFill>
              </a:rPr>
              <a:t>(</a:t>
            </a:r>
            <a:r>
              <a:rPr lang="ru-RU" dirty="0" err="1">
                <a:solidFill>
                  <a:srgbClr val="0000CC"/>
                </a:solidFill>
              </a:rPr>
              <a:t>протяжність</a:t>
            </a:r>
            <a:r>
              <a:rPr lang="ru-RU" dirty="0">
                <a:solidFill>
                  <a:srgbClr val="0000CC"/>
                </a:solidFill>
              </a:rPr>
              <a:t> 1047 км).</a:t>
            </a:r>
          </a:p>
          <a:p>
            <a:r>
              <a:rPr lang="ru-RU" sz="2400" dirty="0">
                <a:solidFill>
                  <a:srgbClr val="990099"/>
                </a:solidFill>
              </a:rPr>
              <a:t>На </a:t>
            </a:r>
            <a:r>
              <a:rPr lang="ru-RU" sz="2400" dirty="0" err="1">
                <a:solidFill>
                  <a:srgbClr val="990099"/>
                </a:solidFill>
              </a:rPr>
              <a:t>території</a:t>
            </a:r>
            <a:r>
              <a:rPr lang="ru-RU" sz="2400" dirty="0">
                <a:solidFill>
                  <a:srgbClr val="990099"/>
                </a:solidFill>
              </a:rPr>
              <a:t> </a:t>
            </a:r>
            <a:r>
              <a:rPr lang="ru-RU" sz="2400" dirty="0" err="1">
                <a:solidFill>
                  <a:srgbClr val="990099"/>
                </a:solidFill>
              </a:rPr>
              <a:t>Польщі</a:t>
            </a:r>
            <a:r>
              <a:rPr lang="ru-RU" sz="2400" dirty="0">
                <a:solidFill>
                  <a:srgbClr val="990099"/>
                </a:solidFill>
              </a:rPr>
              <a:t> </a:t>
            </a:r>
            <a:r>
              <a:rPr lang="ru-RU" sz="2400" dirty="0" err="1">
                <a:solidFill>
                  <a:srgbClr val="990099"/>
                </a:solidFill>
              </a:rPr>
              <a:t>знаходяться</a:t>
            </a:r>
            <a:r>
              <a:rPr lang="ru-RU" sz="2400" dirty="0">
                <a:solidFill>
                  <a:srgbClr val="990099"/>
                </a:solidFill>
              </a:rPr>
              <a:t> </a:t>
            </a:r>
            <a:r>
              <a:rPr lang="ru-RU" sz="2400" dirty="0" err="1">
                <a:solidFill>
                  <a:srgbClr val="990099"/>
                </a:solidFill>
              </a:rPr>
              <a:t>близько</a:t>
            </a:r>
            <a:r>
              <a:rPr lang="ru-RU" sz="2400" dirty="0">
                <a:solidFill>
                  <a:srgbClr val="990099"/>
                </a:solidFill>
              </a:rPr>
              <a:t> 9300 озер </a:t>
            </a:r>
            <a:r>
              <a:rPr lang="ru-RU" sz="2400" dirty="0" err="1">
                <a:solidFill>
                  <a:srgbClr val="990099"/>
                </a:solidFill>
              </a:rPr>
              <a:t>площею</a:t>
            </a:r>
            <a:r>
              <a:rPr lang="ru-RU" sz="2400" dirty="0">
                <a:solidFill>
                  <a:srgbClr val="990099"/>
                </a:solidFill>
              </a:rPr>
              <a:t> </a:t>
            </a:r>
            <a:r>
              <a:rPr lang="ru-RU" sz="2400" dirty="0" err="1">
                <a:solidFill>
                  <a:srgbClr val="990099"/>
                </a:solidFill>
              </a:rPr>
              <a:t>більше</a:t>
            </a:r>
            <a:r>
              <a:rPr lang="ru-RU" sz="2400" dirty="0">
                <a:solidFill>
                  <a:srgbClr val="990099"/>
                </a:solidFill>
              </a:rPr>
              <a:t> 1 гектара, в </a:t>
            </a:r>
            <a:r>
              <a:rPr lang="ru-RU" sz="2400" dirty="0" err="1">
                <a:solidFill>
                  <a:srgbClr val="990099"/>
                </a:solidFill>
              </a:rPr>
              <a:t>цілому</a:t>
            </a:r>
            <a:r>
              <a:rPr lang="ru-RU" sz="2400" dirty="0">
                <a:solidFill>
                  <a:srgbClr val="990099"/>
                </a:solidFill>
              </a:rPr>
              <a:t> вони </a:t>
            </a:r>
            <a:r>
              <a:rPr lang="ru-RU" sz="2400" dirty="0" err="1">
                <a:solidFill>
                  <a:srgbClr val="990099"/>
                </a:solidFill>
              </a:rPr>
              <a:t>займають</a:t>
            </a:r>
            <a:r>
              <a:rPr lang="ru-RU" sz="2400" dirty="0">
                <a:solidFill>
                  <a:srgbClr val="990099"/>
                </a:solidFill>
              </a:rPr>
              <a:t> 1% </a:t>
            </a:r>
            <a:r>
              <a:rPr lang="ru-RU" sz="2400" dirty="0" err="1">
                <a:solidFill>
                  <a:srgbClr val="990099"/>
                </a:solidFill>
              </a:rPr>
              <a:t>території</a:t>
            </a:r>
            <a:r>
              <a:rPr lang="ru-RU" sz="2400" dirty="0">
                <a:solidFill>
                  <a:srgbClr val="990099"/>
                </a:solidFill>
              </a:rPr>
              <a:t> </a:t>
            </a:r>
            <a:r>
              <a:rPr lang="ru-RU" sz="2400" dirty="0" err="1">
                <a:solidFill>
                  <a:srgbClr val="990099"/>
                </a:solidFill>
              </a:rPr>
              <a:t>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786478" cy="1143000"/>
          </a:xfrm>
        </p:spPr>
        <p:txBody>
          <a:bodyPr/>
          <a:lstStyle/>
          <a:p>
            <a:r>
              <a:rPr lang="ru-RU" dirty="0" err="1" smtClean="0"/>
              <a:t>Столиця</a:t>
            </a:r>
            <a:r>
              <a:rPr lang="ru-RU" dirty="0" smtClean="0"/>
              <a:t> – Варшава </a:t>
            </a:r>
            <a:endParaRPr lang="ru-RU" dirty="0"/>
          </a:p>
        </p:txBody>
      </p:sp>
      <p:pic>
        <p:nvPicPr>
          <p:cNvPr id="3" name="Рисунок 2" descr="237643_1342202140_4983_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928802"/>
            <a:ext cx="664373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1429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/>
              <a:t>Населення</a:t>
            </a:r>
            <a:endParaRPr lang="ru-RU" sz="24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52149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0066"/>
                </a:solidFill>
              </a:rPr>
              <a:t>Польща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належить</a:t>
            </a:r>
            <a:r>
              <a:rPr lang="ru-RU" sz="2400" dirty="0">
                <a:solidFill>
                  <a:srgbClr val="FF0066"/>
                </a:solidFill>
              </a:rPr>
              <a:t> до </a:t>
            </a:r>
            <a:r>
              <a:rPr lang="ru-RU" sz="2400" dirty="0" err="1">
                <a:solidFill>
                  <a:srgbClr val="FF0066"/>
                </a:solidFill>
              </a:rPr>
              <a:t>групи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країн</a:t>
            </a:r>
            <a:r>
              <a:rPr lang="ru-RU" sz="2400" dirty="0">
                <a:solidFill>
                  <a:srgbClr val="FF0066"/>
                </a:solidFill>
              </a:rPr>
              <a:t>, </a:t>
            </a:r>
            <a:r>
              <a:rPr lang="ru-RU" sz="2400" dirty="0" err="1">
                <a:solidFill>
                  <a:srgbClr val="FF0066"/>
                </a:solidFill>
              </a:rPr>
              <a:t>які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зазнали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величезних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втрат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населення</a:t>
            </a:r>
            <a:r>
              <a:rPr lang="ru-RU" sz="2400" dirty="0">
                <a:solidFill>
                  <a:srgbClr val="FF0066"/>
                </a:solidFill>
              </a:rPr>
              <a:t> у </a:t>
            </a:r>
            <a:r>
              <a:rPr lang="ru-RU" sz="2400" dirty="0" err="1">
                <a:solidFill>
                  <a:srgbClr val="FF0066"/>
                </a:solidFill>
              </a:rPr>
              <a:t>Другій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світовій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війні</a:t>
            </a:r>
            <a:r>
              <a:rPr lang="ru-RU" sz="2400" dirty="0">
                <a:solidFill>
                  <a:srgbClr val="FF0066"/>
                </a:solidFill>
              </a:rPr>
              <a:t> (7 </a:t>
            </a:r>
            <a:r>
              <a:rPr lang="ru-RU" sz="2400" dirty="0" err="1">
                <a:solidFill>
                  <a:srgbClr val="FF0066"/>
                </a:solidFill>
              </a:rPr>
              <a:t>млн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осіб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або</a:t>
            </a:r>
            <a:r>
              <a:rPr lang="ru-RU" sz="2400" dirty="0">
                <a:solidFill>
                  <a:srgbClr val="FF0066"/>
                </a:solidFill>
              </a:rPr>
              <a:t> 15 % </a:t>
            </a:r>
            <a:r>
              <a:rPr lang="ru-RU" sz="2400" dirty="0" err="1">
                <a:solidFill>
                  <a:srgbClr val="FF0066"/>
                </a:solidFill>
              </a:rPr>
              <a:t>його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загальної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кількості</a:t>
            </a:r>
            <a:r>
              <a:rPr lang="ru-RU" sz="2400" dirty="0">
                <a:solidFill>
                  <a:srgbClr val="FF0066"/>
                </a:solidFill>
              </a:rPr>
              <a:t>). </a:t>
            </a:r>
            <a:r>
              <a:rPr lang="ru-RU" sz="2400" dirty="0" err="1">
                <a:solidFill>
                  <a:srgbClr val="FF0066"/>
                </a:solidFill>
              </a:rPr>
              <a:t>Сучасна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демографічна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ситуація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характеризується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незначним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додатним</a:t>
            </a:r>
            <a:r>
              <a:rPr lang="ru-RU" sz="2400" dirty="0">
                <a:solidFill>
                  <a:srgbClr val="FF0066"/>
                </a:solidFill>
              </a:rPr>
              <a:t> (3—5 на 1000 </a:t>
            </a:r>
            <a:r>
              <a:rPr lang="ru-RU" sz="2400" dirty="0" err="1">
                <a:solidFill>
                  <a:srgbClr val="FF0066"/>
                </a:solidFill>
              </a:rPr>
              <a:t>осіб</a:t>
            </a:r>
            <a:r>
              <a:rPr lang="ru-RU" sz="2400" dirty="0">
                <a:solidFill>
                  <a:srgbClr val="FF0066"/>
                </a:solidFill>
              </a:rPr>
              <a:t>) приростом </a:t>
            </a:r>
            <a:r>
              <a:rPr lang="ru-RU" sz="2400" dirty="0" err="1">
                <a:solidFill>
                  <a:srgbClr val="FF0066"/>
                </a:solidFill>
              </a:rPr>
              <a:t>населення</a:t>
            </a:r>
            <a:r>
              <a:rPr lang="ru-RU" sz="2400" dirty="0">
                <a:solidFill>
                  <a:srgbClr val="FF0066"/>
                </a:solidFill>
              </a:rPr>
              <a:t>. </a:t>
            </a:r>
            <a:r>
              <a:rPr lang="ru-RU" sz="2400" dirty="0" err="1">
                <a:solidFill>
                  <a:srgbClr val="FF0066"/>
                </a:solidFill>
              </a:rPr>
              <a:t>Тобто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Польща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належить</a:t>
            </a:r>
            <a:r>
              <a:rPr lang="ru-RU" sz="2400" dirty="0">
                <a:solidFill>
                  <a:srgbClr val="FF0066"/>
                </a:solidFill>
              </a:rPr>
              <a:t> до </a:t>
            </a:r>
            <a:r>
              <a:rPr lang="ru-RU" sz="2400" dirty="0" err="1">
                <a:solidFill>
                  <a:srgbClr val="FF0066"/>
                </a:solidFill>
              </a:rPr>
              <a:t>країн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першого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тилу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відтворення</a:t>
            </a:r>
            <a:r>
              <a:rPr lang="ru-RU" sz="2400" dirty="0">
                <a:solidFill>
                  <a:srgbClr val="FF0066"/>
                </a:solidFill>
              </a:rPr>
              <a:t>: </a:t>
            </a:r>
            <a:r>
              <a:rPr lang="ru-RU" sz="2400" dirty="0" err="1">
                <a:solidFill>
                  <a:srgbClr val="FF0066"/>
                </a:solidFill>
              </a:rPr>
              <a:t>низька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народжуваність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і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низька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смертність</a:t>
            </a:r>
            <a:r>
              <a:rPr lang="ru-RU" sz="2400" dirty="0">
                <a:solidFill>
                  <a:srgbClr val="FF0066"/>
                </a:solidFill>
              </a:rPr>
              <a:t>. </a:t>
            </a:r>
            <a:r>
              <a:rPr lang="ru-RU" sz="2400" dirty="0" err="1">
                <a:solidFill>
                  <a:srgbClr val="FF0066"/>
                </a:solidFill>
              </a:rPr>
              <a:t>Середня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тривалість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життя</a:t>
            </a:r>
            <a:r>
              <a:rPr lang="ru-RU" sz="2400" dirty="0">
                <a:solidFill>
                  <a:srgbClr val="FF0066"/>
                </a:solidFill>
              </a:rPr>
              <a:t> — 72 роки. </a:t>
            </a:r>
            <a:r>
              <a:rPr lang="ru-RU" sz="2400" dirty="0" err="1">
                <a:solidFill>
                  <a:srgbClr val="FF0066"/>
                </a:solidFill>
              </a:rPr>
              <a:t>Державна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демографічна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політика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Польщі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спрямована</a:t>
            </a:r>
            <a:r>
              <a:rPr lang="ru-RU" sz="2400" dirty="0">
                <a:solidFill>
                  <a:srgbClr val="FF0066"/>
                </a:solidFill>
              </a:rPr>
              <a:t> на </a:t>
            </a:r>
            <a:r>
              <a:rPr lang="ru-RU" sz="2400" dirty="0" err="1">
                <a:solidFill>
                  <a:srgbClr val="FF0066"/>
                </a:solidFill>
              </a:rPr>
              <a:t>підтримку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багатодітних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сімей</a:t>
            </a:r>
            <a:r>
              <a:rPr lang="ru-RU" sz="2400" dirty="0">
                <a:solidFill>
                  <a:srgbClr val="FF0066"/>
                </a:solidFill>
              </a:rPr>
              <a:t>, </a:t>
            </a:r>
            <a:r>
              <a:rPr lang="ru-RU" sz="2400" dirty="0" err="1">
                <a:solidFill>
                  <a:srgbClr val="FF0066"/>
                </a:solidFill>
              </a:rPr>
              <a:t>збільшення</a:t>
            </a:r>
            <a:r>
              <a:rPr lang="ru-RU" sz="2400" dirty="0">
                <a:solidFill>
                  <a:srgbClr val="FF0066"/>
                </a:solidFill>
              </a:rPr>
              <a:t> </a:t>
            </a:r>
            <a:r>
              <a:rPr lang="ru-RU" sz="2400" dirty="0" err="1">
                <a:solidFill>
                  <a:srgbClr val="FF0066"/>
                </a:solidFill>
              </a:rPr>
              <a:t>народжуваності</a:t>
            </a:r>
            <a:r>
              <a:rPr lang="ru-RU" sz="2400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4" name="Рисунок 3" descr="costume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469136"/>
            <a:ext cx="3429024" cy="4888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err="1" smtClean="0">
                <a:solidFill>
                  <a:srgbClr val="FF0000"/>
                </a:solidFill>
              </a:rPr>
              <a:t>Рослиний</a:t>
            </a:r>
            <a:r>
              <a:rPr lang="uk-UA" sz="4800" dirty="0" smtClean="0">
                <a:solidFill>
                  <a:srgbClr val="FF0000"/>
                </a:solidFill>
              </a:rPr>
              <a:t> світ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Сосна кедрова</a:t>
            </a:r>
            <a:endParaRPr lang="ru-RU" dirty="0"/>
          </a:p>
        </p:txBody>
      </p:sp>
      <p:pic>
        <p:nvPicPr>
          <p:cNvPr id="9" name="Содержимое 8" descr="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1694" y="2931319"/>
            <a:ext cx="3251200" cy="243840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Тис ягідний</a:t>
            </a:r>
            <a:endParaRPr lang="ru-RU" dirty="0"/>
          </a:p>
        </p:txBody>
      </p:sp>
      <p:pic>
        <p:nvPicPr>
          <p:cNvPr id="10" name="Содержимое 9" descr="EibeGemeinfreiWikiYew_Berries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ubr_vo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4572000" cy="508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Тварини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Зубр</a:t>
            </a:r>
            <a:endParaRPr lang="ru-RU" dirty="0"/>
          </a:p>
        </p:txBody>
      </p:sp>
      <p:pic>
        <p:nvPicPr>
          <p:cNvPr id="6" name="Содержимое 5" descr="p10001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2285992"/>
            <a:ext cx="4643438" cy="457200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r>
              <a:rPr lang="ru-RU" dirty="0" smtClean="0"/>
              <a:t>Канюк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869</Words>
  <Application>Microsoft Office PowerPoint</Application>
  <PresentationFormat>Экран (4:3)</PresentationFormat>
  <Paragraphs>69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Польша</vt:lpstr>
      <vt:lpstr>Слайд 2</vt:lpstr>
      <vt:lpstr>Слайд 3</vt:lpstr>
      <vt:lpstr>Слайд 4</vt:lpstr>
      <vt:lpstr>Слайд 5</vt:lpstr>
      <vt:lpstr>Столиця – Варшава </vt:lpstr>
      <vt:lpstr>Слайд 7</vt:lpstr>
      <vt:lpstr>Рослиний світ</vt:lpstr>
      <vt:lpstr>Тварини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Найбільші міста</vt:lpstr>
      <vt:lpstr>Познань</vt:lpstr>
      <vt:lpstr>Гданськ</vt:lpstr>
      <vt:lpstr>Гнезно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Польша</dc:title>
  <dc:creator>user</dc:creator>
  <cp:lastModifiedBy>user</cp:lastModifiedBy>
  <cp:revision>54</cp:revision>
  <dcterms:created xsi:type="dcterms:W3CDTF">2014-02-16T14:03:17Z</dcterms:created>
  <dcterms:modified xsi:type="dcterms:W3CDTF">2014-02-16T23:00:49Z</dcterms:modified>
</cp:coreProperties>
</file>