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F5C7AFA3-075E-4665-8A81-07B7C138CE0B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3E613-5361-43B3-B538-D5F1692083B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20688"/>
            <a:ext cx="6228184" cy="1728192"/>
          </a:xfrm>
        </p:spPr>
        <p:txBody>
          <a:bodyPr>
            <a:normAutofit/>
          </a:bodyPr>
          <a:lstStyle/>
          <a:p>
            <a:r>
              <a:rPr lang="uk-UA" sz="6600" dirty="0" smtClean="0"/>
              <a:t>Червона книга України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-900000">
            <a:off x="4494709" y="5146291"/>
            <a:ext cx="4655297" cy="1128495"/>
          </a:xfrm>
        </p:spPr>
        <p:txBody>
          <a:bodyPr/>
          <a:lstStyle/>
          <a:p>
            <a:r>
              <a:rPr lang="uk-UA" dirty="0" smtClean="0"/>
              <a:t>Виконала учениця 8-Б класу</a:t>
            </a:r>
            <a:br>
              <a:rPr lang="uk-UA" dirty="0" smtClean="0"/>
            </a:br>
            <a:r>
              <a:rPr lang="uk-UA" dirty="0" err="1" smtClean="0"/>
              <a:t>Константій</a:t>
            </a:r>
            <a:r>
              <a:rPr lang="uk-UA" dirty="0" smtClean="0"/>
              <a:t> </a:t>
            </a:r>
            <a:r>
              <a:rPr lang="uk-UA" dirty="0"/>
              <a:t>Т</a:t>
            </a:r>
            <a:r>
              <a:rPr lang="uk-UA" dirty="0" smtClean="0"/>
              <a:t>етяна</a:t>
            </a:r>
            <a:endParaRPr lang="ru-RU" dirty="0"/>
          </a:p>
        </p:txBody>
      </p:sp>
      <p:pic>
        <p:nvPicPr>
          <p:cNvPr id="1026" name="Picture 2" descr="C:\Users\Оксана\Desktop\37895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2849959" cy="388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0467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6012160" cy="6858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>
                <a:effectLst/>
              </a:rPr>
              <a:t>Червона</a:t>
            </a:r>
            <a:r>
              <a:rPr lang="ru-RU" b="1" dirty="0">
                <a:effectLst/>
              </a:rPr>
              <a:t> книга </a:t>
            </a:r>
            <a:r>
              <a:rPr lang="ru-RU" b="1" dirty="0" err="1">
                <a:effectLst/>
              </a:rPr>
              <a:t>України</a:t>
            </a:r>
            <a:r>
              <a:rPr lang="ru-RU" dirty="0">
                <a:effectLst/>
              </a:rPr>
              <a:t> — </a:t>
            </a:r>
            <a:r>
              <a:rPr lang="ru-RU" dirty="0" err="1">
                <a:effectLst/>
              </a:rPr>
              <a:t>анотований</a:t>
            </a:r>
            <a:r>
              <a:rPr lang="ru-RU" dirty="0">
                <a:effectLst/>
              </a:rPr>
              <a:t> та </a:t>
            </a:r>
            <a:r>
              <a:rPr lang="ru-RU" dirty="0" err="1">
                <a:effectLst/>
              </a:rPr>
              <a:t>ілюстрований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перелік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рідкісних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 та </a:t>
            </a:r>
            <a:r>
              <a:rPr lang="ru-RU" dirty="0" err="1">
                <a:effectLst/>
              </a:rPr>
              <a:t>підвидів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що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знаходяться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під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загрозою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зникнення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території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, і </a:t>
            </a:r>
            <a:r>
              <a:rPr lang="ru-RU" dirty="0" err="1">
                <a:effectLst/>
              </a:rPr>
              <a:t>підлягають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охороні</a:t>
            </a:r>
            <a:r>
              <a:rPr lang="ru-RU" dirty="0">
                <a:effectLst/>
              </a:rPr>
              <a:t>; </a:t>
            </a:r>
            <a:r>
              <a:rPr lang="ru-RU" dirty="0" err="1">
                <a:effectLst/>
              </a:rPr>
              <a:t>основний</a:t>
            </a:r>
            <a:r>
              <a:rPr lang="ru-RU" dirty="0">
                <a:effectLst/>
              </a:rPr>
              <a:t> документ, в </a:t>
            </a:r>
            <a:r>
              <a:rPr lang="ru-RU" dirty="0" err="1">
                <a:effectLst/>
              </a:rPr>
              <a:t>якому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узагальнено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матеріали</a:t>
            </a:r>
            <a:r>
              <a:rPr lang="ru-RU" dirty="0">
                <a:effectLst/>
              </a:rPr>
              <a:t> про </a:t>
            </a:r>
            <a:r>
              <a:rPr lang="ru-RU" dirty="0" err="1">
                <a:effectLst/>
              </a:rPr>
              <a:t>сучасний</a:t>
            </a:r>
            <a:r>
              <a:rPr lang="ru-RU" dirty="0">
                <a:effectLst/>
              </a:rPr>
              <a:t> стан </a:t>
            </a:r>
            <a:r>
              <a:rPr lang="ru-RU" dirty="0" err="1">
                <a:effectLst/>
              </a:rPr>
              <a:t>рідкісних</a:t>
            </a:r>
            <a:r>
              <a:rPr lang="ru-RU" dirty="0">
                <a:effectLst/>
              </a:rPr>
              <a:t>, і таких, </a:t>
            </a:r>
            <a:r>
              <a:rPr lang="ru-RU" dirty="0" err="1">
                <a:effectLst/>
              </a:rPr>
              <a:t>що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знаходяться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під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загрозою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зникнення</a:t>
            </a:r>
            <a:r>
              <a:rPr lang="ru-RU" dirty="0">
                <a:effectLst/>
              </a:rPr>
              <a:t>, 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 </a:t>
            </a:r>
            <a:r>
              <a:rPr lang="ru-RU" dirty="0" err="1">
                <a:effectLst/>
              </a:rPr>
              <a:t>тварин</a:t>
            </a:r>
            <a:r>
              <a:rPr lang="ru-RU" dirty="0">
                <a:effectLst/>
              </a:rPr>
              <a:t> і </a:t>
            </a:r>
            <a:r>
              <a:rPr lang="ru-RU" dirty="0" err="1">
                <a:effectLst/>
              </a:rPr>
              <a:t>рослин</a:t>
            </a:r>
            <a:r>
              <a:rPr lang="ru-RU" dirty="0">
                <a:effectLst/>
              </a:rPr>
              <a:t>, на </a:t>
            </a:r>
            <a:r>
              <a:rPr lang="ru-RU" dirty="0" err="1">
                <a:effectLst/>
              </a:rPr>
              <a:t>підставі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якого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розробляються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наукові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практичні</a:t>
            </a:r>
            <a:r>
              <a:rPr lang="ru-RU" dirty="0">
                <a:effectLst/>
              </a:rPr>
              <a:t> заходи, </a:t>
            </a:r>
            <a:r>
              <a:rPr lang="ru-RU" dirty="0" err="1">
                <a:effectLst/>
              </a:rPr>
              <a:t>спрямовані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їх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охорону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відтворення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раціональне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використання</a:t>
            </a:r>
            <a:r>
              <a:rPr lang="ru-RU" dirty="0">
                <a:effectLst/>
              </a:rPr>
              <a:t>.</a:t>
            </a:r>
          </a:p>
          <a:p>
            <a:r>
              <a:rPr lang="ru-RU" dirty="0">
                <a:effectLst/>
              </a:rPr>
              <a:t>До </a:t>
            </a:r>
            <a:r>
              <a:rPr lang="ru-RU" dirty="0" err="1">
                <a:effectLst/>
              </a:rPr>
              <a:t>Червоної</a:t>
            </a:r>
            <a:r>
              <a:rPr lang="ru-RU" dirty="0">
                <a:effectLst/>
              </a:rPr>
              <a:t> книги 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 </a:t>
            </a:r>
            <a:r>
              <a:rPr lang="ru-RU" dirty="0" err="1">
                <a:effectLst/>
              </a:rPr>
              <a:t>заносяться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тварин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рослин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які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постійно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або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тимчасово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перебувають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зростають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природних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умовах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території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, в межах </a:t>
            </a:r>
            <a:r>
              <a:rPr lang="ru-RU" dirty="0" err="1">
                <a:effectLst/>
              </a:rPr>
              <a:t>її</a:t>
            </a:r>
            <a:r>
              <a:rPr lang="ru-RU" dirty="0">
                <a:effectLst/>
              </a:rPr>
              <a:t> </a:t>
            </a:r>
            <a:r>
              <a:rPr lang="ru-RU" dirty="0" err="1">
                <a:effectLst/>
              </a:rPr>
              <a:t>територіальних</a:t>
            </a:r>
            <a:r>
              <a:rPr lang="ru-RU" dirty="0">
                <a:effectLst/>
              </a:rPr>
              <a:t> вод, континентального шельфу та </a:t>
            </a:r>
            <a:r>
              <a:rPr lang="ru-RU" dirty="0" err="1">
                <a:effectLst/>
              </a:rPr>
              <a:t>виняткової</a:t>
            </a:r>
            <a:r>
              <a:rPr lang="ru-RU" dirty="0">
                <a:effectLst/>
              </a:rPr>
              <a:t> (</a:t>
            </a:r>
            <a:r>
              <a:rPr lang="ru-RU" dirty="0" err="1">
                <a:effectLst/>
              </a:rPr>
              <a:t>морської</a:t>
            </a:r>
            <a:r>
              <a:rPr lang="ru-RU" dirty="0">
                <a:effectLst/>
              </a:rPr>
              <a:t>) </a:t>
            </a:r>
            <a:r>
              <a:rPr lang="ru-RU" dirty="0" err="1">
                <a:effectLst/>
              </a:rPr>
              <a:t>економічної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зони</a:t>
            </a:r>
            <a:r>
              <a:rPr lang="ru-RU" dirty="0">
                <a:effectLst/>
              </a:rPr>
              <a:t>. </a:t>
            </a:r>
            <a:r>
              <a:rPr lang="ru-RU" dirty="0" err="1">
                <a:effectLst/>
              </a:rPr>
              <a:t>Занесені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Червоної</a:t>
            </a:r>
            <a:r>
              <a:rPr lang="ru-RU" dirty="0">
                <a:effectLst/>
              </a:rPr>
              <a:t> книги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тварин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рослин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підлягають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особливій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охороні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всій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території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C:\Users\Оксана\Desktop\kingdom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2257"/>
            <a:ext cx="2235564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Оксана\Desktop\kingdom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55436"/>
            <a:ext cx="2220960" cy="310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02262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3240360" cy="1152128"/>
          </a:xfrm>
        </p:spPr>
        <p:txBody>
          <a:bodyPr>
            <a:normAutofit fontScale="90000"/>
          </a:bodyPr>
          <a:lstStyle/>
          <a:p>
            <a:r>
              <a:rPr lang="ru-RU" sz="7200" dirty="0" err="1">
                <a:effectLst/>
              </a:rPr>
              <a:t>Історія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73024" y="1052736"/>
            <a:ext cx="9217024" cy="5904656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effectLst/>
              </a:rPr>
              <a:t>Перша </a:t>
            </a:r>
            <a:r>
              <a:rPr lang="ru-RU" dirty="0" err="1">
                <a:effectLst/>
              </a:rPr>
              <a:t>Червона</a:t>
            </a:r>
            <a:r>
              <a:rPr lang="ru-RU" dirty="0">
                <a:effectLst/>
              </a:rPr>
              <a:t> книга, </a:t>
            </a:r>
            <a:r>
              <a:rPr lang="ru-RU" dirty="0" err="1">
                <a:effectLst/>
              </a:rPr>
              <a:t>присвячена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українській</a:t>
            </a:r>
            <a:r>
              <a:rPr lang="ru-RU" dirty="0">
                <a:effectLst/>
              </a:rPr>
              <a:t> </a:t>
            </a:r>
            <a:r>
              <a:rPr lang="ru-RU" dirty="0" err="1">
                <a:effectLst/>
              </a:rPr>
              <a:t>флорі</a:t>
            </a:r>
            <a:r>
              <a:rPr lang="ru-RU" dirty="0">
                <a:effectLst/>
              </a:rPr>
              <a:t> та </a:t>
            </a:r>
            <a:r>
              <a:rPr lang="ru-RU" dirty="0" err="1">
                <a:effectLst/>
              </a:rPr>
              <a:t>фауні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була</a:t>
            </a:r>
            <a:r>
              <a:rPr lang="ru-RU" dirty="0">
                <a:effectLst/>
              </a:rPr>
              <a:t> видана у 1980 </a:t>
            </a:r>
            <a:r>
              <a:rPr lang="ru-RU" dirty="0" err="1">
                <a:effectLst/>
              </a:rPr>
              <a:t>році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під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назвою</a:t>
            </a:r>
            <a:r>
              <a:rPr lang="ru-RU" dirty="0">
                <a:effectLst/>
              </a:rPr>
              <a:t> «</a:t>
            </a:r>
            <a:r>
              <a:rPr lang="ru-RU" dirty="0" err="1">
                <a:effectLst/>
              </a:rPr>
              <a:t>Червона</a:t>
            </a:r>
            <a:r>
              <a:rPr lang="ru-RU" dirty="0">
                <a:effectLst/>
              </a:rPr>
              <a:t> Книга </a:t>
            </a:r>
            <a:r>
              <a:rPr lang="ru-RU" dirty="0" err="1">
                <a:effectLst/>
              </a:rPr>
              <a:t>Української</a:t>
            </a:r>
            <a:r>
              <a:rPr lang="ru-RU" dirty="0">
                <a:effectLst/>
              </a:rPr>
              <a:t> РСР». Перше </a:t>
            </a:r>
            <a:r>
              <a:rPr lang="ru-RU" dirty="0" err="1">
                <a:effectLst/>
              </a:rPr>
              <a:t>видання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Червоної</a:t>
            </a:r>
            <a:r>
              <a:rPr lang="ru-RU" dirty="0">
                <a:effectLst/>
              </a:rPr>
              <a:t> книги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 (1980 р.) </a:t>
            </a:r>
            <a:r>
              <a:rPr lang="ru-RU" dirty="0" err="1">
                <a:effectLst/>
              </a:rPr>
              <a:t>містило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опис</a:t>
            </a:r>
            <a:r>
              <a:rPr lang="ru-RU" dirty="0">
                <a:effectLst/>
              </a:rPr>
              <a:t> 85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 (</a:t>
            </a:r>
            <a:r>
              <a:rPr lang="ru-RU" dirty="0" err="1">
                <a:effectLst/>
              </a:rPr>
              <a:t>підвидів</a:t>
            </a:r>
            <a:r>
              <a:rPr lang="ru-RU" dirty="0">
                <a:effectLst/>
              </a:rPr>
              <a:t>) </a:t>
            </a:r>
            <a:r>
              <a:rPr lang="ru-RU" dirty="0" err="1">
                <a:effectLst/>
              </a:rPr>
              <a:t>тварин</a:t>
            </a:r>
            <a:r>
              <a:rPr lang="ru-RU" dirty="0">
                <a:effectLst/>
              </a:rPr>
              <a:t>: 29 — </a:t>
            </a:r>
            <a:r>
              <a:rPr lang="ru-RU" dirty="0" err="1">
                <a:effectLst/>
              </a:rPr>
              <a:t>ссавців</a:t>
            </a:r>
            <a:r>
              <a:rPr lang="ru-RU" dirty="0">
                <a:effectLst/>
              </a:rPr>
              <a:t>, 28 — </a:t>
            </a:r>
            <a:r>
              <a:rPr lang="ru-RU" dirty="0" err="1">
                <a:effectLst/>
              </a:rPr>
              <a:t>птахів</a:t>
            </a:r>
            <a:r>
              <a:rPr lang="ru-RU" dirty="0">
                <a:effectLst/>
              </a:rPr>
              <a:t>, 6 — </a:t>
            </a:r>
            <a:r>
              <a:rPr lang="ru-RU" dirty="0" err="1">
                <a:effectLst/>
              </a:rPr>
              <a:t>плазунів</a:t>
            </a:r>
            <a:r>
              <a:rPr lang="ru-RU" dirty="0">
                <a:effectLst/>
              </a:rPr>
              <a:t>, 4 — </a:t>
            </a:r>
            <a:r>
              <a:rPr lang="ru-RU" dirty="0" err="1">
                <a:effectLst/>
              </a:rPr>
              <a:t>земноводних</a:t>
            </a:r>
            <a:r>
              <a:rPr lang="ru-RU" dirty="0">
                <a:effectLst/>
              </a:rPr>
              <a:t>, 18 — комах і 151 вид </a:t>
            </a:r>
            <a:r>
              <a:rPr lang="ru-RU" dirty="0" err="1">
                <a:effectLst/>
              </a:rPr>
              <a:t>вищих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рослин</a:t>
            </a:r>
            <a:r>
              <a:rPr lang="ru-RU" dirty="0">
                <a:effectLst/>
              </a:rPr>
              <a:t>.</a:t>
            </a:r>
          </a:p>
          <a:p>
            <a:r>
              <a:rPr lang="ru-RU" dirty="0" err="1">
                <a:effectLst/>
              </a:rPr>
              <a:t>Після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набуття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Україною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незалежності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видавництві</a:t>
            </a:r>
            <a:r>
              <a:rPr lang="ru-RU" dirty="0">
                <a:effectLst/>
              </a:rPr>
              <a:t> «</a:t>
            </a:r>
            <a:r>
              <a:rPr lang="ru-RU" dirty="0" err="1">
                <a:effectLst/>
              </a:rPr>
              <a:t>Українська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енциклопедія</a:t>
            </a:r>
            <a:r>
              <a:rPr lang="ru-RU" dirty="0">
                <a:effectLst/>
              </a:rPr>
              <a:t>» </a:t>
            </a:r>
            <a:r>
              <a:rPr lang="ru-RU" dirty="0" err="1">
                <a:effectLst/>
              </a:rPr>
              <a:t>було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випущене</a:t>
            </a:r>
            <a:r>
              <a:rPr lang="ru-RU" dirty="0">
                <a:effectLst/>
              </a:rPr>
              <a:t> друге </a:t>
            </a:r>
            <a:r>
              <a:rPr lang="ru-RU" dirty="0" err="1">
                <a:effectLst/>
              </a:rPr>
              <a:t>видання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Червоної</a:t>
            </a:r>
            <a:r>
              <a:rPr lang="ru-RU" dirty="0">
                <a:effectLst/>
              </a:rPr>
              <a:t> книги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: в 1994 </a:t>
            </a:r>
            <a:r>
              <a:rPr lang="ru-RU" dirty="0" err="1">
                <a:effectLst/>
              </a:rPr>
              <a:t>році</a:t>
            </a:r>
            <a:r>
              <a:rPr lang="ru-RU" dirty="0">
                <a:effectLst/>
              </a:rPr>
              <a:t> — том «</a:t>
            </a:r>
            <a:r>
              <a:rPr lang="ru-RU" dirty="0" err="1">
                <a:effectLst/>
              </a:rPr>
              <a:t>Тваринний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світ</a:t>
            </a:r>
            <a:r>
              <a:rPr lang="ru-RU" dirty="0">
                <a:effectLst/>
              </a:rPr>
              <a:t>» (наклад — 2400 </a:t>
            </a:r>
            <a:r>
              <a:rPr lang="ru-RU" dirty="0" err="1">
                <a:effectLst/>
              </a:rPr>
              <a:t>примірників</a:t>
            </a:r>
            <a:r>
              <a:rPr lang="ru-RU" dirty="0">
                <a:effectLst/>
              </a:rPr>
              <a:t>), в 1996 </a:t>
            </a:r>
            <a:r>
              <a:rPr lang="ru-RU" dirty="0" err="1">
                <a:effectLst/>
              </a:rPr>
              <a:t>році</a:t>
            </a:r>
            <a:r>
              <a:rPr lang="ru-RU" dirty="0">
                <a:effectLst/>
              </a:rPr>
              <a:t> — том «</a:t>
            </a:r>
            <a:r>
              <a:rPr lang="ru-RU" dirty="0" err="1">
                <a:effectLst/>
              </a:rPr>
              <a:t>Рослинний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світ</a:t>
            </a:r>
            <a:r>
              <a:rPr lang="ru-RU" dirty="0">
                <a:effectLst/>
              </a:rPr>
              <a:t>» (наклад — 5000 </a:t>
            </a:r>
            <a:r>
              <a:rPr lang="ru-RU" dirty="0" err="1">
                <a:effectLst/>
              </a:rPr>
              <a:t>примірників</a:t>
            </a:r>
            <a:r>
              <a:rPr lang="ru-RU" dirty="0">
                <a:effectLst/>
              </a:rPr>
              <a:t>). З </a:t>
            </a:r>
            <a:r>
              <a:rPr lang="ru-RU" dirty="0" err="1">
                <a:effectLst/>
              </a:rPr>
              <a:t>огляду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малий</a:t>
            </a:r>
            <a:r>
              <a:rPr lang="ru-RU" dirty="0">
                <a:effectLst/>
              </a:rPr>
              <a:t> наклад </a:t>
            </a:r>
            <a:r>
              <a:rPr lang="ru-RU" dirty="0" err="1">
                <a:effectLst/>
              </a:rPr>
              <a:t>ці</a:t>
            </a:r>
            <a:r>
              <a:rPr lang="ru-RU" dirty="0">
                <a:effectLst/>
              </a:rPr>
              <a:t> два </a:t>
            </a:r>
            <a:r>
              <a:rPr lang="ru-RU" dirty="0" err="1">
                <a:effectLst/>
              </a:rPr>
              <a:t>видання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відразу</a:t>
            </a:r>
            <a:r>
              <a:rPr lang="ru-RU" dirty="0">
                <a:effectLst/>
              </a:rPr>
              <a:t> стали раритетами. Друге </a:t>
            </a:r>
            <a:r>
              <a:rPr lang="ru-RU" dirty="0" err="1">
                <a:effectLst/>
              </a:rPr>
              <a:t>видання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нараховувало</a:t>
            </a:r>
            <a:r>
              <a:rPr lang="ru-RU" dirty="0">
                <a:effectLst/>
              </a:rPr>
              <a:t> 382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тваринного</a:t>
            </a:r>
            <a:r>
              <a:rPr lang="ru-RU" dirty="0">
                <a:effectLst/>
              </a:rPr>
              <a:t> та 541 вид </a:t>
            </a:r>
            <a:r>
              <a:rPr lang="ru-RU" dirty="0" err="1">
                <a:effectLst/>
              </a:rPr>
              <a:t>рослинного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світу</a:t>
            </a:r>
            <a:r>
              <a:rPr lang="ru-RU" dirty="0">
                <a:effectLst/>
              </a:rPr>
              <a:t>.</a:t>
            </a:r>
          </a:p>
          <a:p>
            <a:r>
              <a:rPr lang="ru-RU" dirty="0">
                <a:effectLst/>
              </a:rPr>
              <a:t>У 2009 р. </a:t>
            </a:r>
            <a:r>
              <a:rPr lang="ru-RU" dirty="0" err="1">
                <a:effectLst/>
              </a:rPr>
              <a:t>вийшло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третє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видання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Червоної</a:t>
            </a:r>
            <a:r>
              <a:rPr lang="ru-RU" dirty="0">
                <a:effectLst/>
              </a:rPr>
              <a:t> книги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. До </a:t>
            </a:r>
            <a:r>
              <a:rPr lang="ru-RU" dirty="0" err="1">
                <a:effectLst/>
              </a:rPr>
              <a:t>нього</a:t>
            </a:r>
            <a:r>
              <a:rPr lang="ru-RU" dirty="0">
                <a:effectLst/>
              </a:rPr>
              <a:t> занесено 542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тварин</a:t>
            </a:r>
            <a:r>
              <a:rPr lang="ru-RU" dirty="0">
                <a:effectLst/>
              </a:rPr>
              <a:t>: </a:t>
            </a:r>
            <a:r>
              <a:rPr lang="ru-RU" dirty="0" err="1">
                <a:effectLst/>
              </a:rPr>
              <a:t>гідроїдні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поліпи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(2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), </a:t>
            </a:r>
            <a:r>
              <a:rPr lang="ru-RU" dirty="0" err="1" smtClean="0">
                <a:effectLst/>
              </a:rPr>
              <a:t>круглі</a:t>
            </a:r>
            <a:r>
              <a:rPr lang="ru-RU" dirty="0" smtClean="0">
                <a:effectLst/>
              </a:rPr>
              <a:t> ( 2</a:t>
            </a:r>
            <a:r>
              <a:rPr lang="ru-RU" dirty="0">
                <a:effectLst/>
              </a:rPr>
              <a:t>) та </a:t>
            </a:r>
            <a:r>
              <a:rPr lang="ru-RU" dirty="0" err="1" smtClean="0">
                <a:effectLst/>
              </a:rPr>
              <a:t>кільчасті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(9</a:t>
            </a:r>
            <a:r>
              <a:rPr lang="ru-RU" dirty="0">
                <a:effectLst/>
              </a:rPr>
              <a:t>) черви, </a:t>
            </a:r>
            <a:r>
              <a:rPr lang="ru-RU" dirty="0" err="1" smtClean="0">
                <a:effectLst/>
              </a:rPr>
              <a:t>ракоподібні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(31</a:t>
            </a:r>
            <a:r>
              <a:rPr lang="ru-RU" dirty="0">
                <a:effectLst/>
              </a:rPr>
              <a:t>),</a:t>
            </a:r>
            <a:r>
              <a:rPr lang="ru-RU" dirty="0" err="1" smtClean="0">
                <a:effectLst/>
              </a:rPr>
              <a:t>павукоподібні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(2</a:t>
            </a:r>
            <a:r>
              <a:rPr lang="ru-RU" dirty="0">
                <a:effectLst/>
              </a:rPr>
              <a:t>) та </a:t>
            </a:r>
            <a:r>
              <a:rPr lang="ru-RU" dirty="0" err="1" smtClean="0">
                <a:effectLst/>
              </a:rPr>
              <a:t>багатоніжки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(3</a:t>
            </a:r>
            <a:r>
              <a:rPr lang="ru-RU" dirty="0">
                <a:effectLst/>
              </a:rPr>
              <a:t>), </a:t>
            </a:r>
            <a:r>
              <a:rPr lang="ru-RU" dirty="0" err="1" smtClean="0">
                <a:effectLst/>
              </a:rPr>
              <a:t>ногохвістки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(2</a:t>
            </a:r>
            <a:r>
              <a:rPr lang="ru-RU" dirty="0">
                <a:effectLst/>
              </a:rPr>
              <a:t>), </a:t>
            </a:r>
            <a:r>
              <a:rPr lang="ru-RU" dirty="0" err="1" smtClean="0">
                <a:effectLst/>
              </a:rPr>
              <a:t>комахи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(226</a:t>
            </a:r>
            <a:r>
              <a:rPr lang="ru-RU" dirty="0">
                <a:effectLst/>
              </a:rPr>
              <a:t>), </a:t>
            </a:r>
            <a:r>
              <a:rPr lang="ru-RU" dirty="0" err="1">
                <a:effectLst/>
              </a:rPr>
              <a:t>молюски</a:t>
            </a:r>
            <a:r>
              <a:rPr lang="ru-RU" dirty="0">
                <a:effectLst/>
              </a:rPr>
              <a:t> (20), </a:t>
            </a:r>
            <a:r>
              <a:rPr lang="ru-RU" dirty="0" err="1" smtClean="0">
                <a:effectLst/>
              </a:rPr>
              <a:t>круглороті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(2</a:t>
            </a:r>
            <a:r>
              <a:rPr lang="ru-RU" dirty="0">
                <a:effectLst/>
              </a:rPr>
              <a:t>) та </a:t>
            </a:r>
            <a:r>
              <a:rPr lang="ru-RU" dirty="0" err="1">
                <a:effectLst/>
              </a:rPr>
              <a:t>риби</a:t>
            </a:r>
            <a:r>
              <a:rPr lang="ru-RU" dirty="0">
                <a:effectLst/>
              </a:rPr>
              <a:t> (69), </a:t>
            </a:r>
            <a:r>
              <a:rPr lang="ru-RU" dirty="0" err="1" smtClean="0">
                <a:effectLst/>
              </a:rPr>
              <a:t>земноводні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(8</a:t>
            </a:r>
            <a:r>
              <a:rPr lang="ru-RU" dirty="0">
                <a:effectLst/>
              </a:rPr>
              <a:t>), </a:t>
            </a:r>
            <a:r>
              <a:rPr lang="ru-RU" dirty="0" err="1" smtClean="0">
                <a:effectLst/>
              </a:rPr>
              <a:t>плазуни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(11</a:t>
            </a:r>
            <a:r>
              <a:rPr lang="ru-RU" dirty="0">
                <a:effectLst/>
              </a:rPr>
              <a:t>), птахи (87), </a:t>
            </a:r>
            <a:r>
              <a:rPr lang="ru-RU" dirty="0" err="1">
                <a:effectLst/>
              </a:rPr>
              <a:t>ссавці</a:t>
            </a:r>
            <a:r>
              <a:rPr lang="ru-RU" dirty="0">
                <a:effectLst/>
              </a:rPr>
              <a:t> (68). </a:t>
            </a:r>
            <a:r>
              <a:rPr lang="ru-RU" dirty="0" err="1">
                <a:effectLst/>
              </a:rPr>
              <a:t>Кількість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тварин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третьому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порівняно</a:t>
            </a:r>
            <a:r>
              <a:rPr lang="ru-RU" dirty="0">
                <a:effectLst/>
              </a:rPr>
              <a:t> з другим </a:t>
            </a:r>
            <a:r>
              <a:rPr lang="ru-RU" dirty="0" err="1">
                <a:effectLst/>
              </a:rPr>
              <a:t>виданням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збільшилась</a:t>
            </a:r>
            <a:r>
              <a:rPr lang="ru-RU" dirty="0">
                <a:effectLst/>
              </a:rPr>
              <a:t> на 160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, а у другому </a:t>
            </a:r>
            <a:r>
              <a:rPr lang="ru-RU" dirty="0" err="1">
                <a:effectLst/>
              </a:rPr>
              <a:t>порівняно</a:t>
            </a:r>
            <a:r>
              <a:rPr lang="ru-RU" dirty="0">
                <a:effectLst/>
              </a:rPr>
              <a:t> з першим — на 297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. Таким чином, з </a:t>
            </a:r>
            <a:r>
              <a:rPr lang="ru-RU" dirty="0" err="1">
                <a:effectLst/>
              </a:rPr>
              <a:t>урахуванням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приблизно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однакових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проміжків</a:t>
            </a:r>
            <a:r>
              <a:rPr lang="ru-RU" dirty="0">
                <a:effectLst/>
              </a:rPr>
              <a:t> часу </a:t>
            </a:r>
            <a:r>
              <a:rPr lang="ru-RU" dirty="0" err="1">
                <a:effectLst/>
              </a:rPr>
              <a:t>між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виданнями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Червоної</a:t>
            </a:r>
            <a:r>
              <a:rPr lang="ru-RU" dirty="0">
                <a:effectLst/>
              </a:rPr>
              <a:t> книги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спостерігається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певне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уповільнення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темпів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зменшення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втрати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різноманіття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окремих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таксономічних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груп</a:t>
            </a:r>
            <a:r>
              <a:rPr lang="ru-RU" dirty="0">
                <a:effectLst/>
              </a:rPr>
              <a:t> </a:t>
            </a:r>
            <a:r>
              <a:rPr lang="ru-RU" dirty="0" err="1">
                <a:effectLst/>
              </a:rPr>
              <a:t>фауни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України</a:t>
            </a:r>
            <a:r>
              <a:rPr lang="ru-RU" dirty="0" smtClean="0">
                <a:effectLst/>
              </a:rPr>
              <a:t>. </a:t>
            </a:r>
            <a:r>
              <a:rPr lang="ru-RU" dirty="0">
                <a:effectLst/>
              </a:rPr>
              <a:t>Разом з </a:t>
            </a:r>
            <a:r>
              <a:rPr lang="ru-RU" dirty="0" err="1">
                <a:effectLst/>
              </a:rPr>
              <a:t>тим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викликає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занепокоєння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суттєве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збільшення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Червоній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книзі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кількості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риб</a:t>
            </a:r>
            <a:r>
              <a:rPr lang="ru-RU" dirty="0">
                <a:effectLst/>
              </a:rPr>
              <a:t> та </a:t>
            </a:r>
            <a:r>
              <a:rPr lang="ru-RU" dirty="0" err="1">
                <a:effectLst/>
              </a:rPr>
              <a:t>ссавців</a:t>
            </a:r>
            <a:r>
              <a:rPr lang="ru-RU" dirty="0">
                <a:effectLst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1938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4932040" cy="6552728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effectLst/>
              </a:rPr>
              <a:t>До </a:t>
            </a:r>
            <a:r>
              <a:rPr lang="ru-RU" dirty="0" err="1">
                <a:effectLst/>
              </a:rPr>
              <a:t>третього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видання</a:t>
            </a:r>
            <a:r>
              <a:rPr lang="ru-RU" dirty="0">
                <a:effectLst/>
              </a:rPr>
              <a:t> «</a:t>
            </a:r>
            <a:r>
              <a:rPr lang="ru-RU" dirty="0" err="1">
                <a:effectLst/>
              </a:rPr>
              <a:t>Червона</a:t>
            </a:r>
            <a:r>
              <a:rPr lang="ru-RU" dirty="0">
                <a:effectLst/>
              </a:rPr>
              <a:t> книга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» (</a:t>
            </a:r>
            <a:r>
              <a:rPr lang="ru-RU" dirty="0" err="1">
                <a:effectLst/>
              </a:rPr>
              <a:t>рослинний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світ</a:t>
            </a:r>
            <a:r>
              <a:rPr lang="ru-RU" dirty="0">
                <a:effectLst/>
              </a:rPr>
              <a:t>) занесено 826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 </a:t>
            </a:r>
            <a:r>
              <a:rPr lang="ru-RU" dirty="0" err="1">
                <a:effectLst/>
              </a:rPr>
              <a:t>рослин</a:t>
            </a:r>
            <a:r>
              <a:rPr lang="ru-RU" dirty="0">
                <a:effectLst/>
              </a:rPr>
              <a:t> і </a:t>
            </a:r>
            <a:r>
              <a:rPr lang="ru-RU" dirty="0" err="1">
                <a:effectLst/>
              </a:rPr>
              <a:t>грибів</a:t>
            </a:r>
            <a:r>
              <a:rPr lang="ru-RU" dirty="0">
                <a:effectLst/>
              </a:rPr>
              <a:t>: </a:t>
            </a:r>
            <a:r>
              <a:rPr lang="ru-RU" dirty="0" err="1" smtClean="0">
                <a:effectLst/>
              </a:rPr>
              <a:t>судинні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рослини</a:t>
            </a:r>
            <a:r>
              <a:rPr lang="ru-RU" dirty="0">
                <a:effectLst/>
              </a:rPr>
              <a:t> (611), </a:t>
            </a:r>
            <a:r>
              <a:rPr lang="ru-RU" dirty="0" err="1" smtClean="0">
                <a:effectLst/>
              </a:rPr>
              <a:t>мохоподібні</a:t>
            </a: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(46</a:t>
            </a:r>
            <a:r>
              <a:rPr lang="ru-RU" dirty="0">
                <a:effectLst/>
              </a:rPr>
              <a:t>), </a:t>
            </a:r>
            <a:r>
              <a:rPr lang="ru-RU" dirty="0" err="1">
                <a:effectLst/>
              </a:rPr>
              <a:t>водорості</a:t>
            </a:r>
            <a:r>
              <a:rPr lang="ru-RU" dirty="0">
                <a:effectLst/>
              </a:rPr>
              <a:t> (60), лишайники(52), </a:t>
            </a:r>
            <a:r>
              <a:rPr lang="ru-RU" dirty="0" err="1">
                <a:effectLst/>
              </a:rPr>
              <a:t>гриби</a:t>
            </a:r>
            <a:r>
              <a:rPr lang="ru-RU" dirty="0">
                <a:effectLst/>
              </a:rPr>
              <a:t> (57). </a:t>
            </a:r>
            <a:r>
              <a:rPr lang="ru-RU" dirty="0" err="1">
                <a:effectLst/>
              </a:rPr>
              <a:t>Кількість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рослин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третьому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порівняно</a:t>
            </a:r>
            <a:r>
              <a:rPr lang="ru-RU" dirty="0">
                <a:effectLst/>
              </a:rPr>
              <a:t> з другим </a:t>
            </a:r>
            <a:r>
              <a:rPr lang="ru-RU" dirty="0" err="1">
                <a:effectLst/>
              </a:rPr>
              <a:t>виданням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збільшилась</a:t>
            </a:r>
            <a:r>
              <a:rPr lang="ru-RU" dirty="0">
                <a:effectLst/>
              </a:rPr>
              <a:t> на 285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, а у другому </a:t>
            </a:r>
            <a:r>
              <a:rPr lang="ru-RU" dirty="0" err="1">
                <a:effectLst/>
              </a:rPr>
              <a:t>порівняно</a:t>
            </a:r>
            <a:r>
              <a:rPr lang="ru-RU" dirty="0">
                <a:effectLst/>
              </a:rPr>
              <a:t> з першим — на 390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. Таким чином, з </a:t>
            </a:r>
            <a:r>
              <a:rPr lang="ru-RU" dirty="0" err="1">
                <a:effectLst/>
              </a:rPr>
              <a:t>урахуванням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приблизно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однакових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проміжків</a:t>
            </a:r>
            <a:r>
              <a:rPr lang="ru-RU" dirty="0">
                <a:effectLst/>
              </a:rPr>
              <a:t> часу </a:t>
            </a:r>
            <a:r>
              <a:rPr lang="ru-RU" dirty="0" err="1">
                <a:effectLst/>
              </a:rPr>
              <a:t>між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виданнями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Червоної</a:t>
            </a:r>
            <a:r>
              <a:rPr lang="ru-RU" dirty="0">
                <a:effectLst/>
              </a:rPr>
              <a:t> книги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спостерігається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певне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уповільнення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темпів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зменшення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втрати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різноманіття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рослин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грибів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України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pic>
        <p:nvPicPr>
          <p:cNvPr id="3074" name="Picture 2" descr="C:\Users\Оксана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764704"/>
            <a:ext cx="4179553" cy="271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9850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805" y="120037"/>
            <a:ext cx="4931412" cy="1436755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effectLst/>
              </a:rPr>
              <a:t>Видання</a:t>
            </a:r>
            <a:r>
              <a:rPr lang="ru-RU" b="1" dirty="0">
                <a:effectLst/>
              </a:rPr>
              <a:t> 1994 року</a:t>
            </a:r>
            <a:br>
              <a:rPr lang="ru-RU" b="1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696744"/>
          </a:xfrm>
        </p:spPr>
        <p:txBody>
          <a:bodyPr>
            <a:normAutofit fontScale="32500" lnSpcReduction="20000"/>
          </a:bodyPr>
          <a:lstStyle/>
          <a:p>
            <a:r>
              <a:rPr lang="ru-RU" sz="4900" dirty="0">
                <a:effectLst/>
              </a:rPr>
              <a:t>У </a:t>
            </a:r>
            <a:r>
              <a:rPr lang="ru-RU" sz="4900" dirty="0" err="1">
                <a:effectLst/>
              </a:rPr>
              <a:t>виданні</a:t>
            </a:r>
            <a:r>
              <a:rPr lang="ru-RU" sz="4900" dirty="0">
                <a:effectLst/>
              </a:rPr>
              <a:t> 1994 року </a:t>
            </a:r>
            <a:r>
              <a:rPr lang="ru-RU" sz="4900" dirty="0" err="1">
                <a:effectLst/>
              </a:rPr>
              <a:t>залежно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від</a:t>
            </a:r>
            <a:r>
              <a:rPr lang="ru-RU" sz="4900" dirty="0">
                <a:effectLst/>
              </a:rPr>
              <a:t> стану і </a:t>
            </a:r>
            <a:r>
              <a:rPr lang="ru-RU" sz="4900" dirty="0" err="1">
                <a:effectLst/>
              </a:rPr>
              <a:t>ступеня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загрози</a:t>
            </a:r>
            <a:r>
              <a:rPr lang="ru-RU" sz="4900" dirty="0">
                <a:effectLst/>
              </a:rPr>
              <a:t> для </a:t>
            </a:r>
            <a:r>
              <a:rPr lang="ru-RU" sz="4900" dirty="0" err="1">
                <a:effectLst/>
              </a:rPr>
              <a:t>популяцій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видів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занесених</a:t>
            </a:r>
            <a:r>
              <a:rPr lang="ru-RU" sz="4900" dirty="0">
                <a:effectLst/>
              </a:rPr>
              <a:t> до </a:t>
            </a:r>
            <a:r>
              <a:rPr lang="ru-RU" sz="4900" dirty="0" err="1">
                <a:effectLst/>
              </a:rPr>
              <a:t>Червоної</a:t>
            </a:r>
            <a:r>
              <a:rPr lang="ru-RU" sz="4900" dirty="0">
                <a:effectLst/>
              </a:rPr>
              <a:t> книги </a:t>
            </a:r>
            <a:r>
              <a:rPr lang="ru-RU" sz="4900" dirty="0" err="1">
                <a:effectLst/>
              </a:rPr>
              <a:t>України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було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застосовано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наступні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категорії</a:t>
            </a:r>
            <a:r>
              <a:rPr lang="ru-RU" sz="4900" dirty="0">
                <a:effectLst/>
              </a:rPr>
              <a:t>: </a:t>
            </a:r>
            <a:r>
              <a:rPr lang="ru-RU" sz="4900" dirty="0" err="1">
                <a:effectLst/>
              </a:rPr>
              <a:t>зниклі</a:t>
            </a:r>
            <a:r>
              <a:rPr lang="ru-RU" sz="4900" dirty="0">
                <a:effectLst/>
              </a:rPr>
              <a:t> (0), </a:t>
            </a:r>
            <a:r>
              <a:rPr lang="ru-RU" sz="4900" dirty="0" err="1">
                <a:effectLst/>
              </a:rPr>
              <a:t>зникаючі</a:t>
            </a:r>
            <a:r>
              <a:rPr lang="ru-RU" sz="4900" dirty="0">
                <a:effectLst/>
              </a:rPr>
              <a:t> (</a:t>
            </a:r>
            <a:r>
              <a:rPr lang="en-US" sz="4900" dirty="0">
                <a:effectLst/>
              </a:rPr>
              <a:t>I), </a:t>
            </a:r>
            <a:r>
              <a:rPr lang="ru-RU" sz="4900" dirty="0" err="1">
                <a:effectLst/>
              </a:rPr>
              <a:t>вразливі</a:t>
            </a:r>
            <a:r>
              <a:rPr lang="ru-RU" sz="4900" dirty="0">
                <a:effectLst/>
              </a:rPr>
              <a:t> (</a:t>
            </a:r>
            <a:r>
              <a:rPr lang="en-US" sz="4900" dirty="0">
                <a:effectLst/>
              </a:rPr>
              <a:t>II), </a:t>
            </a:r>
            <a:r>
              <a:rPr lang="ru-RU" sz="4900" dirty="0" err="1">
                <a:effectLst/>
              </a:rPr>
              <a:t>рідкісні</a:t>
            </a:r>
            <a:r>
              <a:rPr lang="ru-RU" sz="4900" dirty="0">
                <a:effectLst/>
              </a:rPr>
              <a:t> (</a:t>
            </a:r>
            <a:r>
              <a:rPr lang="en-US" sz="4900" dirty="0">
                <a:effectLst/>
              </a:rPr>
              <a:t>III), </a:t>
            </a:r>
            <a:r>
              <a:rPr lang="ru-RU" sz="4900" dirty="0" err="1">
                <a:effectLst/>
              </a:rPr>
              <a:t>невизначені</a:t>
            </a:r>
            <a:r>
              <a:rPr lang="ru-RU" sz="4900" dirty="0">
                <a:effectLst/>
              </a:rPr>
              <a:t> (</a:t>
            </a:r>
            <a:r>
              <a:rPr lang="en-US" sz="4900" dirty="0">
                <a:effectLst/>
              </a:rPr>
              <a:t>IV), </a:t>
            </a:r>
            <a:r>
              <a:rPr lang="ru-RU" sz="4900" dirty="0" err="1">
                <a:effectLst/>
              </a:rPr>
              <a:t>недостатньо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відомі</a:t>
            </a:r>
            <a:r>
              <a:rPr lang="ru-RU" sz="4900" dirty="0">
                <a:effectLst/>
              </a:rPr>
              <a:t> (</a:t>
            </a:r>
            <a:r>
              <a:rPr lang="en-US" sz="4900" dirty="0">
                <a:effectLst/>
              </a:rPr>
              <a:t>V), </a:t>
            </a:r>
            <a:r>
              <a:rPr lang="ru-RU" sz="4900" dirty="0" err="1">
                <a:effectLst/>
              </a:rPr>
              <a:t>відновлені</a:t>
            </a:r>
            <a:r>
              <a:rPr lang="ru-RU" sz="4900" dirty="0">
                <a:effectLst/>
              </a:rPr>
              <a:t> (</a:t>
            </a:r>
            <a:r>
              <a:rPr lang="en-US" sz="4900" dirty="0">
                <a:effectLst/>
              </a:rPr>
              <a:t>VI).</a:t>
            </a:r>
          </a:p>
          <a:p>
            <a:r>
              <a:rPr lang="ru-RU" sz="4900" b="1" dirty="0" err="1">
                <a:effectLst/>
              </a:rPr>
              <a:t>Зниклі</a:t>
            </a:r>
            <a:r>
              <a:rPr lang="ru-RU" sz="4900" dirty="0">
                <a:effectLst/>
              </a:rPr>
              <a:t>: </a:t>
            </a:r>
            <a:r>
              <a:rPr lang="ru-RU" sz="4900" dirty="0" err="1">
                <a:effectLst/>
              </a:rPr>
              <a:t>види</a:t>
            </a:r>
            <a:r>
              <a:rPr lang="ru-RU" sz="4900" dirty="0">
                <a:effectLst/>
              </a:rPr>
              <a:t>, про </a:t>
            </a:r>
            <a:r>
              <a:rPr lang="ru-RU" sz="4900" dirty="0" err="1">
                <a:effectLst/>
              </a:rPr>
              <a:t>які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після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неодноразових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пошуків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проведених</a:t>
            </a:r>
            <a:r>
              <a:rPr lang="ru-RU" sz="4900" dirty="0">
                <a:effectLst/>
              </a:rPr>
              <a:t> у </a:t>
            </a:r>
            <a:r>
              <a:rPr lang="ru-RU" sz="4900" dirty="0" err="1">
                <a:effectLst/>
              </a:rPr>
              <a:t>типових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місцевостях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або</a:t>
            </a:r>
            <a:r>
              <a:rPr lang="ru-RU" sz="4900" dirty="0">
                <a:effectLst/>
              </a:rPr>
              <a:t> в </a:t>
            </a:r>
            <a:r>
              <a:rPr lang="ru-RU" sz="4900" dirty="0" err="1">
                <a:effectLst/>
              </a:rPr>
              <a:t>інших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відомих</a:t>
            </a:r>
            <a:r>
              <a:rPr lang="ru-RU" sz="4900" dirty="0">
                <a:effectLst/>
              </a:rPr>
              <a:t> та </a:t>
            </a:r>
            <a:r>
              <a:rPr lang="ru-RU" sz="4900" dirty="0" err="1">
                <a:effectLst/>
              </a:rPr>
              <a:t>можливих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місцях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поширення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відсутня</a:t>
            </a:r>
            <a:r>
              <a:rPr lang="ru-RU" sz="4900" dirty="0">
                <a:effectLst/>
              </a:rPr>
              <a:t> будь-яка </a:t>
            </a:r>
            <a:r>
              <a:rPr lang="ru-RU" sz="4900" dirty="0" err="1">
                <a:effectLst/>
              </a:rPr>
              <a:t>інформація</a:t>
            </a:r>
            <a:r>
              <a:rPr lang="ru-RU" sz="4900" dirty="0">
                <a:effectLst/>
              </a:rPr>
              <a:t> про </a:t>
            </a:r>
            <a:r>
              <a:rPr lang="ru-RU" sz="4900" dirty="0" err="1">
                <a:effectLst/>
              </a:rPr>
              <a:t>їх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існування</a:t>
            </a:r>
            <a:r>
              <a:rPr lang="ru-RU" sz="4900" dirty="0">
                <a:effectLst/>
              </a:rPr>
              <a:t> у </a:t>
            </a:r>
            <a:r>
              <a:rPr lang="ru-RU" sz="4900" dirty="0" err="1">
                <a:effectLst/>
              </a:rPr>
              <a:t>дикій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природі</a:t>
            </a:r>
            <a:r>
              <a:rPr lang="ru-RU" sz="4900" dirty="0">
                <a:effectLst/>
              </a:rPr>
              <a:t>;</a:t>
            </a:r>
          </a:p>
          <a:p>
            <a:r>
              <a:rPr lang="ru-RU" sz="4900" b="1" dirty="0" err="1">
                <a:effectLst/>
              </a:rPr>
              <a:t>Зникаючі</a:t>
            </a:r>
            <a:r>
              <a:rPr lang="ru-RU" sz="4900" dirty="0">
                <a:effectLst/>
              </a:rPr>
              <a:t>: </a:t>
            </a:r>
            <a:r>
              <a:rPr lang="ru-RU" sz="4900" dirty="0" err="1">
                <a:effectLst/>
              </a:rPr>
              <a:t>види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що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знаходяться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під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загрозою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зникнення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збереження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яких</a:t>
            </a:r>
            <a:r>
              <a:rPr lang="ru-RU" sz="4900" dirty="0">
                <a:effectLst/>
              </a:rPr>
              <a:t> є </a:t>
            </a:r>
            <a:r>
              <a:rPr lang="ru-RU" sz="4900" dirty="0" err="1">
                <a:effectLst/>
              </a:rPr>
              <a:t>малоймовірним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якщо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продовжиться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згубна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дія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факторів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що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впливають</a:t>
            </a:r>
            <a:r>
              <a:rPr lang="ru-RU" sz="4900" dirty="0">
                <a:effectLst/>
              </a:rPr>
              <a:t> на </a:t>
            </a:r>
            <a:r>
              <a:rPr lang="ru-RU" sz="4900" dirty="0" err="1">
                <a:effectLst/>
              </a:rPr>
              <a:t>їх</a:t>
            </a:r>
            <a:r>
              <a:rPr lang="ru-RU" sz="4900" dirty="0">
                <a:effectLst/>
              </a:rPr>
              <a:t> стан;</a:t>
            </a:r>
          </a:p>
          <a:p>
            <a:r>
              <a:rPr lang="ru-RU" sz="4900" b="1" dirty="0" err="1">
                <a:effectLst/>
              </a:rPr>
              <a:t>Вразливі</a:t>
            </a:r>
            <a:r>
              <a:rPr lang="ru-RU" sz="4900" dirty="0">
                <a:effectLst/>
              </a:rPr>
              <a:t>: </a:t>
            </a:r>
            <a:r>
              <a:rPr lang="ru-RU" sz="4900" dirty="0" err="1">
                <a:effectLst/>
              </a:rPr>
              <a:t>види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які</a:t>
            </a:r>
            <a:r>
              <a:rPr lang="ru-RU" sz="4900" dirty="0">
                <a:effectLst/>
              </a:rPr>
              <a:t> у </a:t>
            </a:r>
            <a:r>
              <a:rPr lang="ru-RU" sz="4900" dirty="0" err="1">
                <a:effectLst/>
              </a:rPr>
              <a:t>найближчому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майбутньому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можуть</a:t>
            </a:r>
            <a:r>
              <a:rPr lang="ru-RU" sz="4900" dirty="0">
                <a:effectLst/>
              </a:rPr>
              <a:t> бути </a:t>
            </a:r>
            <a:r>
              <a:rPr lang="ru-RU" sz="4900" dirty="0" err="1">
                <a:effectLst/>
              </a:rPr>
              <a:t>віднесені</a:t>
            </a:r>
            <a:r>
              <a:rPr lang="ru-RU" sz="4900" dirty="0">
                <a:effectLst/>
              </a:rPr>
              <a:t> до </a:t>
            </a:r>
            <a:r>
              <a:rPr lang="ru-RU" sz="4900" dirty="0" err="1">
                <a:effectLst/>
              </a:rPr>
              <a:t>категорії</a:t>
            </a:r>
            <a:r>
              <a:rPr lang="ru-RU" sz="4900" dirty="0">
                <a:effectLst/>
              </a:rPr>
              <a:t> «</a:t>
            </a:r>
            <a:r>
              <a:rPr lang="ru-RU" sz="4900" dirty="0" err="1">
                <a:effectLst/>
              </a:rPr>
              <a:t>зникаючих</a:t>
            </a:r>
            <a:r>
              <a:rPr lang="ru-RU" sz="4900" dirty="0">
                <a:effectLst/>
              </a:rPr>
              <a:t>», </a:t>
            </a:r>
            <a:r>
              <a:rPr lang="ru-RU" sz="4900" dirty="0" err="1">
                <a:effectLst/>
              </a:rPr>
              <a:t>якщо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продовжиться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дія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факторів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що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впливають</a:t>
            </a:r>
            <a:r>
              <a:rPr lang="ru-RU" sz="4900" dirty="0">
                <a:effectLst/>
              </a:rPr>
              <a:t> на </a:t>
            </a:r>
            <a:r>
              <a:rPr lang="ru-RU" sz="4900" dirty="0" err="1">
                <a:effectLst/>
              </a:rPr>
              <a:t>їх</a:t>
            </a:r>
            <a:r>
              <a:rPr lang="ru-RU" sz="4900" dirty="0">
                <a:effectLst/>
              </a:rPr>
              <a:t> стан;</a:t>
            </a:r>
          </a:p>
          <a:p>
            <a:r>
              <a:rPr lang="ru-RU" sz="4900" b="1" dirty="0" err="1">
                <a:effectLst/>
              </a:rPr>
              <a:t>Рідкісні</a:t>
            </a:r>
            <a:r>
              <a:rPr lang="ru-RU" sz="4900" dirty="0">
                <a:effectLst/>
              </a:rPr>
              <a:t>: </a:t>
            </a:r>
            <a:r>
              <a:rPr lang="ru-RU" sz="4900" dirty="0" err="1">
                <a:effectLst/>
              </a:rPr>
              <a:t>види</a:t>
            </a:r>
            <a:r>
              <a:rPr lang="ru-RU" sz="4900" dirty="0">
                <a:effectLst/>
              </a:rPr>
              <a:t>, </a:t>
            </a:r>
            <a:r>
              <a:rPr lang="ru-RU" sz="4900" dirty="0" err="1" smtClean="0">
                <a:effectLst/>
              </a:rPr>
              <a:t>популяції</a:t>
            </a:r>
            <a:r>
              <a:rPr lang="ru-RU" sz="4900" dirty="0">
                <a:effectLst/>
              </a:rPr>
              <a:t> </a:t>
            </a:r>
            <a:r>
              <a:rPr lang="ru-RU" sz="4900" dirty="0" err="1" smtClean="0">
                <a:effectLst/>
              </a:rPr>
              <a:t>яких</a:t>
            </a:r>
            <a:r>
              <a:rPr lang="ru-RU" sz="4900" dirty="0" smtClean="0">
                <a:effectLst/>
              </a:rPr>
              <a:t> </a:t>
            </a:r>
            <a:r>
              <a:rPr lang="ru-RU" sz="4900" dirty="0" err="1">
                <a:effectLst/>
              </a:rPr>
              <a:t>невеликі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які</a:t>
            </a:r>
            <a:r>
              <a:rPr lang="ru-RU" sz="4900" dirty="0">
                <a:effectLst/>
              </a:rPr>
              <a:t> у наш </a:t>
            </a:r>
            <a:r>
              <a:rPr lang="ru-RU" sz="4900" dirty="0" smtClean="0">
                <a:effectLst/>
              </a:rPr>
              <a:t>час не </a:t>
            </a:r>
            <a:r>
              <a:rPr lang="ru-RU" sz="4900" dirty="0" err="1">
                <a:effectLst/>
              </a:rPr>
              <a:t>відносяться</a:t>
            </a:r>
            <a:r>
              <a:rPr lang="ru-RU" sz="4900" dirty="0">
                <a:effectLst/>
              </a:rPr>
              <a:t> до </a:t>
            </a:r>
            <a:r>
              <a:rPr lang="ru-RU" sz="4900" dirty="0" err="1">
                <a:effectLst/>
              </a:rPr>
              <a:t>категорії</a:t>
            </a:r>
            <a:r>
              <a:rPr lang="ru-RU" sz="4900" dirty="0">
                <a:effectLst/>
              </a:rPr>
              <a:t> «</a:t>
            </a:r>
            <a:r>
              <a:rPr lang="ru-RU" sz="4900" dirty="0" err="1">
                <a:effectLst/>
              </a:rPr>
              <a:t>зникаючих</a:t>
            </a:r>
            <a:r>
              <a:rPr lang="ru-RU" sz="4900" dirty="0">
                <a:effectLst/>
              </a:rPr>
              <a:t>» </a:t>
            </a:r>
            <a:r>
              <a:rPr lang="ru-RU" sz="4900" dirty="0" err="1">
                <a:effectLst/>
              </a:rPr>
              <a:t>чи</a:t>
            </a:r>
            <a:r>
              <a:rPr lang="ru-RU" sz="4900" dirty="0">
                <a:effectLst/>
              </a:rPr>
              <a:t> «</a:t>
            </a:r>
            <a:r>
              <a:rPr lang="ru-RU" sz="4900" dirty="0" err="1">
                <a:effectLst/>
              </a:rPr>
              <a:t>вразливих</a:t>
            </a:r>
            <a:r>
              <a:rPr lang="ru-RU" sz="4900" dirty="0">
                <a:effectLst/>
              </a:rPr>
              <a:t>», </a:t>
            </a:r>
            <a:r>
              <a:rPr lang="ru-RU" sz="4900" dirty="0" err="1">
                <a:effectLst/>
              </a:rPr>
              <a:t>хоча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їм</a:t>
            </a:r>
            <a:r>
              <a:rPr lang="ru-RU" sz="4900" dirty="0">
                <a:effectLst/>
              </a:rPr>
              <a:t> і </a:t>
            </a:r>
            <a:r>
              <a:rPr lang="ru-RU" sz="4900" dirty="0" err="1">
                <a:effectLst/>
              </a:rPr>
              <a:t>загрожує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небезпека</a:t>
            </a:r>
            <a:r>
              <a:rPr lang="ru-RU" sz="4900" dirty="0">
                <a:effectLst/>
              </a:rPr>
              <a:t>;</a:t>
            </a:r>
          </a:p>
          <a:p>
            <a:r>
              <a:rPr lang="ru-RU" sz="4900" b="1" dirty="0" err="1">
                <a:effectLst/>
              </a:rPr>
              <a:t>Невизначені</a:t>
            </a:r>
            <a:r>
              <a:rPr lang="ru-RU" sz="4900" dirty="0">
                <a:effectLst/>
              </a:rPr>
              <a:t>: </a:t>
            </a:r>
            <a:r>
              <a:rPr lang="ru-RU" sz="4900" dirty="0" err="1">
                <a:effectLst/>
              </a:rPr>
              <a:t>види</a:t>
            </a:r>
            <a:r>
              <a:rPr lang="ru-RU" sz="4900" dirty="0">
                <a:effectLst/>
              </a:rPr>
              <a:t>, про </a:t>
            </a:r>
            <a:r>
              <a:rPr lang="ru-RU" sz="4900" dirty="0" err="1">
                <a:effectLst/>
              </a:rPr>
              <a:t>які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відомо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що</a:t>
            </a:r>
            <a:r>
              <a:rPr lang="ru-RU" sz="4900" dirty="0">
                <a:effectLst/>
              </a:rPr>
              <a:t> вони </a:t>
            </a:r>
            <a:r>
              <a:rPr lang="ru-RU" sz="4900" dirty="0" err="1">
                <a:effectLst/>
              </a:rPr>
              <a:t>відносяться</a:t>
            </a:r>
            <a:r>
              <a:rPr lang="ru-RU" sz="4900" dirty="0">
                <a:effectLst/>
              </a:rPr>
              <a:t> до </a:t>
            </a:r>
            <a:r>
              <a:rPr lang="ru-RU" sz="4900" dirty="0" err="1">
                <a:effectLst/>
              </a:rPr>
              <a:t>категорії</a:t>
            </a:r>
            <a:r>
              <a:rPr lang="ru-RU" sz="4900" dirty="0">
                <a:effectLst/>
              </a:rPr>
              <a:t> «</a:t>
            </a:r>
            <a:r>
              <a:rPr lang="ru-RU" sz="4900" dirty="0" err="1">
                <a:effectLst/>
              </a:rPr>
              <a:t>зникаючих</a:t>
            </a:r>
            <a:r>
              <a:rPr lang="ru-RU" sz="4900" dirty="0">
                <a:effectLst/>
              </a:rPr>
              <a:t>», «</a:t>
            </a:r>
            <a:r>
              <a:rPr lang="ru-RU" sz="4900" dirty="0" err="1">
                <a:effectLst/>
              </a:rPr>
              <a:t>вразливих</a:t>
            </a:r>
            <a:r>
              <a:rPr lang="ru-RU" sz="4900" dirty="0">
                <a:effectLst/>
              </a:rPr>
              <a:t>» </a:t>
            </a:r>
            <a:r>
              <a:rPr lang="ru-RU" sz="4900" dirty="0" err="1">
                <a:effectLst/>
              </a:rPr>
              <a:t>чи</a:t>
            </a:r>
            <a:r>
              <a:rPr lang="ru-RU" sz="4900" dirty="0">
                <a:effectLst/>
              </a:rPr>
              <a:t> «</a:t>
            </a:r>
            <a:r>
              <a:rPr lang="ru-RU" sz="4900" dirty="0" err="1">
                <a:effectLst/>
              </a:rPr>
              <a:t>рідкісних</a:t>
            </a:r>
            <a:r>
              <a:rPr lang="ru-RU" sz="4900" dirty="0">
                <a:effectLst/>
              </a:rPr>
              <a:t>», </a:t>
            </a:r>
            <a:r>
              <a:rPr lang="ru-RU" sz="4900" dirty="0" err="1">
                <a:effectLst/>
              </a:rPr>
              <a:t>однак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достовірна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інформація</a:t>
            </a:r>
            <a:r>
              <a:rPr lang="ru-RU" sz="4900" dirty="0">
                <a:effectLst/>
              </a:rPr>
              <a:t>, яка б дозволяла </a:t>
            </a:r>
            <a:r>
              <a:rPr lang="ru-RU" sz="4900" dirty="0" err="1">
                <a:effectLst/>
              </a:rPr>
              <a:t>визначити</a:t>
            </a:r>
            <a:r>
              <a:rPr lang="ru-RU" sz="4900" dirty="0">
                <a:effectLst/>
              </a:rPr>
              <a:t>, до </a:t>
            </a:r>
            <a:r>
              <a:rPr lang="ru-RU" sz="4900" dirty="0" err="1">
                <a:effectLst/>
              </a:rPr>
              <a:t>якої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із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зазначених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категорій</a:t>
            </a:r>
            <a:r>
              <a:rPr lang="ru-RU" sz="4900" dirty="0">
                <a:effectLst/>
              </a:rPr>
              <a:t> вони </a:t>
            </a:r>
            <a:r>
              <a:rPr lang="ru-RU" sz="4900" dirty="0" err="1">
                <a:effectLst/>
              </a:rPr>
              <a:t>відносяться</a:t>
            </a:r>
            <a:r>
              <a:rPr lang="ru-RU" sz="4900" dirty="0">
                <a:effectLst/>
              </a:rPr>
              <a:t> — </a:t>
            </a:r>
            <a:r>
              <a:rPr lang="ru-RU" sz="4900" dirty="0" err="1">
                <a:effectLst/>
              </a:rPr>
              <a:t>відсутня</a:t>
            </a:r>
            <a:r>
              <a:rPr lang="ru-RU" sz="4900" dirty="0">
                <a:effectLst/>
              </a:rPr>
              <a:t>;</a:t>
            </a:r>
          </a:p>
          <a:p>
            <a:r>
              <a:rPr lang="ru-RU" sz="4900" b="1" dirty="0" err="1">
                <a:effectLst/>
              </a:rPr>
              <a:t>Недостатньо</a:t>
            </a:r>
            <a:r>
              <a:rPr lang="ru-RU" sz="4900" b="1" dirty="0">
                <a:effectLst/>
              </a:rPr>
              <a:t> </a:t>
            </a:r>
            <a:r>
              <a:rPr lang="ru-RU" sz="4900" b="1" dirty="0" err="1">
                <a:effectLst/>
              </a:rPr>
              <a:t>відомі</a:t>
            </a:r>
            <a:r>
              <a:rPr lang="ru-RU" sz="4900" dirty="0">
                <a:effectLst/>
              </a:rPr>
              <a:t>: </a:t>
            </a:r>
            <a:r>
              <a:rPr lang="ru-RU" sz="4900" dirty="0" err="1">
                <a:effectLst/>
              </a:rPr>
              <a:t>види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які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можна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було</a:t>
            </a:r>
            <a:r>
              <a:rPr lang="ru-RU" sz="4900" dirty="0">
                <a:effectLst/>
              </a:rPr>
              <a:t> б </a:t>
            </a:r>
            <a:r>
              <a:rPr lang="ru-RU" sz="4900" dirty="0" err="1">
                <a:effectLst/>
              </a:rPr>
              <a:t>віднести</a:t>
            </a:r>
            <a:r>
              <a:rPr lang="ru-RU" sz="4900" dirty="0">
                <a:effectLst/>
              </a:rPr>
              <a:t> до </a:t>
            </a:r>
            <a:r>
              <a:rPr lang="ru-RU" sz="4900" dirty="0" err="1">
                <a:effectLst/>
              </a:rPr>
              <a:t>однієї</a:t>
            </a:r>
            <a:r>
              <a:rPr lang="ru-RU" sz="4900" dirty="0">
                <a:effectLst/>
              </a:rPr>
              <a:t> з </a:t>
            </a:r>
            <a:r>
              <a:rPr lang="ru-RU" sz="4900" dirty="0" err="1">
                <a:effectLst/>
              </a:rPr>
              <a:t>вище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перерахованих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категорій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однак</a:t>
            </a:r>
            <a:r>
              <a:rPr lang="ru-RU" sz="4900" dirty="0">
                <a:effectLst/>
              </a:rPr>
              <a:t> у </a:t>
            </a:r>
            <a:r>
              <a:rPr lang="ru-RU" sz="4900" dirty="0" err="1">
                <a:effectLst/>
              </a:rPr>
              <a:t>зв'язку</a:t>
            </a:r>
            <a:r>
              <a:rPr lang="ru-RU" sz="4900" dirty="0">
                <a:effectLst/>
              </a:rPr>
              <a:t> з </a:t>
            </a:r>
            <a:r>
              <a:rPr lang="ru-RU" sz="4900" dirty="0" err="1">
                <a:effectLst/>
              </a:rPr>
              <a:t>відсутністю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повної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достовірної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інформації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питання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залишається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невизначеним</a:t>
            </a:r>
            <a:r>
              <a:rPr lang="ru-RU" sz="4900" dirty="0">
                <a:effectLst/>
              </a:rPr>
              <a:t>;</a:t>
            </a:r>
          </a:p>
          <a:p>
            <a:r>
              <a:rPr lang="ru-RU" sz="4900" b="1" dirty="0" err="1">
                <a:effectLst/>
              </a:rPr>
              <a:t>Відновлені</a:t>
            </a:r>
            <a:r>
              <a:rPr lang="ru-RU" sz="4900" dirty="0">
                <a:effectLst/>
              </a:rPr>
              <a:t> — </a:t>
            </a:r>
            <a:r>
              <a:rPr lang="ru-RU" sz="4900" dirty="0" err="1">
                <a:effectLst/>
              </a:rPr>
              <a:t>види</a:t>
            </a:r>
            <a:r>
              <a:rPr lang="ru-RU" sz="4900" dirty="0">
                <a:effectLst/>
              </a:rPr>
              <a:t>, </a:t>
            </a:r>
            <a:r>
              <a:rPr lang="ru-RU" sz="4900" dirty="0" err="1">
                <a:effectLst/>
              </a:rPr>
              <a:t>популяції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яких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завдяки</a:t>
            </a:r>
            <a:r>
              <a:rPr lang="ru-RU" sz="4900" dirty="0">
                <a:effectLst/>
              </a:rPr>
              <a:t> </a:t>
            </a:r>
            <a:r>
              <a:rPr lang="ru-RU" sz="4900" dirty="0" err="1">
                <a:effectLst/>
              </a:rPr>
              <a:t>вжитим</a:t>
            </a:r>
            <a:r>
              <a:rPr lang="ru-RU" sz="4900" dirty="0">
                <a:effectLst/>
              </a:rPr>
              <a:t> заход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4901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635"/>
            <a:ext cx="5064953" cy="1695631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effectLst/>
              </a:rPr>
              <a:t>Видання</a:t>
            </a:r>
            <a:r>
              <a:rPr lang="ru-RU" b="1" dirty="0">
                <a:effectLst/>
              </a:rPr>
              <a:t> 2009 року</a:t>
            </a:r>
            <a:br>
              <a:rPr lang="ru-RU" b="1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805265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effectLst/>
              </a:rPr>
              <a:t>У </a:t>
            </a:r>
            <a:r>
              <a:rPr lang="ru-RU" dirty="0" err="1">
                <a:effectLst/>
              </a:rPr>
              <a:t>виданні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Червоної</a:t>
            </a:r>
            <a:r>
              <a:rPr lang="ru-RU" dirty="0">
                <a:effectLst/>
              </a:rPr>
              <a:t> книги 2009 року для </a:t>
            </a:r>
            <a:r>
              <a:rPr lang="ru-RU" dirty="0" err="1">
                <a:effectLst/>
              </a:rPr>
              <a:t>видів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застосовано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наступні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критерії</a:t>
            </a:r>
            <a:r>
              <a:rPr lang="ru-RU" dirty="0">
                <a:effectLst/>
              </a:rPr>
              <a:t>:</a:t>
            </a:r>
          </a:p>
          <a:p>
            <a:r>
              <a:rPr lang="ru-RU" b="1" dirty="0" err="1">
                <a:effectLst/>
              </a:rPr>
              <a:t>Зниклі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, про </a:t>
            </a:r>
            <a:r>
              <a:rPr lang="ru-RU" dirty="0" err="1">
                <a:effectLst/>
              </a:rPr>
              <a:t>які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після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неодноразових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пошуків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проведених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типових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місцевостях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або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інших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відомих</a:t>
            </a:r>
            <a:r>
              <a:rPr lang="ru-RU" dirty="0">
                <a:effectLst/>
              </a:rPr>
              <a:t> та </a:t>
            </a:r>
            <a:r>
              <a:rPr lang="ru-RU" dirty="0" err="1">
                <a:effectLst/>
              </a:rPr>
              <a:t>можливих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місцях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поширення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відсутня</a:t>
            </a:r>
            <a:r>
              <a:rPr lang="ru-RU" dirty="0">
                <a:effectLst/>
              </a:rPr>
              <a:t> будь-яка </a:t>
            </a:r>
            <a:r>
              <a:rPr lang="ru-RU" dirty="0" err="1">
                <a:effectLst/>
              </a:rPr>
              <a:t>інформація</a:t>
            </a:r>
            <a:r>
              <a:rPr lang="ru-RU" dirty="0">
                <a:effectLst/>
              </a:rPr>
              <a:t> про </a:t>
            </a:r>
            <a:r>
              <a:rPr lang="ru-RU" dirty="0" err="1">
                <a:effectLst/>
              </a:rPr>
              <a:t>наявність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їх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природі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спеціально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створених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умовах</a:t>
            </a:r>
            <a:r>
              <a:rPr lang="ru-RU" dirty="0">
                <a:effectLst/>
              </a:rPr>
              <a:t>;</a:t>
            </a:r>
          </a:p>
          <a:p>
            <a:r>
              <a:rPr lang="ru-RU" b="1" dirty="0" err="1">
                <a:effectLst/>
              </a:rPr>
              <a:t>Зниклі</a:t>
            </a:r>
            <a:r>
              <a:rPr lang="ru-RU" b="1" dirty="0">
                <a:effectLst/>
              </a:rPr>
              <a:t> в </a:t>
            </a:r>
            <a:r>
              <a:rPr lang="ru-RU" b="1" dirty="0" err="1">
                <a:effectLst/>
              </a:rPr>
              <a:t>природі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які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зникли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природі</a:t>
            </a:r>
            <a:r>
              <a:rPr lang="ru-RU" dirty="0">
                <a:effectLst/>
              </a:rPr>
              <a:t>, але </a:t>
            </a:r>
            <a:r>
              <a:rPr lang="ru-RU" dirty="0" err="1">
                <a:effectLst/>
              </a:rPr>
              <a:t>збереглися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спеціально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створених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умовах</a:t>
            </a:r>
            <a:r>
              <a:rPr lang="ru-RU" dirty="0">
                <a:effectLst/>
              </a:rPr>
              <a:t>;</a:t>
            </a:r>
          </a:p>
          <a:p>
            <a:r>
              <a:rPr lang="ru-RU" b="1" dirty="0" err="1">
                <a:effectLst/>
              </a:rPr>
              <a:t>Зникаючі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які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перебувають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під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загрозою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зникнення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природних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умовах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збереження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яких</a:t>
            </a:r>
            <a:r>
              <a:rPr lang="ru-RU" dirty="0">
                <a:effectLst/>
              </a:rPr>
              <a:t> є </a:t>
            </a:r>
            <a:r>
              <a:rPr lang="ru-RU" dirty="0" err="1">
                <a:effectLst/>
              </a:rPr>
              <a:t>малоймовірним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якщо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триватиме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дія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факторів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що</a:t>
            </a:r>
            <a:r>
              <a:rPr lang="ru-RU" dirty="0">
                <a:effectLst/>
              </a:rPr>
              <a:t> негативно </a:t>
            </a:r>
            <a:r>
              <a:rPr lang="ru-RU" dirty="0" err="1">
                <a:effectLst/>
              </a:rPr>
              <a:t>впливають</a:t>
            </a:r>
            <a:r>
              <a:rPr lang="ru-RU" dirty="0">
                <a:effectLst/>
              </a:rPr>
              <a:t> на стан </a:t>
            </a:r>
            <a:r>
              <a:rPr lang="ru-RU" dirty="0" err="1">
                <a:effectLst/>
              </a:rPr>
              <a:t>їх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популяцій</a:t>
            </a:r>
            <a:r>
              <a:rPr lang="ru-RU" dirty="0">
                <a:effectLst/>
              </a:rPr>
              <a:t>;</a:t>
            </a:r>
          </a:p>
          <a:p>
            <a:r>
              <a:rPr lang="ru-RU" b="1" dirty="0" err="1">
                <a:effectLst/>
              </a:rPr>
              <a:t>Вразливі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які</a:t>
            </a:r>
            <a:r>
              <a:rPr lang="ru-RU" dirty="0">
                <a:effectLst/>
              </a:rPr>
              <a:t> у </a:t>
            </a:r>
            <a:r>
              <a:rPr lang="ru-RU" dirty="0" err="1">
                <a:effectLst/>
              </a:rPr>
              <a:t>найближчому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майбутньому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можуть</a:t>
            </a:r>
            <a:r>
              <a:rPr lang="ru-RU" dirty="0">
                <a:effectLst/>
              </a:rPr>
              <a:t> бути </a:t>
            </a:r>
            <a:r>
              <a:rPr lang="ru-RU" dirty="0" err="1">
                <a:effectLst/>
              </a:rPr>
              <a:t>віднесені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категорії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зникаючих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якщо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триватиме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дія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факторів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що</a:t>
            </a:r>
            <a:r>
              <a:rPr lang="ru-RU" dirty="0">
                <a:effectLst/>
              </a:rPr>
              <a:t> негативно </a:t>
            </a:r>
            <a:r>
              <a:rPr lang="ru-RU" dirty="0" err="1">
                <a:effectLst/>
              </a:rPr>
              <a:t>впливають</a:t>
            </a:r>
            <a:r>
              <a:rPr lang="ru-RU" dirty="0">
                <a:effectLst/>
              </a:rPr>
              <a:t> на стан </a:t>
            </a:r>
            <a:r>
              <a:rPr lang="ru-RU" dirty="0" err="1">
                <a:effectLst/>
              </a:rPr>
              <a:t>їх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популяцій</a:t>
            </a:r>
            <a:r>
              <a:rPr lang="ru-RU" dirty="0">
                <a:effectLst/>
              </a:rPr>
              <a:t>;</a:t>
            </a:r>
          </a:p>
          <a:p>
            <a:r>
              <a:rPr lang="ru-RU" b="1" dirty="0" err="1">
                <a:effectLst/>
              </a:rPr>
              <a:t>Рідкісні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популяції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яких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невеликі</a:t>
            </a:r>
            <a:r>
              <a:rPr lang="ru-RU" dirty="0">
                <a:effectLst/>
              </a:rPr>
              <a:t> і на </a:t>
            </a:r>
            <a:r>
              <a:rPr lang="ru-RU" dirty="0" err="1">
                <a:effectLst/>
              </a:rPr>
              <a:t>даний</a:t>
            </a:r>
            <a:r>
              <a:rPr lang="ru-RU" dirty="0">
                <a:effectLst/>
              </a:rPr>
              <a:t> час не належать до </a:t>
            </a:r>
            <a:r>
              <a:rPr lang="ru-RU" dirty="0" err="1">
                <a:effectLst/>
              </a:rPr>
              <a:t>категорії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зникаючих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вразливих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хоча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їм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загрожує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небезпека</a:t>
            </a:r>
            <a:r>
              <a:rPr lang="ru-RU" dirty="0">
                <a:effectLst/>
              </a:rPr>
              <a:t>;</a:t>
            </a:r>
          </a:p>
          <a:p>
            <a:r>
              <a:rPr lang="ru-RU" b="1" dirty="0" err="1">
                <a:effectLst/>
              </a:rPr>
              <a:t>Неоцінені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, про </a:t>
            </a:r>
            <a:r>
              <a:rPr lang="ru-RU" dirty="0" err="1">
                <a:effectLst/>
              </a:rPr>
              <a:t>які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відомо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що</a:t>
            </a:r>
            <a:r>
              <a:rPr lang="ru-RU" dirty="0">
                <a:effectLst/>
              </a:rPr>
              <a:t> вони </a:t>
            </a:r>
            <a:r>
              <a:rPr lang="ru-RU" dirty="0" err="1">
                <a:effectLst/>
              </a:rPr>
              <a:t>можуть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належати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категорії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зникаючих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вразливих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чи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рідкісних</a:t>
            </a:r>
            <a:r>
              <a:rPr lang="ru-RU" dirty="0">
                <a:effectLst/>
              </a:rPr>
              <a:t>, але </a:t>
            </a:r>
            <a:r>
              <a:rPr lang="ru-RU" dirty="0" err="1">
                <a:effectLst/>
              </a:rPr>
              <a:t>ще</a:t>
            </a:r>
            <a:r>
              <a:rPr lang="ru-RU" dirty="0">
                <a:effectLst/>
              </a:rPr>
              <a:t> не </a:t>
            </a:r>
            <a:r>
              <a:rPr lang="ru-RU" dirty="0" err="1">
                <a:effectLst/>
              </a:rPr>
              <a:t>віднесені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неї</a:t>
            </a:r>
            <a:r>
              <a:rPr lang="ru-RU" dirty="0">
                <a:effectLst/>
              </a:rPr>
              <a:t>;</a:t>
            </a:r>
          </a:p>
          <a:p>
            <a:r>
              <a:rPr lang="ru-RU" b="1" dirty="0" err="1">
                <a:effectLst/>
              </a:rPr>
              <a:t>Недостатньо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відомі</a:t>
            </a:r>
            <a:r>
              <a:rPr lang="ru-RU" dirty="0">
                <a:effectLst/>
              </a:rPr>
              <a:t>: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які</a:t>
            </a:r>
            <a:r>
              <a:rPr lang="ru-RU" dirty="0">
                <a:effectLst/>
              </a:rPr>
              <a:t> не </a:t>
            </a:r>
            <a:r>
              <a:rPr lang="ru-RU" dirty="0" err="1">
                <a:effectLst/>
              </a:rPr>
              <a:t>можна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віднести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жодної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із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зазначених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категорій</a:t>
            </a:r>
            <a:r>
              <a:rPr lang="ru-RU" dirty="0">
                <a:effectLst/>
              </a:rPr>
              <a:t> через </a:t>
            </a:r>
            <a:r>
              <a:rPr lang="ru-RU" dirty="0" err="1">
                <a:effectLst/>
              </a:rPr>
              <a:t>відсутність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необхідної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повної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достовірної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інформації</a:t>
            </a:r>
            <a:r>
              <a:rPr lang="ru-RU" dirty="0">
                <a:effectLst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69926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ксана\Desktop\koala_470_3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911" y="249141"/>
            <a:ext cx="3521671" cy="232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Оксана\Desktop\Zoo_in_Yalta_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84" y="836146"/>
            <a:ext cx="2126294" cy="283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Оксана\Desktop\1342684881_sipuh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615" y="284165"/>
            <a:ext cx="3217526" cy="360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Оксана\Desktop\proloso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" y="2744795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Оксана\Desktop\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53" y="5030795"/>
            <a:ext cx="2873583" cy="183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Оксана\Desktop\Muscari-neglectum-http_www_biolib_cz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392" y="4405760"/>
            <a:ext cx="3675192" cy="245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0948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Порядок</Template>
  <TotalTime>43</TotalTime>
  <Words>239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Kilter</vt:lpstr>
      <vt:lpstr>Червона книга України</vt:lpstr>
      <vt:lpstr>Презентация PowerPoint</vt:lpstr>
      <vt:lpstr>Історія </vt:lpstr>
      <vt:lpstr>Презентация PowerPoint</vt:lpstr>
      <vt:lpstr>Видання 1994 року </vt:lpstr>
      <vt:lpstr>Видання 2009 року 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Червона книга України</dc:title>
  <dc:creator>Оксана</dc:creator>
  <cp:lastModifiedBy>Оксана</cp:lastModifiedBy>
  <cp:revision>3</cp:revision>
  <dcterms:created xsi:type="dcterms:W3CDTF">2014-05-19T15:19:18Z</dcterms:created>
  <dcterms:modified xsi:type="dcterms:W3CDTF">2014-05-19T16:02:27Z</dcterms:modified>
</cp:coreProperties>
</file>