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57" r:id="rId6"/>
    <p:sldId id="261" r:id="rId7"/>
    <p:sldId id="258" r:id="rId8"/>
    <p:sldId id="264" r:id="rId9"/>
    <p:sldId id="259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C60DAD-42D3-4A92-A029-356D6A5A6465}">
          <p14:sldIdLst>
            <p14:sldId id="256"/>
            <p14:sldId id="260"/>
            <p14:sldId id="262"/>
            <p14:sldId id="263"/>
            <p14:sldId id="257"/>
            <p14:sldId id="261"/>
            <p14:sldId id="258"/>
            <p14:sldId id="264"/>
            <p14:sldId id="259"/>
            <p14:sldId id="265"/>
            <p14:sldId id="266"/>
            <p14:sldId id="267"/>
            <p14:sldId id="269"/>
            <p14:sldId id="270"/>
            <p14:sldId id="271"/>
            <p14:sldId id="273"/>
            <p14:sldId id="272"/>
            <p14:sldId id="274"/>
            <p14:sldId id="275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2/12/2014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912">
            <a:off x="188943" y="645318"/>
            <a:ext cx="2987937" cy="16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103">
            <a:off x="6283627" y="3782245"/>
            <a:ext cx="2300696" cy="273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249476"/>
          </a:xfrm>
        </p:spPr>
        <p:txBody>
          <a:bodyPr/>
          <a:lstStyle/>
          <a:p>
            <a:r>
              <a:rPr lang="uk-UA" dirty="0" smtClean="0"/>
              <a:t>Виконали</a:t>
            </a:r>
          </a:p>
          <a:p>
            <a:r>
              <a:rPr lang="uk-UA" dirty="0" smtClean="0"/>
              <a:t>Учні 10-А класу</a:t>
            </a:r>
          </a:p>
          <a:p>
            <a:r>
              <a:rPr lang="uk-UA" dirty="0" err="1" smtClean="0"/>
              <a:t>Бабіч</a:t>
            </a:r>
            <a:r>
              <a:rPr lang="uk-UA" dirty="0" smtClean="0"/>
              <a:t> Євгеній</a:t>
            </a:r>
            <a:endParaRPr lang="uk-UA" dirty="0"/>
          </a:p>
          <a:p>
            <a:r>
              <a:rPr lang="uk-UA" dirty="0" smtClean="0"/>
              <a:t>Кузнєцова Анастасі</a:t>
            </a:r>
            <a:r>
              <a:rPr lang="ru-RU" dirty="0" smtClean="0"/>
              <a:t>я</a:t>
            </a:r>
          </a:p>
          <a:p>
            <a:r>
              <a:rPr lang="uk-UA" dirty="0" err="1" smtClean="0"/>
              <a:t>Беспалько</a:t>
            </a:r>
            <a:r>
              <a:rPr lang="uk-UA" dirty="0" smtClean="0"/>
              <a:t> Дмитро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Республіка Молдова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0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27984" y="1484784"/>
            <a:ext cx="4419976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офіційних</a:t>
            </a:r>
            <a:r>
              <a:rPr lang="ru-RU" dirty="0"/>
              <a:t> свят </a:t>
            </a:r>
            <a:r>
              <a:rPr lang="ru-RU" dirty="0" err="1"/>
              <a:t>Молдови</a:t>
            </a:r>
            <a:r>
              <a:rPr lang="ru-RU" dirty="0"/>
              <a:t> 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, </a:t>
            </a:r>
            <a:r>
              <a:rPr lang="ru-RU" dirty="0" err="1"/>
              <a:t>Різдво</a:t>
            </a:r>
            <a:r>
              <a:rPr lang="ru-RU" dirty="0"/>
              <a:t> Христове, День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Молдови</a:t>
            </a:r>
            <a:r>
              <a:rPr lang="ru-RU" dirty="0"/>
              <a:t>, День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молдавським</a:t>
            </a:r>
            <a:r>
              <a:rPr lang="ru-RU" dirty="0"/>
              <a:t> і </a:t>
            </a:r>
            <a:r>
              <a:rPr lang="ru-RU" dirty="0" err="1"/>
              <a:t>румунським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святом є </a:t>
            </a:r>
            <a:r>
              <a:rPr lang="ru-RU" dirty="0" err="1"/>
              <a:t>Мерцішор</a:t>
            </a:r>
            <a:r>
              <a:rPr lang="ru-RU" dirty="0"/>
              <a:t>  — </a:t>
            </a:r>
            <a:r>
              <a:rPr lang="ru-RU" dirty="0" err="1"/>
              <a:t>традиційне</a:t>
            </a:r>
            <a:r>
              <a:rPr lang="ru-RU" dirty="0"/>
              <a:t> свято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наголошується</a:t>
            </a:r>
            <a:r>
              <a:rPr lang="ru-RU" dirty="0"/>
              <a:t> 1 </a:t>
            </a:r>
            <a:r>
              <a:rPr lang="ru-RU" dirty="0" err="1"/>
              <a:t>березня</a:t>
            </a:r>
            <a:r>
              <a:rPr lang="ru-RU" dirty="0"/>
              <a:t>. </a:t>
            </a:r>
            <a:r>
              <a:rPr lang="ru-RU" dirty="0" err="1"/>
              <a:t>Більшістю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наголошується</a:t>
            </a:r>
            <a:r>
              <a:rPr lang="ru-RU" dirty="0"/>
              <a:t> ряд </a:t>
            </a:r>
            <a:r>
              <a:rPr lang="ru-RU" dirty="0" err="1"/>
              <a:t>православних</a:t>
            </a:r>
            <a:r>
              <a:rPr lang="ru-RU" dirty="0"/>
              <a:t> свят,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особливо широко </a:t>
            </a:r>
            <a:r>
              <a:rPr lang="ru-RU" dirty="0" err="1"/>
              <a:t>Великдень</a:t>
            </a:r>
            <a:r>
              <a:rPr lang="ru-RU" dirty="0"/>
              <a:t>, </a:t>
            </a:r>
            <a:r>
              <a:rPr lang="ru-RU" dirty="0" err="1"/>
              <a:t>Батьківський</a:t>
            </a:r>
            <a:r>
              <a:rPr lang="ru-RU" dirty="0"/>
              <a:t> день, </a:t>
            </a:r>
            <a:r>
              <a:rPr lang="ru-RU" dirty="0" err="1"/>
              <a:t>Трійця</a:t>
            </a:r>
            <a:r>
              <a:rPr lang="ru-RU" dirty="0"/>
              <a:t>. </a:t>
            </a:r>
            <a:r>
              <a:rPr lang="vi-VN" dirty="0"/>
              <a:t>C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збереглася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</a:t>
            </a:r>
            <a:r>
              <a:rPr lang="ru-RU" dirty="0" err="1"/>
              <a:t>відзначати</a:t>
            </a:r>
            <a:r>
              <a:rPr lang="ru-RU" dirty="0"/>
              <a:t> свята 23 лютого, 8 </a:t>
            </a:r>
            <a:r>
              <a:rPr lang="ru-RU" dirty="0" err="1"/>
              <a:t>березня</a:t>
            </a:r>
            <a:r>
              <a:rPr lang="ru-RU" dirty="0"/>
              <a:t>, 1 і 9</a:t>
            </a:r>
            <a:r>
              <a:rPr lang="ru-RU" dirty="0" smtClean="0"/>
              <a:t> </a:t>
            </a:r>
            <a:r>
              <a:rPr lang="ru-RU" dirty="0" err="1"/>
              <a:t>травня</a:t>
            </a:r>
            <a:r>
              <a:rPr lang="ru-RU" dirty="0"/>
              <a:t>. З </a:t>
            </a:r>
            <a:r>
              <a:rPr lang="ru-RU" dirty="0" err="1"/>
              <a:t>нових</a:t>
            </a:r>
            <a:r>
              <a:rPr lang="ru-RU" dirty="0"/>
              <a:t> свят треба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день вина,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святкувався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в </a:t>
            </a:r>
            <a:r>
              <a:rPr lang="ru-RU" dirty="0" smtClean="0"/>
              <a:t>2002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096344" cy="465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43562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кухня	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Молдавська</a:t>
            </a:r>
            <a:r>
              <a:rPr lang="ru-RU" dirty="0"/>
              <a:t> кухня — </a:t>
            </a:r>
            <a:r>
              <a:rPr lang="ru-RU" dirty="0" err="1"/>
              <a:t>національна</a:t>
            </a:r>
            <a:r>
              <a:rPr lang="ru-RU" dirty="0"/>
              <a:t> кухня </a:t>
            </a:r>
            <a:r>
              <a:rPr lang="ru-RU" dirty="0" err="1"/>
              <a:t>Молдови</a:t>
            </a:r>
            <a:r>
              <a:rPr lang="ru-RU" dirty="0"/>
              <a:t>. Молдова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багатих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 винограда, </a:t>
            </a:r>
            <a:r>
              <a:rPr lang="ru-RU" dirty="0" err="1"/>
              <a:t>фруктів</a:t>
            </a:r>
            <a:r>
              <a:rPr lang="ru-RU" dirty="0"/>
              <a:t> і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вівчарства</a:t>
            </a:r>
            <a:r>
              <a:rPr lang="ru-RU" dirty="0"/>
              <a:t> і </a:t>
            </a:r>
            <a:r>
              <a:rPr lang="ru-RU" dirty="0" err="1"/>
              <a:t>птахівництва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обусловлює</a:t>
            </a:r>
            <a:r>
              <a:rPr lang="ru-RU" dirty="0"/>
              <a:t> </a:t>
            </a:r>
            <a:r>
              <a:rPr lang="ru-RU" dirty="0" err="1"/>
              <a:t>багатство</a:t>
            </a:r>
            <a:r>
              <a:rPr lang="ru-RU" dirty="0"/>
              <a:t> і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</a:t>
            </a:r>
            <a:r>
              <a:rPr lang="ru-RU" dirty="0" err="1" smtClean="0"/>
              <a:t>Молдавська</a:t>
            </a:r>
            <a:r>
              <a:rPr lang="ru-RU" dirty="0" smtClean="0"/>
              <a:t> </a:t>
            </a:r>
            <a:r>
              <a:rPr lang="ru-RU" dirty="0"/>
              <a:t>кухня </a:t>
            </a:r>
            <a:r>
              <a:rPr lang="ru-RU" dirty="0" err="1"/>
              <a:t>складалася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, </a:t>
            </a:r>
            <a:r>
              <a:rPr lang="ru-RU" dirty="0" err="1"/>
              <a:t>турецької</a:t>
            </a:r>
            <a:r>
              <a:rPr lang="ru-RU" dirty="0"/>
              <a:t>, </a:t>
            </a:r>
            <a:r>
              <a:rPr lang="ru-RU" dirty="0" err="1"/>
              <a:t>балканської</a:t>
            </a:r>
            <a:r>
              <a:rPr lang="ru-RU" dirty="0"/>
              <a:t>, </a:t>
            </a:r>
            <a:r>
              <a:rPr lang="ru-RU" dirty="0" err="1"/>
              <a:t>західноєвропейської</a:t>
            </a:r>
            <a:r>
              <a:rPr lang="ru-RU" dirty="0"/>
              <a:t>, а </a:t>
            </a:r>
            <a:r>
              <a:rPr lang="ru-RU" dirty="0" err="1"/>
              <a:t>пізніше</a:t>
            </a:r>
            <a:r>
              <a:rPr lang="ru-RU" dirty="0"/>
              <a:t> — </a:t>
            </a:r>
            <a:r>
              <a:rPr lang="ru-RU" dirty="0" err="1"/>
              <a:t>української</a:t>
            </a:r>
            <a:r>
              <a:rPr lang="ru-RU" dirty="0"/>
              <a:t> і </a:t>
            </a:r>
            <a:r>
              <a:rPr lang="ru-RU" dirty="0" err="1"/>
              <a:t>російської</a:t>
            </a:r>
            <a:r>
              <a:rPr lang="ru-RU" dirty="0"/>
              <a:t> кухонь, і </a:t>
            </a:r>
            <a:r>
              <a:rPr lang="ru-RU" dirty="0" err="1"/>
              <a:t>проте</a:t>
            </a:r>
            <a:r>
              <a:rPr lang="ru-RU" dirty="0"/>
              <a:t> вона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самобутністю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80941"/>
            <a:ext cx="4320480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508438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кухня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/>
              <a:t>Молдавські</a:t>
            </a:r>
            <a:r>
              <a:rPr lang="ru-RU" sz="1800" dirty="0"/>
              <a:t> вина </a:t>
            </a:r>
            <a:r>
              <a:rPr lang="ru-RU" sz="1800" dirty="0" err="1"/>
              <a:t>відомі</a:t>
            </a:r>
            <a:r>
              <a:rPr lang="ru-RU" sz="1800" dirty="0"/>
              <a:t> у </a:t>
            </a:r>
            <a:r>
              <a:rPr lang="ru-RU" sz="1800" dirty="0" err="1"/>
              <a:t>всьому</a:t>
            </a:r>
            <a:r>
              <a:rPr lang="ru-RU" sz="1800" dirty="0"/>
              <a:t>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своїм</a:t>
            </a:r>
            <a:r>
              <a:rPr lang="ru-RU" sz="1800" dirty="0"/>
              <a:t> </a:t>
            </a:r>
            <a:r>
              <a:rPr lang="ru-RU" sz="1800" dirty="0" err="1"/>
              <a:t>ніжним</a:t>
            </a:r>
            <a:r>
              <a:rPr lang="ru-RU" sz="1800" dirty="0"/>
              <a:t> смаком, ароматом, </a:t>
            </a:r>
            <a:r>
              <a:rPr lang="ru-RU" sz="1800" dirty="0" err="1"/>
              <a:t>вишуканістю</a:t>
            </a:r>
            <a:r>
              <a:rPr lang="ru-RU" sz="1800" dirty="0"/>
              <a:t>. </a:t>
            </a:r>
            <a:r>
              <a:rPr lang="ru-RU" sz="1800" dirty="0" err="1"/>
              <a:t>Молдавські</a:t>
            </a:r>
            <a:r>
              <a:rPr lang="ru-RU" sz="1800" dirty="0"/>
              <a:t> виноградники </a:t>
            </a:r>
            <a:r>
              <a:rPr lang="ru-RU" sz="1800" dirty="0" err="1"/>
              <a:t>дозволяють</a:t>
            </a:r>
            <a:r>
              <a:rPr lang="ru-RU" sz="1800" dirty="0"/>
              <a:t> </a:t>
            </a:r>
            <a:r>
              <a:rPr lang="ru-RU" sz="1800" dirty="0" err="1"/>
              <a:t>створити</a:t>
            </a:r>
            <a:r>
              <a:rPr lang="ru-RU" sz="1800" dirty="0"/>
              <a:t> широкий спектр вин —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білих</a:t>
            </a:r>
            <a:r>
              <a:rPr lang="ru-RU" sz="1800" dirty="0"/>
              <a:t> до </a:t>
            </a:r>
            <a:r>
              <a:rPr lang="ru-RU" sz="1800" dirty="0" err="1"/>
              <a:t>рубінових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сухих до </a:t>
            </a:r>
            <a:r>
              <a:rPr lang="ru-RU" sz="1800" dirty="0" err="1"/>
              <a:t>ніпівсолодких</a:t>
            </a:r>
            <a:r>
              <a:rPr lang="ru-RU" sz="1800" dirty="0"/>
              <a:t> і </a:t>
            </a:r>
            <a:r>
              <a:rPr lang="ru-RU" sz="1800" dirty="0" err="1"/>
              <a:t>солодких</a:t>
            </a:r>
            <a:r>
              <a:rPr lang="ru-RU" sz="1800" dirty="0"/>
              <a:t>, </a:t>
            </a:r>
            <a:r>
              <a:rPr lang="ru-RU" sz="1800" dirty="0" err="1"/>
              <a:t>від</a:t>
            </a:r>
            <a:r>
              <a:rPr lang="ru-RU" sz="1800" dirty="0"/>
              <a:t> «</a:t>
            </a:r>
            <a:r>
              <a:rPr lang="ru-RU" sz="1800" dirty="0" err="1"/>
              <a:t>тулбурел</a:t>
            </a:r>
            <a:r>
              <a:rPr lang="ru-RU" sz="1800" dirty="0"/>
              <a:t>» («</a:t>
            </a:r>
            <a:r>
              <a:rPr lang="ru-RU" sz="1800" dirty="0" err="1"/>
              <a:t>мутнуватого</a:t>
            </a:r>
            <a:r>
              <a:rPr lang="ru-RU" sz="1800" dirty="0"/>
              <a:t>») до абсолютно </a:t>
            </a:r>
            <a:r>
              <a:rPr lang="ru-RU" sz="1800" dirty="0" err="1"/>
              <a:t>прозорих</a:t>
            </a:r>
            <a:r>
              <a:rPr lang="ru-RU" sz="1800" dirty="0"/>
              <a:t>. </a:t>
            </a:r>
            <a:r>
              <a:rPr lang="ru-RU" sz="1800" dirty="0" err="1"/>
              <a:t>Старі</a:t>
            </a:r>
            <a:r>
              <a:rPr lang="ru-RU" sz="1800" dirty="0"/>
              <a:t> вина,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зберігаються</a:t>
            </a:r>
            <a:r>
              <a:rPr lang="ru-RU" sz="1800" dirty="0"/>
              <a:t> у </a:t>
            </a:r>
            <a:r>
              <a:rPr lang="ru-RU" sz="1800" dirty="0" err="1"/>
              <a:t>винних</a:t>
            </a:r>
            <a:r>
              <a:rPr lang="ru-RU" sz="1800" dirty="0"/>
              <a:t> </a:t>
            </a:r>
            <a:r>
              <a:rPr lang="ru-RU" sz="1800" dirty="0" err="1"/>
              <a:t>підвалах</a:t>
            </a:r>
            <a:r>
              <a:rPr lang="ru-RU" sz="1800" dirty="0"/>
              <a:t>, давно стали </a:t>
            </a:r>
            <a:r>
              <a:rPr lang="ru-RU" sz="1800" dirty="0" err="1"/>
              <a:t>візитною</a:t>
            </a:r>
            <a:r>
              <a:rPr lang="ru-RU" sz="1800" dirty="0"/>
              <a:t> </a:t>
            </a:r>
            <a:r>
              <a:rPr lang="ru-RU" sz="1800" dirty="0" err="1"/>
              <a:t>карткою</a:t>
            </a:r>
            <a:r>
              <a:rPr lang="ru-RU" sz="1800" dirty="0"/>
              <a:t> </a:t>
            </a:r>
            <a:r>
              <a:rPr lang="ru-RU" sz="1800" dirty="0" err="1"/>
              <a:t>Молдови</a:t>
            </a:r>
            <a:r>
              <a:rPr lang="ru-RU" sz="1800" dirty="0"/>
              <a:t>. Вина </a:t>
            </a:r>
            <a:r>
              <a:rPr lang="ru-RU" sz="1800" dirty="0" err="1"/>
              <a:t>вищої</a:t>
            </a:r>
            <a:r>
              <a:rPr lang="ru-RU" sz="1800" dirty="0"/>
              <a:t>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отримують</a:t>
            </a:r>
            <a:r>
              <a:rPr lang="ru-RU" sz="1800" dirty="0"/>
              <a:t> не </a:t>
            </a:r>
            <a:r>
              <a:rPr lang="ru-RU" sz="1800" dirty="0" err="1"/>
              <a:t>лише</a:t>
            </a:r>
            <a:r>
              <a:rPr lang="ru-RU" sz="1800" dirty="0"/>
              <a:t> з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всьому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 </a:t>
            </a:r>
            <a:r>
              <a:rPr lang="ru-RU" sz="1800" dirty="0" err="1"/>
              <a:t>сортів</a:t>
            </a:r>
            <a:r>
              <a:rPr lang="ru-RU" sz="1800" dirty="0"/>
              <a:t>: </a:t>
            </a:r>
            <a:r>
              <a:rPr lang="ru-RU" sz="1800" dirty="0" err="1"/>
              <a:t>Аліготе</a:t>
            </a:r>
            <a:r>
              <a:rPr lang="ru-RU" sz="1800" dirty="0"/>
              <a:t>, </a:t>
            </a:r>
            <a:r>
              <a:rPr lang="ru-RU" sz="1800" dirty="0" err="1"/>
              <a:t>Шардоне</a:t>
            </a:r>
            <a:r>
              <a:rPr lang="ru-RU" sz="1800" dirty="0"/>
              <a:t>, Мускат, </a:t>
            </a:r>
            <a:r>
              <a:rPr lang="ru-RU" sz="1800" dirty="0" err="1"/>
              <a:t>Піно</a:t>
            </a:r>
            <a:r>
              <a:rPr lang="ru-RU" sz="1800" dirty="0"/>
              <a:t>, Каберне та </a:t>
            </a:r>
            <a:r>
              <a:rPr lang="ru-RU" sz="1800" dirty="0" err="1"/>
              <a:t>інших</a:t>
            </a:r>
            <a:r>
              <a:rPr lang="ru-RU" sz="1800" dirty="0"/>
              <a:t>, але й з </a:t>
            </a:r>
            <a:r>
              <a:rPr lang="ru-RU" sz="1800" dirty="0" err="1"/>
              <a:t>місцевих</a:t>
            </a:r>
            <a:r>
              <a:rPr lang="ru-RU" sz="1800" dirty="0"/>
              <a:t>: </a:t>
            </a:r>
            <a:r>
              <a:rPr lang="ru-RU" sz="1800" dirty="0" err="1"/>
              <a:t>Фетяска</a:t>
            </a:r>
            <a:r>
              <a:rPr lang="ru-RU" sz="1800" dirty="0"/>
              <a:t>, </a:t>
            </a:r>
            <a:r>
              <a:rPr lang="ru-RU" sz="1800" dirty="0" err="1"/>
              <a:t>Галбена</a:t>
            </a:r>
            <a:r>
              <a:rPr lang="ru-RU" sz="1800" dirty="0"/>
              <a:t>, </a:t>
            </a:r>
            <a:r>
              <a:rPr lang="ru-RU" sz="1800" dirty="0" err="1"/>
              <a:t>Темийоаса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Молдова.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3244"/>
            <a:ext cx="4248472" cy="322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41320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ru-RU" dirty="0"/>
              <a:t> Молдова — </a:t>
            </a:r>
            <a:r>
              <a:rPr lang="ru-RU" dirty="0" err="1"/>
              <a:t>індустріально-аграрна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 smtClean="0"/>
              <a:t>. </a:t>
            </a:r>
            <a:r>
              <a:rPr lang="ru-RU" dirty="0" err="1"/>
              <a:t>Провідна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— </a:t>
            </a:r>
            <a:r>
              <a:rPr lang="ru-RU" dirty="0" err="1"/>
              <a:t>харчова</a:t>
            </a:r>
            <a:r>
              <a:rPr lang="ru-RU" dirty="0"/>
              <a:t>. Комплекс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,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розвинене</a:t>
            </a:r>
            <a:r>
              <a:rPr lang="ru-RU" dirty="0"/>
              <a:t> </a:t>
            </a:r>
            <a:r>
              <a:rPr lang="ru-RU" dirty="0" err="1"/>
              <a:t>багатогалузеве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1851"/>
            <a:ext cx="4360021" cy="290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9" y="3646223"/>
            <a:ext cx="4130429" cy="2897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50028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- </a:t>
            </a:r>
            <a:r>
              <a:rPr lang="ru-RU" dirty="0" err="1"/>
              <a:t>рослинництво</a:t>
            </a:r>
            <a:r>
              <a:rPr lang="ru-RU" dirty="0"/>
              <a:t>, вона </a:t>
            </a:r>
            <a:r>
              <a:rPr lang="ru-RU" dirty="0" err="1"/>
              <a:t>виробляє</a:t>
            </a:r>
            <a:r>
              <a:rPr lang="ru-RU" dirty="0"/>
              <a:t> 2/3 </a:t>
            </a:r>
            <a:r>
              <a:rPr lang="ru-RU" dirty="0" err="1"/>
              <a:t>валової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 smtClean="0"/>
              <a:t>. 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землеробства</a:t>
            </a:r>
            <a:r>
              <a:rPr lang="ru-RU" dirty="0"/>
              <a:t> - виноградарство і </a:t>
            </a:r>
            <a:r>
              <a:rPr lang="ru-RU" dirty="0" err="1"/>
              <a:t>садівництво</a:t>
            </a:r>
            <a:r>
              <a:rPr lang="ru-RU" dirty="0"/>
              <a:t>. За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виноградників</a:t>
            </a:r>
            <a:r>
              <a:rPr lang="ru-RU" dirty="0"/>
              <a:t> (до 200 тис. га), </a:t>
            </a:r>
            <a:r>
              <a:rPr lang="ru-RU" dirty="0" err="1"/>
              <a:t>валовим</a:t>
            </a:r>
            <a:r>
              <a:rPr lang="ru-RU" dirty="0"/>
              <a:t> </a:t>
            </a:r>
            <a:r>
              <a:rPr lang="ru-RU" dirty="0" err="1"/>
              <a:t>збором</a:t>
            </a:r>
            <a:r>
              <a:rPr lang="ru-RU" dirty="0"/>
              <a:t> та </a:t>
            </a:r>
            <a:r>
              <a:rPr lang="ru-RU" dirty="0" err="1"/>
              <a:t>експортом</a:t>
            </a:r>
            <a:r>
              <a:rPr lang="ru-RU" dirty="0"/>
              <a:t> винограду Молдова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перших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СНД. Виноградарство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в </a:t>
            </a:r>
            <a:r>
              <a:rPr lang="ru-RU" dirty="0" err="1"/>
              <a:t>центральній</a:t>
            </a:r>
            <a:r>
              <a:rPr lang="ru-RU" dirty="0"/>
              <a:t> та </a:t>
            </a:r>
            <a:r>
              <a:rPr lang="ru-RU" dirty="0" err="1"/>
              <a:t>південно-західній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059238" cy="300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459767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Сади в </a:t>
            </a:r>
            <a:r>
              <a:rPr lang="ru-RU" dirty="0" err="1"/>
              <a:t>Молдові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 тис. га.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яблука</a:t>
            </a:r>
            <a:r>
              <a:rPr lang="ru-RU" dirty="0"/>
              <a:t>, персики, </a:t>
            </a:r>
            <a:r>
              <a:rPr lang="ru-RU" dirty="0" err="1"/>
              <a:t>абрикоси</a:t>
            </a:r>
            <a:r>
              <a:rPr lang="ru-RU" dirty="0"/>
              <a:t>, </a:t>
            </a:r>
            <a:r>
              <a:rPr lang="ru-RU" dirty="0" err="1"/>
              <a:t>сливи</a:t>
            </a:r>
            <a:r>
              <a:rPr lang="ru-RU" dirty="0"/>
              <a:t>, </a:t>
            </a:r>
            <a:r>
              <a:rPr lang="ru-RU" dirty="0" err="1"/>
              <a:t>вишні</a:t>
            </a:r>
            <a:r>
              <a:rPr lang="ru-RU" dirty="0"/>
              <a:t>. Особливо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садів</a:t>
            </a:r>
            <a:r>
              <a:rPr lang="ru-RU" dirty="0"/>
              <a:t> є 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15" y="332656"/>
            <a:ext cx="3955593" cy="305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01819"/>
            <a:ext cx="4176464" cy="278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864051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З </a:t>
            </a:r>
            <a:r>
              <a:rPr lang="ru-RU" sz="1900" dirty="0" err="1"/>
              <a:t>технічних</a:t>
            </a:r>
            <a:r>
              <a:rPr lang="ru-RU" sz="1900" dirty="0"/>
              <a:t> культур у </a:t>
            </a:r>
            <a:r>
              <a:rPr lang="ru-RU" sz="1900" dirty="0" err="1"/>
              <a:t>Молдові</a:t>
            </a:r>
            <a:r>
              <a:rPr lang="ru-RU" sz="1900" dirty="0"/>
              <a:t> </a:t>
            </a:r>
            <a:r>
              <a:rPr lang="ru-RU" sz="1900" dirty="0" err="1"/>
              <a:t>вирощують</a:t>
            </a:r>
            <a:r>
              <a:rPr lang="ru-RU" sz="1900" dirty="0"/>
              <a:t> тютюн, </a:t>
            </a:r>
            <a:r>
              <a:rPr lang="ru-RU" sz="1900" dirty="0" err="1"/>
              <a:t>цукровий</a:t>
            </a:r>
            <a:r>
              <a:rPr lang="ru-RU" sz="1900" dirty="0"/>
              <a:t> </a:t>
            </a:r>
            <a:r>
              <a:rPr lang="ru-RU" sz="1900" dirty="0" err="1"/>
              <a:t>буряк</a:t>
            </a:r>
            <a:r>
              <a:rPr lang="ru-RU" sz="1900" dirty="0"/>
              <a:t>, </a:t>
            </a:r>
            <a:r>
              <a:rPr lang="ru-RU" sz="1900" dirty="0" err="1"/>
              <a:t>соняшник</a:t>
            </a:r>
            <a:r>
              <a:rPr lang="ru-RU" sz="1900" dirty="0"/>
              <a:t>. </a:t>
            </a:r>
            <a:r>
              <a:rPr lang="ru-RU" sz="1900" dirty="0" err="1"/>
              <a:t>Основні</a:t>
            </a:r>
            <a:r>
              <a:rPr lang="ru-RU" sz="1900" dirty="0"/>
              <a:t> </a:t>
            </a:r>
            <a:r>
              <a:rPr lang="ru-RU" sz="1900" dirty="0" err="1"/>
              <a:t>посіви</a:t>
            </a:r>
            <a:r>
              <a:rPr lang="ru-RU" sz="1900" dirty="0"/>
              <a:t> тютюну і </a:t>
            </a:r>
            <a:r>
              <a:rPr lang="ru-RU" sz="1900" dirty="0" err="1"/>
              <a:t>соняшнику</a:t>
            </a:r>
            <a:r>
              <a:rPr lang="ru-RU" sz="1900" dirty="0"/>
              <a:t> </a:t>
            </a:r>
            <a:r>
              <a:rPr lang="ru-RU" sz="1900" dirty="0" err="1"/>
              <a:t>розміщені</a:t>
            </a:r>
            <a:r>
              <a:rPr lang="ru-RU" sz="1900" dirty="0"/>
              <a:t> на </a:t>
            </a:r>
            <a:r>
              <a:rPr lang="ru-RU" sz="1900" dirty="0" err="1"/>
              <a:t>Придністровській</a:t>
            </a:r>
            <a:r>
              <a:rPr lang="ru-RU" sz="1900" dirty="0"/>
              <a:t> </a:t>
            </a:r>
            <a:r>
              <a:rPr lang="ru-RU" sz="1900" dirty="0" err="1"/>
              <a:t>височині</a:t>
            </a:r>
            <a:r>
              <a:rPr lang="ru-RU" sz="1900" dirty="0"/>
              <a:t>. </a:t>
            </a:r>
            <a:r>
              <a:rPr lang="ru-RU" sz="1900" dirty="0" err="1"/>
              <a:t>Цукровий</a:t>
            </a:r>
            <a:r>
              <a:rPr lang="ru-RU" sz="1900" dirty="0"/>
              <a:t> </a:t>
            </a:r>
            <a:r>
              <a:rPr lang="ru-RU" sz="1900" dirty="0" err="1"/>
              <a:t>буряк</a:t>
            </a:r>
            <a:r>
              <a:rPr lang="ru-RU" sz="1900" dirty="0"/>
              <a:t> </a:t>
            </a:r>
            <a:r>
              <a:rPr lang="ru-RU" sz="1900" dirty="0" err="1"/>
              <a:t>вирощують</a:t>
            </a:r>
            <a:r>
              <a:rPr lang="ru-RU" sz="1900" dirty="0"/>
              <a:t> на </a:t>
            </a:r>
            <a:r>
              <a:rPr lang="ru-RU" sz="1900" dirty="0" err="1"/>
              <a:t>північному</a:t>
            </a:r>
            <a:r>
              <a:rPr lang="ru-RU" sz="1900" dirty="0"/>
              <a:t> </a:t>
            </a:r>
            <a:r>
              <a:rPr lang="ru-RU" sz="1900" dirty="0" err="1"/>
              <a:t>заході</a:t>
            </a:r>
            <a:r>
              <a:rPr lang="ru-RU" sz="1900" dirty="0"/>
              <a:t> </a:t>
            </a:r>
            <a:r>
              <a:rPr lang="ru-RU" sz="1900" dirty="0" err="1"/>
              <a:t>держави</a:t>
            </a:r>
            <a:r>
              <a:rPr lang="ru-RU" sz="1900" dirty="0"/>
              <a:t>. Велика </a:t>
            </a:r>
            <a:r>
              <a:rPr lang="ru-RU" sz="1900" dirty="0" err="1"/>
              <a:t>частина</a:t>
            </a:r>
            <a:r>
              <a:rPr lang="ru-RU" sz="1900" dirty="0"/>
              <a:t> </a:t>
            </a:r>
            <a:r>
              <a:rPr lang="ru-RU" sz="1900" dirty="0" err="1"/>
              <a:t>сільськогосподарських</a:t>
            </a:r>
            <a:r>
              <a:rPr lang="ru-RU" sz="1900" dirty="0"/>
              <a:t> </a:t>
            </a:r>
            <a:r>
              <a:rPr lang="ru-RU" sz="1900" dirty="0" err="1"/>
              <a:t>угідь</a:t>
            </a:r>
            <a:r>
              <a:rPr lang="ru-RU" sz="1900" dirty="0"/>
              <a:t> </a:t>
            </a:r>
            <a:r>
              <a:rPr lang="ru-RU" sz="1900" dirty="0" err="1"/>
              <a:t>зайнята</a:t>
            </a:r>
            <a:r>
              <a:rPr lang="ru-RU" sz="1900" dirty="0"/>
              <a:t> </a:t>
            </a:r>
            <a:r>
              <a:rPr lang="ru-RU" sz="1900" dirty="0" err="1"/>
              <a:t>під</a:t>
            </a:r>
            <a:r>
              <a:rPr lang="ru-RU" sz="1900" dirty="0"/>
              <a:t> </a:t>
            </a:r>
            <a:r>
              <a:rPr lang="ru-RU" sz="1900" dirty="0" err="1"/>
              <a:t>зерновими</a:t>
            </a:r>
            <a:r>
              <a:rPr lang="ru-RU" sz="1900" dirty="0"/>
              <a:t> культурами (43 %), </a:t>
            </a:r>
            <a:r>
              <a:rPr lang="ru-RU" sz="1900" dirty="0" err="1"/>
              <a:t>передусім</a:t>
            </a:r>
            <a:r>
              <a:rPr lang="ru-RU" sz="1900" dirty="0"/>
              <a:t> пшеницею та </a:t>
            </a:r>
            <a:r>
              <a:rPr lang="ru-RU" sz="1900" dirty="0" err="1"/>
              <a:t>кукурудзою</a:t>
            </a:r>
            <a:r>
              <a:rPr lang="ru-RU" sz="1900" dirty="0"/>
              <a:t>, на </a:t>
            </a:r>
            <a:r>
              <a:rPr lang="ru-RU" sz="1900" dirty="0" err="1"/>
              <a:t>решті</a:t>
            </a:r>
            <a:r>
              <a:rPr lang="ru-RU" sz="1900" dirty="0"/>
              <a:t> </a:t>
            </a:r>
            <a:r>
              <a:rPr lang="ru-RU" sz="1900" dirty="0" err="1"/>
              <a:t>площі</a:t>
            </a:r>
            <a:r>
              <a:rPr lang="ru-RU" sz="1900" dirty="0"/>
              <a:t> </a:t>
            </a:r>
            <a:r>
              <a:rPr lang="ru-RU" sz="1900" dirty="0" err="1"/>
              <a:t>вирощують</a:t>
            </a:r>
            <a:r>
              <a:rPr lang="ru-RU" sz="1900" dirty="0"/>
              <a:t> овес, жито, </a:t>
            </a:r>
            <a:r>
              <a:rPr lang="ru-RU" sz="1900" dirty="0" err="1"/>
              <a:t>ячмінь</a:t>
            </a:r>
            <a:r>
              <a:rPr lang="ru-RU" sz="1900" dirty="0"/>
              <a:t> та </a:t>
            </a:r>
            <a:r>
              <a:rPr lang="ru-RU" sz="1900" dirty="0" err="1"/>
              <a:t>інші</a:t>
            </a:r>
            <a:r>
              <a:rPr lang="ru-RU" sz="1900" dirty="0"/>
              <a:t> </a:t>
            </a:r>
            <a:r>
              <a:rPr lang="ru-RU" sz="1900" dirty="0" err="1"/>
              <a:t>культури</a:t>
            </a:r>
            <a:r>
              <a:rPr lang="ru-RU" sz="1900" dirty="0"/>
              <a:t>. 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   </a:t>
            </a:r>
            <a:r>
              <a:rPr lang="ru-RU" sz="1900" dirty="0" err="1"/>
              <a:t>Основний</a:t>
            </a:r>
            <a:r>
              <a:rPr lang="ru-RU" sz="1900" dirty="0"/>
              <a:t> </a:t>
            </a:r>
            <a:r>
              <a:rPr lang="ru-RU" sz="1900" dirty="0" err="1"/>
              <a:t>напрям</a:t>
            </a:r>
            <a:r>
              <a:rPr lang="ru-RU" sz="1900" dirty="0"/>
              <a:t> </a:t>
            </a:r>
            <a:r>
              <a:rPr lang="ru-RU" sz="1900" dirty="0" err="1"/>
              <a:t>тваринництва</a:t>
            </a:r>
            <a:r>
              <a:rPr lang="ru-RU" sz="1900" dirty="0"/>
              <a:t> - молочно-</a:t>
            </a:r>
            <a:r>
              <a:rPr lang="ru-RU" sz="1900" dirty="0" err="1"/>
              <a:t>м'ясне</a:t>
            </a:r>
            <a:r>
              <a:rPr lang="ru-RU" sz="1900" dirty="0"/>
              <a:t> </a:t>
            </a:r>
            <a:r>
              <a:rPr lang="ru-RU" sz="1900" dirty="0" err="1"/>
              <a:t>скотарство</a:t>
            </a:r>
            <a:r>
              <a:rPr lang="ru-RU" sz="1900" dirty="0"/>
              <a:t>. </a:t>
            </a:r>
            <a:endParaRPr lang="ru-RU" sz="1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59526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Машинобудування</a:t>
            </a:r>
            <a:r>
              <a:rPr lang="ru-RU" dirty="0"/>
              <a:t> і </a:t>
            </a:r>
            <a:r>
              <a:rPr lang="ru-RU" dirty="0" err="1"/>
              <a:t>металообробка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у </a:t>
            </a:r>
            <a:r>
              <a:rPr lang="ru-RU" dirty="0" err="1"/>
              <a:t>післявоєнний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і </a:t>
            </a:r>
            <a:r>
              <a:rPr lang="ru-RU" dirty="0" err="1"/>
              <a:t>довізного</a:t>
            </a:r>
            <a:r>
              <a:rPr lang="ru-RU" dirty="0"/>
              <a:t> </a:t>
            </a:r>
            <a:r>
              <a:rPr lang="ru-RU" dirty="0" err="1"/>
              <a:t>металу</a:t>
            </a:r>
            <a:r>
              <a:rPr lang="ru-RU" dirty="0"/>
              <a:t>,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трудомісткі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: </a:t>
            </a:r>
            <a:r>
              <a:rPr lang="ru-RU" dirty="0" err="1"/>
              <a:t>приладо</a:t>
            </a:r>
            <a:r>
              <a:rPr lang="ru-RU" dirty="0"/>
              <a:t>-, </a:t>
            </a:r>
            <a:r>
              <a:rPr lang="ru-RU" dirty="0" err="1"/>
              <a:t>насособудування</a:t>
            </a:r>
            <a:r>
              <a:rPr lang="ru-RU" dirty="0"/>
              <a:t>, </a:t>
            </a:r>
            <a:r>
              <a:rPr lang="ru-RU" dirty="0" err="1"/>
              <a:t>електротехніка</a:t>
            </a:r>
            <a:r>
              <a:rPr lang="ru-RU" dirty="0"/>
              <a:t>, </a:t>
            </a:r>
            <a:r>
              <a:rPr lang="ru-RU" dirty="0" err="1"/>
              <a:t>тракторобудування</a:t>
            </a:r>
            <a:r>
              <a:rPr lang="ru-RU" dirty="0"/>
              <a:t>. Широко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молдовські</a:t>
            </a:r>
            <a:r>
              <a:rPr lang="ru-RU" dirty="0"/>
              <a:t> садово-</a:t>
            </a:r>
            <a:r>
              <a:rPr lang="ru-RU" dirty="0" err="1"/>
              <a:t>городні</a:t>
            </a:r>
            <a:r>
              <a:rPr lang="ru-RU" dirty="0"/>
              <a:t> </a:t>
            </a:r>
            <a:r>
              <a:rPr lang="ru-RU" dirty="0" err="1"/>
              <a:t>трактори</a:t>
            </a:r>
            <a:r>
              <a:rPr lang="ru-RU" dirty="0"/>
              <a:t>, насоси, </a:t>
            </a:r>
            <a:r>
              <a:rPr lang="ru-RU" dirty="0" err="1"/>
              <a:t>електродвигуни</a:t>
            </a:r>
            <a:r>
              <a:rPr lang="ru-RU" dirty="0"/>
              <a:t>, </a:t>
            </a:r>
            <a:r>
              <a:rPr lang="ru-RU" dirty="0" err="1"/>
              <a:t>низьковольтна</a:t>
            </a:r>
            <a:r>
              <a:rPr lang="ru-RU" dirty="0"/>
              <a:t> </a:t>
            </a:r>
            <a:r>
              <a:rPr lang="ru-RU" dirty="0" err="1"/>
              <a:t>апаратура</a:t>
            </a:r>
            <a:r>
              <a:rPr lang="ru-RU" dirty="0"/>
              <a:t>, холодильники, </a:t>
            </a:r>
            <a:r>
              <a:rPr lang="ru-RU" dirty="0" err="1"/>
              <a:t>ковальсько-пресові</a:t>
            </a:r>
            <a:r>
              <a:rPr lang="ru-RU" dirty="0"/>
              <a:t> і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томатозбиральні</a:t>
            </a:r>
            <a:r>
              <a:rPr lang="ru-RU" dirty="0"/>
              <a:t> </a:t>
            </a:r>
            <a:r>
              <a:rPr lang="ru-RU" dirty="0" err="1"/>
              <a:t>комбайни</a:t>
            </a:r>
            <a:r>
              <a:rPr lang="ru-RU" dirty="0"/>
              <a:t>, </a:t>
            </a:r>
            <a:r>
              <a:rPr lang="ru-RU" dirty="0" err="1"/>
              <a:t>кабелі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машинобудівні</a:t>
            </a:r>
            <a:r>
              <a:rPr lang="ru-RU" dirty="0"/>
              <a:t> та </a:t>
            </a:r>
            <a:r>
              <a:rPr lang="ru-RU" dirty="0" err="1"/>
              <a:t>металообробні</a:t>
            </a:r>
            <a:r>
              <a:rPr lang="ru-RU" dirty="0"/>
              <a:t> </a:t>
            </a:r>
            <a:r>
              <a:rPr lang="ru-RU" dirty="0" err="1"/>
              <a:t>центри</a:t>
            </a:r>
            <a:r>
              <a:rPr lang="ru-RU" dirty="0"/>
              <a:t> - </a:t>
            </a:r>
            <a:r>
              <a:rPr lang="ru-RU" dirty="0" err="1"/>
              <a:t>Кишинів</a:t>
            </a:r>
            <a:r>
              <a:rPr lang="ru-RU" dirty="0"/>
              <a:t>, </a:t>
            </a:r>
            <a:r>
              <a:rPr lang="ru-RU" dirty="0" err="1"/>
              <a:t>Бєльци</a:t>
            </a:r>
            <a:r>
              <a:rPr lang="ru-RU" dirty="0"/>
              <a:t>, Тирасполь, </a:t>
            </a:r>
            <a:r>
              <a:rPr lang="ru-RU" dirty="0" err="1"/>
              <a:t>Бендери</a:t>
            </a:r>
            <a:r>
              <a:rPr lang="ru-RU" dirty="0"/>
              <a:t>. 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432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центри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 Тирасполь (</a:t>
            </a:r>
            <a:r>
              <a:rPr lang="ru-RU" dirty="0" err="1"/>
              <a:t>текстильна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), </a:t>
            </a:r>
            <a:r>
              <a:rPr lang="ru-RU" dirty="0" err="1"/>
              <a:t>Бендери</a:t>
            </a:r>
            <a:r>
              <a:rPr lang="ru-RU" dirty="0"/>
              <a:t> (</a:t>
            </a:r>
            <a:r>
              <a:rPr lang="ru-RU" dirty="0" err="1"/>
              <a:t>текстильна</a:t>
            </a:r>
            <a:r>
              <a:rPr lang="ru-RU" dirty="0"/>
              <a:t>, </a:t>
            </a:r>
            <a:r>
              <a:rPr lang="ru-RU" dirty="0" err="1"/>
              <a:t>шкіряно-взуттєва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), </a:t>
            </a:r>
            <a:r>
              <a:rPr lang="ru-RU" dirty="0" err="1"/>
              <a:t>Кишинів</a:t>
            </a:r>
            <a:r>
              <a:rPr lang="ru-RU" dirty="0"/>
              <a:t> (</a:t>
            </a:r>
            <a:r>
              <a:rPr lang="ru-RU" dirty="0" err="1"/>
              <a:t>трикотажна</a:t>
            </a:r>
            <a:r>
              <a:rPr lang="ru-RU" dirty="0"/>
              <a:t>, </a:t>
            </a:r>
            <a:r>
              <a:rPr lang="ru-RU" dirty="0" err="1"/>
              <a:t>швейна</a:t>
            </a:r>
            <a:r>
              <a:rPr lang="ru-RU" dirty="0"/>
              <a:t>, </a:t>
            </a:r>
            <a:r>
              <a:rPr lang="ru-RU" dirty="0" err="1"/>
              <a:t>шкіряно-взуттєва</a:t>
            </a:r>
            <a:r>
              <a:rPr lang="ru-RU" dirty="0"/>
              <a:t>, </a:t>
            </a:r>
            <a:r>
              <a:rPr lang="ru-RU" dirty="0" err="1"/>
              <a:t>хутрова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), </a:t>
            </a:r>
            <a:r>
              <a:rPr lang="ru-RU" dirty="0" err="1"/>
              <a:t>Унгени</a:t>
            </a:r>
            <a:r>
              <a:rPr lang="ru-RU" dirty="0"/>
              <a:t> (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) та </a:t>
            </a:r>
            <a:r>
              <a:rPr lang="ru-RU" dirty="0" err="1"/>
              <a:t>ін</a:t>
            </a:r>
            <a:r>
              <a:rPr lang="ru-RU" dirty="0"/>
              <a:t>. 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експорту</a:t>
            </a:r>
            <a:r>
              <a:rPr lang="ru-RU" dirty="0"/>
              <a:t> </a:t>
            </a:r>
            <a:r>
              <a:rPr lang="ru-RU" dirty="0" err="1"/>
              <a:t>Молдови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і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 і </a:t>
            </a:r>
            <a:r>
              <a:rPr lang="ru-RU" dirty="0" err="1"/>
              <a:t>металообробки</a:t>
            </a:r>
            <a:r>
              <a:rPr lang="ru-RU" dirty="0"/>
              <a:t>.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 -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 і </a:t>
            </a:r>
            <a:r>
              <a:rPr lang="ru-RU" dirty="0" err="1"/>
              <a:t>металообробки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енергоносії</a:t>
            </a:r>
            <a:r>
              <a:rPr lang="ru-RU" dirty="0"/>
              <a:t>, деревина.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46828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У </a:t>
            </a:r>
            <a:r>
              <a:rPr lang="ru-RU" dirty="0" err="1"/>
              <a:t>Молдові</a:t>
            </a:r>
            <a:r>
              <a:rPr lang="ru-RU" dirty="0"/>
              <a:t> 8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 </a:t>
            </a:r>
            <a:r>
              <a:rPr lang="ru-RU" dirty="0" err="1"/>
              <a:t>Найбільші</a:t>
            </a:r>
            <a:r>
              <a:rPr lang="ru-RU" dirty="0"/>
              <a:t> з них: </a:t>
            </a:r>
            <a:r>
              <a:rPr lang="ru-RU" dirty="0" err="1"/>
              <a:t>Кишинівський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, </a:t>
            </a:r>
            <a:r>
              <a:rPr lang="ru-RU" dirty="0" err="1"/>
              <a:t>сільськогосподарський</a:t>
            </a:r>
            <a:r>
              <a:rPr lang="ru-RU" dirty="0"/>
              <a:t>, </a:t>
            </a:r>
            <a:r>
              <a:rPr lang="ru-RU" dirty="0" err="1"/>
              <a:t>медичний</a:t>
            </a:r>
            <a:r>
              <a:rPr lang="ru-RU" dirty="0"/>
              <a:t>, </a:t>
            </a:r>
            <a:r>
              <a:rPr lang="ru-RU" dirty="0" err="1"/>
              <a:t>педагогічний</a:t>
            </a:r>
            <a:r>
              <a:rPr lang="ru-RU" dirty="0"/>
              <a:t> і </a:t>
            </a:r>
            <a:r>
              <a:rPr lang="ru-RU" dirty="0" err="1"/>
              <a:t>політехнічний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.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: «Молдова </a:t>
            </a:r>
            <a:r>
              <a:rPr lang="ru-RU" dirty="0" err="1"/>
              <a:t>суверанс</a:t>
            </a:r>
            <a:r>
              <a:rPr lang="ru-RU" dirty="0"/>
              <a:t>», «</a:t>
            </a:r>
            <a:r>
              <a:rPr lang="ru-RU" dirty="0" err="1"/>
              <a:t>Сфатул</a:t>
            </a:r>
            <a:r>
              <a:rPr lang="ru-RU" dirty="0"/>
              <a:t> </a:t>
            </a:r>
            <a:r>
              <a:rPr lang="ru-RU" dirty="0" err="1"/>
              <a:t>Церій</a:t>
            </a:r>
            <a:r>
              <a:rPr lang="ru-RU" dirty="0"/>
              <a:t>», «Независимая Молдова», «</a:t>
            </a:r>
            <a:r>
              <a:rPr lang="ru-RU" dirty="0" err="1"/>
              <a:t>Цара</a:t>
            </a:r>
            <a:r>
              <a:rPr lang="ru-RU" dirty="0"/>
              <a:t>».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інформаційне</a:t>
            </a:r>
            <a:r>
              <a:rPr lang="ru-RU" dirty="0"/>
              <a:t> агентство — Молдова-</a:t>
            </a:r>
            <a:r>
              <a:rPr lang="ru-RU" dirty="0" err="1"/>
              <a:t>Прес</a:t>
            </a:r>
            <a:r>
              <a:rPr lang="ru-RU" dirty="0"/>
              <a:t>.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/>
              <a:t>Кишинівський</a:t>
            </a:r>
            <a:r>
              <a:rPr lang="ru-RU" dirty="0"/>
              <a:t> телецентр.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236435" cy="266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712128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Молдова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051126" cy="15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59936" cy="482724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Офіційна назва: Республіка Молдова.</a:t>
            </a:r>
          </a:p>
          <a:p>
            <a:r>
              <a:rPr lang="uk-UA" sz="2400" dirty="0" smtClean="0"/>
              <a:t>Площа: </a:t>
            </a:r>
            <a:r>
              <a:rPr lang="ru-RU" sz="2400" dirty="0"/>
              <a:t> 33 843 км² (136 </a:t>
            </a:r>
            <a:r>
              <a:rPr lang="ru-RU" sz="2400" dirty="0" err="1"/>
              <a:t>місце</a:t>
            </a:r>
            <a:r>
              <a:rPr lang="ru-RU" sz="2400" dirty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Населення:  3,6 </a:t>
            </a:r>
            <a:r>
              <a:rPr lang="uk-UA" sz="2400" dirty="0" err="1" smtClean="0"/>
              <a:t>млн</a:t>
            </a:r>
            <a:r>
              <a:rPr lang="uk-UA" sz="2400" dirty="0" smtClean="0"/>
              <a:t> чол.</a:t>
            </a:r>
          </a:p>
          <a:p>
            <a:r>
              <a:rPr lang="uk-UA" sz="2400" dirty="0" smtClean="0"/>
              <a:t>Столиця: Кишинів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Склад території:  39 адміністративних одиниць першого рівня та республіка Придністров'я.</a:t>
            </a:r>
          </a:p>
          <a:p>
            <a:endParaRPr lang="uk-UA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47846"/>
            <a:ext cx="2415729" cy="30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8943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19200"/>
          </a:xfrm>
        </p:spPr>
        <p:txBody>
          <a:bodyPr/>
          <a:lstStyle/>
          <a:p>
            <a:pPr algn="ctr"/>
            <a:r>
              <a:rPr lang="uk-UA" b="1" i="1" dirty="0" smtClean="0"/>
              <a:t>Дякуємо за увагу!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0381479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Молдова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Тип країни:  парламентська республіка.</a:t>
            </a:r>
          </a:p>
          <a:p>
            <a:r>
              <a:rPr lang="uk-UA" dirty="0" smtClean="0"/>
              <a:t>Члени міжнародних організацій:  ООН, СОТ, СНД.</a:t>
            </a:r>
          </a:p>
          <a:p>
            <a:r>
              <a:rPr lang="uk-UA" dirty="0" smtClean="0"/>
              <a:t>Офіційна мова:  молдавська, румунська.</a:t>
            </a:r>
          </a:p>
          <a:p>
            <a:r>
              <a:rPr lang="uk-UA" dirty="0" smtClean="0"/>
              <a:t>Релігія: християнство.</a:t>
            </a:r>
          </a:p>
          <a:p>
            <a:r>
              <a:rPr lang="uk-UA" dirty="0" smtClean="0"/>
              <a:t>Валюта:  молдовський лей.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4186808" cy="207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7843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 країни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0407"/>
            <a:ext cx="4059238" cy="433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sz="2400" dirty="0"/>
              <a:t>Географічне положення та основні відомості про країну. Молдова знаходиться в південно-східній частині Європи в межиріччі Пруту і Дністра. Країна не має безпосереднього виходу до моря. На заході межує з Румунією, на півночі, сході й південному сході — з Україною. Географічне положення країни нині не дуже вигідне. Вона певною мірою знаходиться в одному з «глухих кутів» Європи. Більша частина транс'європейських транспортних магістралей обминають територію Молдови.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3861106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Рельєф</a:t>
            </a:r>
            <a:r>
              <a:rPr lang="ru-RU" dirty="0"/>
              <a:t> </a:t>
            </a:r>
            <a:r>
              <a:rPr lang="ru-RU" b="1" dirty="0" err="1"/>
              <a:t>Молдови</a:t>
            </a:r>
            <a:r>
              <a:rPr lang="ru-RU" dirty="0"/>
              <a:t> — </a:t>
            </a:r>
            <a:r>
              <a:rPr lang="ru-RU" dirty="0" err="1"/>
              <a:t>рівнина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 </a:t>
            </a:r>
            <a:r>
              <a:rPr lang="ru-RU" dirty="0" err="1"/>
              <a:t>пагорбами</a:t>
            </a:r>
            <a:r>
              <a:rPr lang="ru-RU" dirty="0"/>
              <a:t>, </a:t>
            </a:r>
            <a:r>
              <a:rPr lang="ru-RU" dirty="0" err="1"/>
              <a:t>розчленована</a:t>
            </a:r>
            <a:r>
              <a:rPr lang="ru-RU" dirty="0"/>
              <a:t> балками та </a:t>
            </a:r>
            <a:r>
              <a:rPr lang="ru-RU" dirty="0" err="1"/>
              <a:t>річками</a:t>
            </a:r>
            <a:r>
              <a:rPr lang="ru-RU" dirty="0"/>
              <a:t>. Молдова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південно-західну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 </a:t>
            </a:r>
            <a:r>
              <a:rPr lang="ru-RU" dirty="0" err="1"/>
              <a:t>Східно-Європейської</a:t>
            </a:r>
            <a:r>
              <a:rPr lang="ru-RU" dirty="0"/>
              <a:t> </a:t>
            </a:r>
            <a:r>
              <a:rPr lang="ru-RU" dirty="0" err="1"/>
              <a:t>рівнини</a:t>
            </a:r>
            <a:r>
              <a:rPr lang="ru-RU" dirty="0"/>
              <a:t>, </a:t>
            </a:r>
            <a:r>
              <a:rPr lang="ru-RU" dirty="0" err="1"/>
              <a:t>західну</a:t>
            </a:r>
            <a:r>
              <a:rPr lang="ru-RU" dirty="0"/>
              <a:t> </a:t>
            </a:r>
            <a:r>
              <a:rPr lang="ru-RU" dirty="0" err="1"/>
              <a:t>околицюПричорноморської</a:t>
            </a:r>
            <a:r>
              <a:rPr lang="ru-RU" dirty="0"/>
              <a:t> </a:t>
            </a:r>
            <a:r>
              <a:rPr lang="ru-RU" dirty="0" err="1"/>
              <a:t>низовини</a:t>
            </a:r>
            <a:r>
              <a:rPr lang="ru-RU" dirty="0"/>
              <a:t>, а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відроги</a:t>
            </a:r>
            <a:r>
              <a:rPr lang="ru-RU" dirty="0"/>
              <a:t> </a:t>
            </a:r>
            <a:r>
              <a:rPr lang="ru-RU" dirty="0" err="1"/>
              <a:t>Подільської</a:t>
            </a:r>
            <a:r>
              <a:rPr lang="ru-RU" dirty="0"/>
              <a:t> </a:t>
            </a:r>
            <a:r>
              <a:rPr lang="ru-RU" dirty="0" err="1"/>
              <a:t>височини</a:t>
            </a:r>
            <a:r>
              <a:rPr lang="ru-RU" dirty="0"/>
              <a:t>. </a:t>
            </a:r>
            <a:r>
              <a:rPr lang="ru-RU" dirty="0" smtClean="0"/>
              <a:t> </a:t>
            </a:r>
            <a:r>
              <a:rPr lang="ru-RU" dirty="0" err="1"/>
              <a:t>Клімат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Молдови</a:t>
            </a:r>
            <a:r>
              <a:rPr lang="ru-RU" dirty="0"/>
              <a:t> </a:t>
            </a:r>
            <a:r>
              <a:rPr lang="ru-RU" dirty="0" err="1" smtClean="0"/>
              <a:t>помірно</a:t>
            </a:r>
            <a:r>
              <a:rPr lang="ru-RU" dirty="0" smtClean="0"/>
              <a:t> </a:t>
            </a:r>
            <a:r>
              <a:rPr lang="ru-RU" dirty="0" err="1"/>
              <a:t>континентальний</a:t>
            </a:r>
            <a:r>
              <a:rPr lang="ru-RU" dirty="0"/>
              <a:t>. </a:t>
            </a:r>
            <a:r>
              <a:rPr lang="ru-RU" dirty="0" err="1" smtClean="0"/>
              <a:t>Опадів</a:t>
            </a:r>
            <a:r>
              <a:rPr lang="ru-RU" dirty="0"/>
              <a:t> </a:t>
            </a:r>
            <a:r>
              <a:rPr lang="ru-RU" dirty="0" err="1"/>
              <a:t>від</a:t>
            </a:r>
            <a:r>
              <a:rPr lang="ru-RU" dirty="0"/>
              <a:t> 400 мм на </a:t>
            </a:r>
            <a:r>
              <a:rPr lang="ru-RU" dirty="0" err="1"/>
              <a:t>півдні</a:t>
            </a:r>
            <a:r>
              <a:rPr lang="ru-RU" dirty="0"/>
              <a:t> до 560 мм на </a:t>
            </a:r>
            <a:r>
              <a:rPr lang="ru-RU" dirty="0" err="1"/>
              <a:t>півночі</a:t>
            </a:r>
            <a:r>
              <a:rPr lang="ru-RU" dirty="0"/>
              <a:t> на 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 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1864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Головні</a:t>
            </a:r>
            <a:r>
              <a:rPr lang="ru-RU" dirty="0"/>
              <a:t> </a:t>
            </a:r>
            <a:r>
              <a:rPr lang="ru-RU" dirty="0" err="1"/>
              <a:t>річки</a:t>
            </a:r>
            <a:r>
              <a:rPr lang="ru-RU" dirty="0"/>
              <a:t> — </a:t>
            </a:r>
            <a:r>
              <a:rPr lang="ru-RU" dirty="0" err="1" smtClean="0"/>
              <a:t>Дністер</a:t>
            </a:r>
            <a:r>
              <a:rPr lang="ru-RU" dirty="0"/>
              <a:t> (з притоками 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Реут</a:t>
            </a:r>
            <a:r>
              <a:rPr lang="ru-RU" dirty="0"/>
              <a:t>, </a:t>
            </a:r>
            <a:r>
              <a:rPr lang="ru-RU" dirty="0" err="1"/>
              <a:t>Бик</a:t>
            </a:r>
            <a:r>
              <a:rPr lang="ru-RU" dirty="0"/>
              <a:t>, </a:t>
            </a:r>
            <a:r>
              <a:rPr lang="ru-RU" dirty="0" err="1"/>
              <a:t>Ботна</a:t>
            </a:r>
            <a:r>
              <a:rPr lang="ru-RU" dirty="0"/>
              <a:t> та </a:t>
            </a:r>
            <a:r>
              <a:rPr lang="ru-RU" dirty="0" err="1"/>
              <a:t>інші</a:t>
            </a:r>
            <a:r>
              <a:rPr lang="ru-RU" dirty="0"/>
              <a:t>) </a:t>
            </a:r>
            <a:r>
              <a:rPr lang="ru-RU" dirty="0" smtClean="0"/>
              <a:t>і</a:t>
            </a:r>
            <a:r>
              <a:rPr lang="ru-RU" dirty="0"/>
              <a:t> Прут (з притоками </a:t>
            </a:r>
            <a:r>
              <a:rPr lang="ru-RU" dirty="0" err="1"/>
              <a:t>Чугур</a:t>
            </a:r>
            <a:r>
              <a:rPr lang="ru-RU" dirty="0"/>
              <a:t>, Ларга, </a:t>
            </a:r>
            <a:r>
              <a:rPr lang="ru-RU" dirty="0" err="1"/>
              <a:t>Кам'янка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). </a:t>
            </a:r>
            <a:r>
              <a:rPr lang="ru-RU" dirty="0" err="1"/>
              <a:t>Багатозаплавних</a:t>
            </a:r>
            <a:r>
              <a:rPr lang="ru-RU" dirty="0"/>
              <a:t> озер. </a:t>
            </a:r>
            <a:r>
              <a:rPr lang="ru-RU" dirty="0" err="1"/>
              <a:t>Водосховища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Географічне положення країни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40968"/>
            <a:ext cx="6120680" cy="345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0040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402832" cy="4899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Молдова</a:t>
            </a:r>
            <a:r>
              <a:rPr lang="ru-RU" dirty="0"/>
              <a:t> — аграрно-</a:t>
            </a:r>
            <a:r>
              <a:rPr lang="ru-RU" dirty="0" err="1"/>
              <a:t>індустріальна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. На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60,0%.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паливно-енергетичних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нафта</a:t>
            </a:r>
            <a:r>
              <a:rPr lang="ru-RU" dirty="0"/>
              <a:t>,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природний</a:t>
            </a:r>
            <a:r>
              <a:rPr lang="ru-RU" dirty="0"/>
              <a:t> газ і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бл</a:t>
            </a:r>
            <a:r>
              <a:rPr lang="ru-RU" dirty="0"/>
              <a:t>. 80%.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 </a:t>
            </a:r>
            <a:r>
              <a:rPr lang="ru-RU" dirty="0" err="1"/>
              <a:t>харчова</a:t>
            </a:r>
            <a:r>
              <a:rPr lang="ru-RU" dirty="0"/>
              <a:t>, </a:t>
            </a:r>
            <a:r>
              <a:rPr lang="ru-RU" dirty="0" err="1"/>
              <a:t>сільськогосподарське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, </a:t>
            </a:r>
            <a:r>
              <a:rPr lang="ru-RU" dirty="0" err="1"/>
              <a:t>текстильна</a:t>
            </a:r>
            <a:r>
              <a:rPr lang="ru-RU" dirty="0"/>
              <a:t>, </a:t>
            </a:r>
            <a:r>
              <a:rPr lang="ru-RU" dirty="0" err="1"/>
              <a:t>деревообробна</a:t>
            </a:r>
            <a:r>
              <a:rPr lang="ru-RU" dirty="0"/>
              <a:t>, </a:t>
            </a:r>
            <a:r>
              <a:rPr lang="ru-RU" dirty="0" err="1"/>
              <a:t>металургійна</a:t>
            </a:r>
            <a:r>
              <a:rPr lang="ru-RU" dirty="0"/>
              <a:t>. Транспорт: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річковий</a:t>
            </a:r>
            <a:r>
              <a:rPr lang="ru-RU" dirty="0"/>
              <a:t>.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летовище</a:t>
            </a:r>
            <a:r>
              <a:rPr lang="ru-RU" dirty="0"/>
              <a:t> в </a:t>
            </a:r>
            <a:r>
              <a:rPr lang="ru-RU" dirty="0" err="1"/>
              <a:t>Кишиневі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59238" cy="280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2218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uk-UA" dirty="0" smtClean="0"/>
              <a:t>У </a:t>
            </a:r>
            <a:r>
              <a:rPr lang="uk-UA" dirty="0"/>
              <a:t>Молдові проживає 4,5 млн. осіб (1995 </a:t>
            </a:r>
            <a:r>
              <a:rPr lang="en-US" dirty="0"/>
              <a:t>p.), </a:t>
            </a:r>
            <a:r>
              <a:rPr lang="uk-UA" dirty="0"/>
              <a:t>із них молдаван — 65%, українців — 14, росіян — 13, гагаузів — 3,5%. Релігія — православ'я.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uk-UA" dirty="0" smtClean="0"/>
              <a:t>Густота </a:t>
            </a:r>
            <a:r>
              <a:rPr lang="uk-UA" dirty="0"/>
              <a:t>населення — 124 осіб/км</a:t>
            </a:r>
            <a:r>
              <a:rPr lang="uk-UA" baseline="30000" dirty="0"/>
              <a:t>2</a:t>
            </a:r>
            <a:r>
              <a:rPr lang="uk-UA" dirty="0"/>
              <a:t>. Найбільше заселені придністровські райони, менше — південні. Майже половина населення проживає в містах. Найбільші з них, окрім Кишинева, — Тирасполь (182 тис.), </a:t>
            </a:r>
            <a:r>
              <a:rPr lang="uk-UA" dirty="0" err="1"/>
              <a:t>Бельці</a:t>
            </a:r>
            <a:r>
              <a:rPr lang="uk-UA" dirty="0"/>
              <a:t> (159 тис.), Бендери (130 тис. жителів).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9401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2" y="1374840"/>
            <a:ext cx="6771250" cy="4673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29975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203</TotalTime>
  <Words>484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Республіка Молдова</vt:lpstr>
      <vt:lpstr>Молдова</vt:lpstr>
      <vt:lpstr>Молдова</vt:lpstr>
      <vt:lpstr>Географічне положення країни</vt:lpstr>
      <vt:lpstr>Географічне положення країни</vt:lpstr>
      <vt:lpstr>Географічне положення країни</vt:lpstr>
      <vt:lpstr>Економіка</vt:lpstr>
      <vt:lpstr>Населення</vt:lpstr>
      <vt:lpstr>Населення</vt:lpstr>
      <vt:lpstr>Культура</vt:lpstr>
      <vt:lpstr>Національна кухня </vt:lpstr>
      <vt:lpstr>Національна кухня</vt:lpstr>
      <vt:lpstr>Господарство</vt:lpstr>
      <vt:lpstr>Господарство</vt:lpstr>
      <vt:lpstr>Господарство</vt:lpstr>
      <vt:lpstr>Господарство</vt:lpstr>
      <vt:lpstr>Промисловість</vt:lpstr>
      <vt:lpstr>Промисловість</vt:lpstr>
      <vt:lpstr>Освіта</vt:lpstr>
      <vt:lpstr>Дякуємо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Молдова</dc:title>
  <dc:creator>Anastasiya</dc:creator>
  <cp:lastModifiedBy>Anastasiya</cp:lastModifiedBy>
  <cp:revision>15</cp:revision>
  <dcterms:created xsi:type="dcterms:W3CDTF">2014-02-10T19:35:07Z</dcterms:created>
  <dcterms:modified xsi:type="dcterms:W3CDTF">2014-02-12T14:21:08Z</dcterms:modified>
</cp:coreProperties>
</file>