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21"/>
  </p:notesMasterIdLst>
  <p:sldIdLst>
    <p:sldId id="256" r:id="rId2"/>
    <p:sldId id="258" r:id="rId3"/>
    <p:sldId id="277" r:id="rId4"/>
    <p:sldId id="257" r:id="rId5"/>
    <p:sldId id="259" r:id="rId6"/>
    <p:sldId id="273" r:id="rId7"/>
    <p:sldId id="281" r:id="rId8"/>
    <p:sldId id="280" r:id="rId9"/>
    <p:sldId id="261" r:id="rId10"/>
    <p:sldId id="274" r:id="rId11"/>
    <p:sldId id="279" r:id="rId12"/>
    <p:sldId id="278" r:id="rId13"/>
    <p:sldId id="270" r:id="rId14"/>
    <p:sldId id="282" r:id="rId15"/>
    <p:sldId id="267" r:id="rId16"/>
    <p:sldId id="284" r:id="rId17"/>
    <p:sldId id="283" r:id="rId18"/>
    <p:sldId id="276" r:id="rId19"/>
    <p:sldId id="26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9" autoAdjust="0"/>
    <p:restoredTop sz="99144" autoAdjust="0"/>
  </p:normalViewPr>
  <p:slideViewPr>
    <p:cSldViewPr>
      <p:cViewPr varScale="1">
        <p:scale>
          <a:sx n="92" d="100"/>
          <a:sy n="92" d="100"/>
        </p:scale>
        <p:origin x="-7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9282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ABA8D-5261-4AE1-8CD7-F01631FD2F71}" type="datetimeFigureOut">
              <a:rPr lang="ru-RU" smtClean="0"/>
              <a:t>12.04.2013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09FA0-4352-4168-8F81-34D89DCAEB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9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5293519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9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" y="5545933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5262466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29" y="5502670"/>
            <a:ext cx="9144067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12.04.2013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6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8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8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12.04.2013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6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8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8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12.04.2013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5457826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5412338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6116508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12.04.2013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2" y="5545933"/>
            <a:ext cx="9146383" cy="131444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5293519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5293519"/>
            <a:ext cx="9144093" cy="1443038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8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262466"/>
            <a:ext cx="9144000" cy="74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29" y="5502670"/>
            <a:ext cx="9144067" cy="1271150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12.04.2013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90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457826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-196" y="5412338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8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12.04.2013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90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5457826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535113"/>
            <a:ext cx="36576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5412338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6116508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12.04.2013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657600" cy="3200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" y="5010152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5731668"/>
            <a:ext cx="9147179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" y="4973411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5696242"/>
            <a:ext cx="9146383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12.04.2013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5731668"/>
            <a:ext cx="9147179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" y="5381628"/>
            <a:ext cx="3286124" cy="1207294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5696242"/>
            <a:ext cx="9146383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5347021"/>
            <a:ext cx="3426231" cy="944725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12.04.2013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" y="5010152"/>
            <a:ext cx="7439025" cy="157162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5731668"/>
            <a:ext cx="9147179" cy="1126333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" y="4973411"/>
            <a:ext cx="7674867" cy="928299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5696242"/>
            <a:ext cx="9146383" cy="930294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12.04.2013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609600"/>
            <a:ext cx="38862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5" y="1527048"/>
            <a:ext cx="3383280" cy="329184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90" y="6148043"/>
            <a:ext cx="7338991" cy="711996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5457826"/>
            <a:ext cx="7239000" cy="1400175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609601"/>
            <a:ext cx="3886200" cy="419099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5412338"/>
            <a:ext cx="7605568" cy="927910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6116508"/>
            <a:ext cx="7465656" cy="741493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22C8-C7D7-4AC9-A1C2-834322BE7609}" type="datetimeFigureOut">
              <a:rPr lang="ru-RU" smtClean="0"/>
              <a:t>12.04.2013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609600"/>
            <a:ext cx="3383280" cy="9144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8" y="1524000"/>
            <a:ext cx="3381375" cy="329565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1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416676"/>
            <a:ext cx="1981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8ED22C8-C7D7-4AC9-A1C2-834322BE7609}" type="datetimeFigureOut">
              <a:rPr lang="ru-RU" smtClean="0"/>
              <a:t>12.04.2013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6416676"/>
            <a:ext cx="28956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16676"/>
            <a:ext cx="457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B55FC64B-2328-4A6C-9CE4-D55628C02E2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48952" y="5569273"/>
            <a:ext cx="2802017" cy="1207818"/>
          </a:xfrm>
        </p:spPr>
        <p:txBody>
          <a:bodyPr>
            <a:normAutofit fontScale="85000" lnSpcReduction="20000"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Підготувала</a:t>
            </a:r>
            <a:r>
              <a:rPr lang="ru-RU" sz="2800" dirty="0" smtClean="0">
                <a:solidFill>
                  <a:schemeClr val="bg1"/>
                </a:solidFill>
              </a:rPr>
              <a:t>:</a:t>
            </a:r>
          </a:p>
          <a:p>
            <a:r>
              <a:rPr lang="uk-UA" sz="2800" dirty="0" smtClean="0">
                <a:solidFill>
                  <a:schemeClr val="bg1"/>
                </a:solidFill>
              </a:rPr>
              <a:t>Учениця 10-Б класу</a:t>
            </a:r>
          </a:p>
          <a:p>
            <a:r>
              <a:rPr lang="uk-UA" sz="2800" dirty="0" smtClean="0">
                <a:solidFill>
                  <a:schemeClr val="bg1"/>
                </a:solidFill>
              </a:rPr>
              <a:t>Іщенко Інна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88640"/>
            <a:ext cx="76328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8800" b="1" dirty="0">
                <a:ln w="50800"/>
                <a:solidFill>
                  <a:schemeClr val="bg1"/>
                </a:solidFill>
              </a:rPr>
              <a:t>Канада</a:t>
            </a:r>
            <a:endParaRPr lang="ru-RU" sz="8800" b="1" cap="none" spc="0" dirty="0">
              <a:ln w="50800"/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49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9710"/>
            <a:ext cx="456565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107504" y="1052736"/>
            <a:ext cx="8928992" cy="568863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І тип </a:t>
            </a:r>
            <a:r>
              <a:rPr lang="ru-RU" sz="2400" dirty="0" err="1" smtClean="0">
                <a:solidFill>
                  <a:schemeClr val="bg1"/>
                </a:solidFill>
              </a:rPr>
              <a:t>відтворення</a:t>
            </a:r>
            <a:r>
              <a:rPr lang="ru-RU" sz="2400" dirty="0" smtClean="0">
                <a:solidFill>
                  <a:schemeClr val="bg1"/>
                </a:solidFill>
              </a:rPr>
              <a:t>; </a:t>
            </a:r>
          </a:p>
          <a:p>
            <a:r>
              <a:rPr lang="ru-RU" sz="2400" dirty="0" err="1" smtClean="0">
                <a:solidFill>
                  <a:schemeClr val="bg1"/>
                </a:solidFill>
              </a:rPr>
              <a:t>Природний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приріст</a:t>
            </a:r>
            <a:r>
              <a:rPr lang="ru-RU" sz="2400" dirty="0">
                <a:solidFill>
                  <a:schemeClr val="bg1"/>
                </a:solidFill>
              </a:rPr>
              <a:t> –  4;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Додатне</a:t>
            </a:r>
            <a:r>
              <a:rPr lang="ru-RU" sz="2400" dirty="0">
                <a:solidFill>
                  <a:schemeClr val="bg1"/>
                </a:solidFill>
              </a:rPr>
              <a:t> сальдо </a:t>
            </a:r>
            <a:r>
              <a:rPr lang="ru-RU" sz="2400" dirty="0" err="1">
                <a:solidFill>
                  <a:schemeClr val="bg1"/>
                </a:solidFill>
              </a:rPr>
              <a:t>міграції</a:t>
            </a:r>
            <a:r>
              <a:rPr lang="ru-RU" sz="2400" dirty="0">
                <a:solidFill>
                  <a:schemeClr val="bg1"/>
                </a:solidFill>
              </a:rPr>
              <a:t>: з </a:t>
            </a:r>
            <a:r>
              <a:rPr lang="ru-RU" sz="2400" dirty="0" err="1">
                <a:solidFill>
                  <a:schemeClr val="bg1"/>
                </a:solidFill>
              </a:rPr>
              <a:t>Європи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6858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– </a:t>
            </a:r>
            <a:r>
              <a:rPr lang="ru-RU" sz="2400" dirty="0">
                <a:solidFill>
                  <a:schemeClr val="bg1"/>
                </a:solidFill>
              </a:rPr>
              <a:t>40</a:t>
            </a:r>
            <a:r>
              <a:rPr lang="ru-RU" sz="2400" dirty="0" smtClean="0">
                <a:solidFill>
                  <a:schemeClr val="bg1"/>
                </a:solidFill>
              </a:rPr>
              <a:t>%; </a:t>
            </a:r>
            <a:r>
              <a:rPr lang="ru-RU" sz="2400" dirty="0">
                <a:solidFill>
                  <a:schemeClr val="bg1"/>
                </a:solidFill>
              </a:rPr>
              <a:t>з </a:t>
            </a:r>
            <a:r>
              <a:rPr lang="ru-RU" sz="2400" dirty="0" err="1">
                <a:solidFill>
                  <a:schemeClr val="bg1"/>
                </a:solidFill>
              </a:rPr>
              <a:t>Азії</a:t>
            </a:r>
            <a:r>
              <a:rPr lang="ru-RU" sz="2400" dirty="0">
                <a:solidFill>
                  <a:schemeClr val="bg1"/>
                </a:solidFill>
              </a:rPr>
              <a:t> – 30%; з </a:t>
            </a:r>
            <a:r>
              <a:rPr lang="ru-RU" sz="2400" dirty="0" err="1">
                <a:solidFill>
                  <a:schemeClr val="bg1"/>
                </a:solidFill>
              </a:rPr>
              <a:t>Латинською</a:t>
            </a:r>
            <a:r>
              <a:rPr lang="ru-RU" sz="2400" dirty="0">
                <a:solidFill>
                  <a:schemeClr val="bg1"/>
                </a:solidFill>
              </a:rPr>
              <a:t> Америки – 10%; 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Двонаціональна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країна</a:t>
            </a:r>
            <a:r>
              <a:rPr lang="ru-RU" sz="2400" dirty="0">
                <a:solidFill>
                  <a:schemeClr val="bg1"/>
                </a:solidFill>
              </a:rPr>
              <a:t>: </a:t>
            </a:r>
            <a:r>
              <a:rPr lang="ru-RU" sz="2400" dirty="0" err="1">
                <a:solidFill>
                  <a:schemeClr val="bg1"/>
                </a:solidFill>
              </a:rPr>
              <a:t>англоканадці</a:t>
            </a:r>
            <a:r>
              <a:rPr lang="ru-RU" sz="2400" dirty="0">
                <a:solidFill>
                  <a:schemeClr val="bg1"/>
                </a:solidFill>
              </a:rPr>
              <a:t> – 45%; </a:t>
            </a:r>
            <a:r>
              <a:rPr lang="ru-RU" sz="2400" dirty="0" err="1">
                <a:solidFill>
                  <a:schemeClr val="bg1"/>
                </a:solidFill>
              </a:rPr>
              <a:t>франкоканадці</a:t>
            </a:r>
            <a:r>
              <a:rPr lang="ru-RU" sz="2400" dirty="0">
                <a:solidFill>
                  <a:schemeClr val="bg1"/>
                </a:solidFill>
              </a:rPr>
              <a:t> – 30%.;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Релігія</a:t>
            </a:r>
            <a:r>
              <a:rPr lang="ru-RU" sz="2400" dirty="0">
                <a:solidFill>
                  <a:schemeClr val="bg1"/>
                </a:solidFill>
              </a:rPr>
              <a:t> – </a:t>
            </a:r>
            <a:r>
              <a:rPr lang="ru-RU" sz="2400" dirty="0" err="1">
                <a:solidFill>
                  <a:schemeClr val="bg1"/>
                </a:solidFill>
              </a:rPr>
              <a:t>християнство</a:t>
            </a:r>
            <a:r>
              <a:rPr lang="ru-RU" sz="2400" dirty="0">
                <a:solidFill>
                  <a:schemeClr val="bg1"/>
                </a:solidFill>
              </a:rPr>
              <a:t> (католики – 47%; </a:t>
            </a:r>
            <a:r>
              <a:rPr lang="ru-RU" sz="2400" dirty="0" err="1">
                <a:solidFill>
                  <a:schemeClr val="bg1"/>
                </a:solidFill>
              </a:rPr>
              <a:t>протестанти</a:t>
            </a:r>
            <a:r>
              <a:rPr lang="ru-RU" sz="2400" dirty="0">
                <a:solidFill>
                  <a:schemeClr val="bg1"/>
                </a:solidFill>
              </a:rPr>
              <a:t> – 41%);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Середня</a:t>
            </a:r>
            <a:r>
              <a:rPr lang="ru-RU" sz="2400" dirty="0">
                <a:solidFill>
                  <a:schemeClr val="bg1"/>
                </a:solidFill>
              </a:rPr>
              <a:t> густота </a:t>
            </a:r>
            <a:r>
              <a:rPr lang="ru-RU" sz="2400" dirty="0" err="1">
                <a:solidFill>
                  <a:schemeClr val="bg1"/>
                </a:solidFill>
              </a:rPr>
              <a:t>населення</a:t>
            </a:r>
            <a:r>
              <a:rPr lang="ru-RU" sz="2400" dirty="0">
                <a:solidFill>
                  <a:schemeClr val="bg1"/>
                </a:solidFill>
              </a:rPr>
              <a:t> – 3,1 </a:t>
            </a:r>
            <a:r>
              <a:rPr lang="ru-RU" sz="2400" dirty="0" err="1">
                <a:solidFill>
                  <a:schemeClr val="bg1"/>
                </a:solidFill>
              </a:rPr>
              <a:t>чол</a:t>
            </a:r>
            <a:r>
              <a:rPr lang="ru-RU" sz="2400" dirty="0">
                <a:solidFill>
                  <a:schemeClr val="bg1"/>
                </a:solidFill>
              </a:rPr>
              <a:t>. на км., 90% </a:t>
            </a:r>
            <a:r>
              <a:rPr lang="ru-RU" sz="2400" dirty="0" err="1">
                <a:solidFill>
                  <a:schemeClr val="bg1"/>
                </a:solidFill>
              </a:rPr>
              <a:t>вздовж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межі</a:t>
            </a:r>
            <a:r>
              <a:rPr lang="ru-RU" sz="2400" dirty="0">
                <a:solidFill>
                  <a:schemeClr val="bg1"/>
                </a:solidFill>
              </a:rPr>
              <a:t> з США;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Рівень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урбанізації</a:t>
            </a:r>
            <a:r>
              <a:rPr lang="ru-RU" sz="2400" dirty="0">
                <a:solidFill>
                  <a:schemeClr val="bg1"/>
                </a:solidFill>
              </a:rPr>
              <a:t> – 77%;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Міста-мільйонери</a:t>
            </a:r>
            <a:r>
              <a:rPr lang="ru-RU" sz="2400" dirty="0">
                <a:solidFill>
                  <a:schemeClr val="bg1"/>
                </a:solidFill>
              </a:rPr>
              <a:t> – Торонто, Монреаль, Ванкувер; </a:t>
            </a:r>
            <a:r>
              <a:rPr lang="ru-RU" sz="2400" dirty="0" err="1">
                <a:solidFill>
                  <a:schemeClr val="bg1"/>
                </a:solidFill>
              </a:rPr>
              <a:t>найбільші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міста</a:t>
            </a:r>
            <a:r>
              <a:rPr lang="ru-RU" sz="2400" dirty="0">
                <a:solidFill>
                  <a:schemeClr val="bg1"/>
                </a:solidFill>
              </a:rPr>
              <a:t> – Оттава, Квебек, </a:t>
            </a:r>
            <a:r>
              <a:rPr lang="ru-RU" sz="2400" dirty="0" err="1">
                <a:solidFill>
                  <a:schemeClr val="bg1"/>
                </a:solidFill>
              </a:rPr>
              <a:t>Вінніпег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Едмонтон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Калгарі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Гамільтон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Офіційні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мови</a:t>
            </a:r>
            <a:r>
              <a:rPr lang="ru-RU" sz="2400" dirty="0">
                <a:solidFill>
                  <a:schemeClr val="bg1"/>
                </a:solidFill>
              </a:rPr>
              <a:t> – </a:t>
            </a:r>
            <a:r>
              <a:rPr lang="ru-RU" sz="2400" dirty="0" err="1">
                <a:solidFill>
                  <a:schemeClr val="bg1"/>
                </a:solidFill>
              </a:rPr>
              <a:t>англійська</a:t>
            </a:r>
            <a:r>
              <a:rPr lang="ru-RU" sz="2400" dirty="0">
                <a:solidFill>
                  <a:schemeClr val="bg1"/>
                </a:solidFill>
              </a:rPr>
              <a:t> та </a:t>
            </a:r>
            <a:r>
              <a:rPr lang="ru-RU" sz="2400" dirty="0" err="1">
                <a:solidFill>
                  <a:schemeClr val="bg1"/>
                </a:solidFill>
              </a:rPr>
              <a:t>французька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3657600" cy="2428307"/>
          </a:xfrm>
        </p:spPr>
      </p:pic>
    </p:spTree>
    <p:extLst>
      <p:ext uri="{BB962C8B-B14F-4D97-AF65-F5344CB8AC3E}">
        <p14:creationId xmlns:p14="http://schemas.microsoft.com/office/powerpoint/2010/main" val="35034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989"/>
            <a:ext cx="77724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Трудові ресурси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8599487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4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256" y="116632"/>
            <a:ext cx="7772400" cy="1143000"/>
          </a:xfrm>
        </p:spPr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Господарство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179512" y="982932"/>
            <a:ext cx="7630616" cy="3528392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1.Індустріально-аграрна </a:t>
            </a:r>
            <a:r>
              <a:rPr lang="ru-RU" sz="2400" dirty="0" err="1">
                <a:solidFill>
                  <a:schemeClr val="bg1"/>
                </a:solidFill>
              </a:rPr>
              <a:t>країна</a:t>
            </a:r>
            <a:r>
              <a:rPr lang="ru-RU" sz="2400" dirty="0">
                <a:solidFill>
                  <a:schemeClr val="bg1"/>
                </a:solidFill>
              </a:rPr>
              <a:t>;</a:t>
            </a:r>
          </a:p>
          <a:p>
            <a:pPr marL="6858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2.Подвійний </a:t>
            </a:r>
            <a:r>
              <a:rPr lang="ru-RU" sz="2400" dirty="0">
                <a:solidFill>
                  <a:schemeClr val="bg1"/>
                </a:solidFill>
              </a:rPr>
              <a:t>характер </a:t>
            </a:r>
            <a:r>
              <a:rPr lang="ru-RU" sz="2400" dirty="0" err="1">
                <a:solidFill>
                  <a:schemeClr val="bg1"/>
                </a:solidFill>
              </a:rPr>
              <a:t>економіки</a:t>
            </a:r>
            <a:r>
              <a:rPr lang="ru-RU" sz="2400" dirty="0">
                <a:solidFill>
                  <a:schemeClr val="bg1"/>
                </a:solidFill>
              </a:rPr>
              <a:t>: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Високі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прибутки</a:t>
            </a:r>
            <a:r>
              <a:rPr lang="ru-RU" sz="2400" dirty="0">
                <a:solidFill>
                  <a:schemeClr val="bg1"/>
                </a:solidFill>
              </a:rPr>
              <a:t>;</a:t>
            </a:r>
          </a:p>
          <a:p>
            <a:r>
              <a:rPr lang="ru-RU" sz="2400" dirty="0" err="1">
                <a:solidFill>
                  <a:schemeClr val="bg1"/>
                </a:solidFill>
              </a:rPr>
              <a:t>Сировинна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спеціалізація</a:t>
            </a:r>
            <a:endParaRPr lang="ru-RU" sz="2400" dirty="0">
              <a:solidFill>
                <a:schemeClr val="bg1"/>
              </a:solidFill>
            </a:endParaRPr>
          </a:p>
          <a:p>
            <a:pPr marL="6858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3. </a:t>
            </a:r>
            <a:r>
              <a:rPr lang="ru-RU" sz="2400" dirty="0" err="1">
                <a:solidFill>
                  <a:schemeClr val="bg1"/>
                </a:solidFill>
              </a:rPr>
              <a:t>Швидкий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економічний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злет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6858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у </a:t>
            </a:r>
            <a:r>
              <a:rPr lang="ru-RU" sz="2400" dirty="0">
                <a:solidFill>
                  <a:schemeClr val="bg1"/>
                </a:solidFill>
              </a:rPr>
              <a:t>ХХ ст..</a:t>
            </a:r>
          </a:p>
          <a:p>
            <a:pPr marL="6858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4. </a:t>
            </a:r>
            <a:r>
              <a:rPr lang="ru-RU" sz="2400" dirty="0" err="1">
                <a:solidFill>
                  <a:schemeClr val="bg1"/>
                </a:solidFill>
              </a:rPr>
              <a:t>Економічно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високорозвинена</a:t>
            </a:r>
            <a:endParaRPr lang="ru-RU" sz="2400" dirty="0" smtClean="0">
              <a:solidFill>
                <a:schemeClr val="bg1"/>
              </a:solidFill>
            </a:endParaRPr>
          </a:p>
          <a:p>
            <a:pPr marL="6858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держава,країна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«</a:t>
            </a:r>
            <a:r>
              <a:rPr lang="ru-RU" sz="2400" dirty="0" err="1">
                <a:solidFill>
                  <a:schemeClr val="bg1"/>
                </a:solidFill>
              </a:rPr>
              <a:t>Великої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вісімки</a:t>
            </a:r>
            <a:r>
              <a:rPr lang="ru-RU" sz="2400" dirty="0">
                <a:solidFill>
                  <a:schemeClr val="bg1"/>
                </a:solidFill>
              </a:rPr>
              <a:t>».</a:t>
            </a:r>
          </a:p>
          <a:p>
            <a:endParaRPr lang="ru-RU" dirty="0"/>
          </a:p>
        </p:txBody>
      </p:sp>
      <p:pic>
        <p:nvPicPr>
          <p:cNvPr id="11266" name="Picture 2" descr="E:\Рабочий стол\канада\11build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72" y="-99392"/>
            <a:ext cx="3584232" cy="4269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Рабочий стол\канада\316ee7825c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02297"/>
            <a:ext cx="3240360" cy="216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Рабочий стол\канада\A03-31_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684" y="4848346"/>
            <a:ext cx="2448260" cy="1915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Рабочий стол\канада\94b442d40a9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511324"/>
            <a:ext cx="2466405" cy="224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93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123728" y="260648"/>
            <a:ext cx="7772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0" hangingPunct="0"/>
            <a:r>
              <a:rPr lang="uk-UA" sz="4400" b="1" dirty="0">
                <a:solidFill>
                  <a:schemeClr val="bg1"/>
                </a:solidFill>
                <a:latin typeface="Bookman Old Style" pitchFamily="18" charset="0"/>
              </a:rPr>
              <a:t>Промисловість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36013" cy="5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15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2" y="620688"/>
            <a:ext cx="8736013" cy="538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685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908720"/>
            <a:ext cx="8604448" cy="1152128"/>
          </a:xfrm>
        </p:spPr>
        <p:txBody>
          <a:bodyPr>
            <a:normAutofit lnSpcReduction="10000"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Рослинництво</a:t>
            </a:r>
            <a:r>
              <a:rPr lang="ru-RU" sz="2400" b="1" dirty="0">
                <a:solidFill>
                  <a:schemeClr val="bg1"/>
                </a:solidFill>
              </a:rPr>
              <a:t>: </a:t>
            </a:r>
            <a:r>
              <a:rPr lang="ru-RU" sz="2400" dirty="0" err="1">
                <a:solidFill>
                  <a:schemeClr val="bg1"/>
                </a:solidFill>
              </a:rPr>
              <a:t>пшениця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Степові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провінції</a:t>
            </a:r>
            <a:r>
              <a:rPr lang="ru-RU" sz="2400" dirty="0">
                <a:solidFill>
                  <a:schemeClr val="bg1"/>
                </a:solidFill>
              </a:rPr>
              <a:t>), </a:t>
            </a:r>
            <a:r>
              <a:rPr lang="ru-RU" sz="2400" dirty="0" err="1">
                <a:solidFill>
                  <a:schemeClr val="bg1"/>
                </a:solidFill>
              </a:rPr>
              <a:t>зернові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культури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Південь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Центральних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провінцій</a:t>
            </a:r>
            <a:r>
              <a:rPr lang="ru-RU" sz="2400" dirty="0">
                <a:solidFill>
                  <a:schemeClr val="bg1"/>
                </a:solidFill>
              </a:rPr>
              <a:t>), </a:t>
            </a:r>
            <a:r>
              <a:rPr lang="ru-RU" sz="2400" dirty="0" err="1">
                <a:solidFill>
                  <a:schemeClr val="bg1"/>
                </a:solidFill>
              </a:rPr>
              <a:t>картопля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острів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Принці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Едуарда</a:t>
            </a:r>
            <a:r>
              <a:rPr lang="ru-RU" sz="2400" dirty="0">
                <a:solidFill>
                  <a:schemeClr val="bg1"/>
                </a:solidFill>
              </a:rPr>
              <a:t>), </a:t>
            </a:r>
            <a:r>
              <a:rPr lang="ru-RU" sz="2400" dirty="0" err="1">
                <a:solidFill>
                  <a:schemeClr val="bg1"/>
                </a:solidFill>
              </a:rPr>
              <a:t>садівництво</a:t>
            </a:r>
            <a:r>
              <a:rPr lang="ru-RU" sz="2400" dirty="0">
                <a:solidFill>
                  <a:schemeClr val="bg1"/>
                </a:solidFill>
              </a:rPr>
              <a:t> (район Монреаль, Нова </a:t>
            </a:r>
            <a:r>
              <a:rPr lang="ru-RU" sz="2400" dirty="0" err="1">
                <a:solidFill>
                  <a:schemeClr val="bg1"/>
                </a:solidFill>
              </a:rPr>
              <a:t>Шотландія</a:t>
            </a:r>
            <a:r>
              <a:rPr lang="ru-RU" sz="2400" dirty="0">
                <a:solidFill>
                  <a:schemeClr val="bg1"/>
                </a:solidFill>
              </a:rPr>
              <a:t>).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63103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8919"/>
            <a:ext cx="5011737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923" y="2132856"/>
            <a:ext cx="3255963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9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75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88640"/>
            <a:ext cx="8676456" cy="3877056"/>
          </a:xfrm>
        </p:spPr>
        <p:txBody>
          <a:bodyPr/>
          <a:lstStyle/>
          <a:p>
            <a:r>
              <a:rPr lang="ru-RU" sz="2400" b="1" dirty="0" err="1">
                <a:solidFill>
                  <a:schemeClr val="bg1"/>
                </a:solidFill>
              </a:rPr>
              <a:t>Тваринництво</a:t>
            </a:r>
            <a:r>
              <a:rPr lang="ru-RU" sz="2400" b="1" dirty="0">
                <a:solidFill>
                  <a:schemeClr val="bg1"/>
                </a:solidFill>
              </a:rPr>
              <a:t>: </a:t>
            </a:r>
            <a:r>
              <a:rPr lang="ru-RU" sz="2400" dirty="0" err="1">
                <a:solidFill>
                  <a:schemeClr val="bg1"/>
                </a:solidFill>
              </a:rPr>
              <a:t>м’ясо-вовняне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скотарство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Степові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провінції</a:t>
            </a:r>
            <a:r>
              <a:rPr lang="ru-RU" sz="2400" dirty="0">
                <a:solidFill>
                  <a:schemeClr val="bg1"/>
                </a:solidFill>
              </a:rPr>
              <a:t>), </a:t>
            </a:r>
            <a:r>
              <a:rPr lang="ru-RU" sz="2400" dirty="0" err="1">
                <a:solidFill>
                  <a:schemeClr val="bg1"/>
                </a:solidFill>
              </a:rPr>
              <a:t>молочне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скотарство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свинарство</a:t>
            </a:r>
            <a:r>
              <a:rPr lang="ru-RU" sz="2400" dirty="0">
                <a:solidFill>
                  <a:schemeClr val="bg1"/>
                </a:solidFill>
              </a:rPr>
              <a:t>, </a:t>
            </a:r>
            <a:r>
              <a:rPr lang="ru-RU" sz="2400" dirty="0" err="1">
                <a:solidFill>
                  <a:schemeClr val="bg1"/>
                </a:solidFill>
              </a:rPr>
              <a:t>птахівництво</a:t>
            </a:r>
            <a:r>
              <a:rPr lang="ru-RU" sz="2400" dirty="0">
                <a:solidFill>
                  <a:schemeClr val="bg1"/>
                </a:solidFill>
              </a:rPr>
              <a:t> (</a:t>
            </a:r>
            <a:r>
              <a:rPr lang="ru-RU" sz="2400" dirty="0" err="1">
                <a:solidFill>
                  <a:schemeClr val="bg1"/>
                </a:solidFill>
              </a:rPr>
              <a:t>Південь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Центральних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sz="2400" dirty="0" err="1">
                <a:solidFill>
                  <a:schemeClr val="bg1"/>
                </a:solidFill>
              </a:rPr>
              <a:t>провінцій</a:t>
            </a:r>
            <a:r>
              <a:rPr lang="ru-RU" sz="2400" dirty="0">
                <a:solidFill>
                  <a:schemeClr val="bg1"/>
                </a:solidFill>
              </a:rPr>
              <a:t>).</a:t>
            </a:r>
          </a:p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63" y="1223634"/>
            <a:ext cx="37496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86702"/>
            <a:ext cx="26642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46822"/>
            <a:ext cx="4092164" cy="258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3" y="4382300"/>
            <a:ext cx="2669282" cy="1911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9793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640960" cy="3877056"/>
          </a:xfrm>
        </p:spPr>
        <p:txBody>
          <a:bodyPr/>
          <a:lstStyle/>
          <a:p>
            <a:r>
              <a:rPr lang="ru-RU" sz="2400" b="1" dirty="0" err="1" smtClean="0"/>
              <a:t>Рибальство</a:t>
            </a:r>
            <a:r>
              <a:rPr lang="ru-RU" sz="2400" b="1" dirty="0"/>
              <a:t>: </a:t>
            </a:r>
            <a:r>
              <a:rPr lang="ru-RU" sz="2400" dirty="0"/>
              <a:t>морожена </a:t>
            </a:r>
            <a:r>
              <a:rPr lang="ru-RU" sz="2400" dirty="0" err="1"/>
              <a:t>риба</a:t>
            </a:r>
            <a:r>
              <a:rPr lang="ru-RU" sz="2400" dirty="0"/>
              <a:t>, </a:t>
            </a:r>
            <a:r>
              <a:rPr lang="ru-RU" sz="2400" dirty="0" err="1"/>
              <a:t>консерви</a:t>
            </a:r>
            <a:r>
              <a:rPr lang="ru-RU" sz="2400" dirty="0"/>
              <a:t> (</a:t>
            </a:r>
            <a:r>
              <a:rPr lang="ru-RU" sz="2400" dirty="0" err="1"/>
              <a:t>Атлантичні</a:t>
            </a:r>
            <a:r>
              <a:rPr lang="ru-RU" sz="2400" dirty="0"/>
              <a:t> </a:t>
            </a:r>
            <a:r>
              <a:rPr lang="ru-RU" sz="2400" dirty="0" err="1"/>
              <a:t>провінції</a:t>
            </a:r>
            <a:r>
              <a:rPr lang="ru-RU" sz="2400" dirty="0"/>
              <a:t>, </a:t>
            </a:r>
            <a:r>
              <a:rPr lang="ru-RU" sz="2400" dirty="0" err="1"/>
              <a:t>Британська</a:t>
            </a:r>
            <a:r>
              <a:rPr lang="ru-RU" sz="2400" dirty="0"/>
              <a:t> </a:t>
            </a:r>
            <a:r>
              <a:rPr lang="ru-RU" sz="2400" dirty="0" err="1"/>
              <a:t>Колумбія</a:t>
            </a:r>
            <a:r>
              <a:rPr lang="ru-RU" sz="2400" dirty="0"/>
              <a:t>)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554413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62311"/>
            <a:ext cx="3719513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2916"/>
            <a:ext cx="366395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9669"/>
            <a:ext cx="2597150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91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0"/>
            <a:ext cx="58594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0" y="908720"/>
            <a:ext cx="8572500" cy="355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E:\Рабочий стол\канада\800px-Montreal_Twilight_Panorama_2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9"/>
            <a:ext cx="8640960" cy="211595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1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5445224"/>
            <a:ext cx="7056784" cy="1074043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>
                <a:solidFill>
                  <a:schemeClr val="bg1"/>
                </a:solidFill>
                <a:latin typeface="+mn-lt"/>
              </a:rPr>
              <a:t>Дякую за увагу!!!</a:t>
            </a:r>
            <a:endParaRPr lang="ru-RU" sz="6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65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8870"/>
            <a:ext cx="4563687" cy="284884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chemeClr val="bg1"/>
                </a:solidFill>
              </a:rPr>
              <a:t>Державні символи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129" y="1124744"/>
            <a:ext cx="35306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06" y="4941168"/>
            <a:ext cx="18526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235" y="5690468"/>
            <a:ext cx="13223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«</a:t>
            </a:r>
            <a:r>
              <a:rPr lang="ru-RU" dirty="0" err="1">
                <a:solidFill>
                  <a:srgbClr val="FF0000"/>
                </a:solidFill>
              </a:rPr>
              <a:t>Візитна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картка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Канади</a:t>
            </a:r>
            <a:r>
              <a:rPr lang="ru-RU" dirty="0">
                <a:solidFill>
                  <a:srgbClr val="FF0000"/>
                </a:solidFill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24990"/>
            <a:ext cx="3944937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44870"/>
            <a:ext cx="448627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5014" y="650279"/>
            <a:ext cx="87099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FF0000"/>
                </a:solidFill>
              </a:rPr>
              <a:t>Площа</a:t>
            </a:r>
            <a:r>
              <a:rPr lang="ru-RU" sz="2400" dirty="0">
                <a:solidFill>
                  <a:srgbClr val="FF0000"/>
                </a:solidFill>
              </a:rPr>
              <a:t> -  9,97 млн. кв. км.  </a:t>
            </a:r>
          </a:p>
          <a:p>
            <a:r>
              <a:rPr lang="ru-RU" sz="2400" dirty="0" err="1">
                <a:solidFill>
                  <a:srgbClr val="FF0000"/>
                </a:solidFill>
              </a:rPr>
              <a:t>Населення</a:t>
            </a:r>
            <a:r>
              <a:rPr lang="ru-RU" sz="2400" dirty="0">
                <a:solidFill>
                  <a:srgbClr val="FF0000"/>
                </a:solidFill>
              </a:rPr>
              <a:t> – 33,5 млн. </a:t>
            </a:r>
            <a:r>
              <a:rPr lang="ru-RU" sz="2400" dirty="0" err="1">
                <a:solidFill>
                  <a:srgbClr val="FF0000"/>
                </a:solidFill>
              </a:rPr>
              <a:t>чол</a:t>
            </a:r>
            <a:r>
              <a:rPr lang="ru-RU" sz="2400" dirty="0">
                <a:solidFill>
                  <a:srgbClr val="FF0000"/>
                </a:solidFill>
              </a:rPr>
              <a:t>. (2009 р.)</a:t>
            </a:r>
          </a:p>
          <a:p>
            <a:r>
              <a:rPr lang="ru-RU" sz="2400" dirty="0" err="1">
                <a:solidFill>
                  <a:srgbClr val="FF0000"/>
                </a:solidFill>
              </a:rPr>
              <a:t>Складається</a:t>
            </a:r>
            <a:r>
              <a:rPr lang="ru-RU" sz="2400" dirty="0">
                <a:solidFill>
                  <a:srgbClr val="FF0000"/>
                </a:solidFill>
              </a:rPr>
              <a:t> з </a:t>
            </a:r>
            <a:r>
              <a:rPr lang="ru-RU" sz="2400" dirty="0" err="1">
                <a:solidFill>
                  <a:srgbClr val="FF0000"/>
                </a:solidFill>
              </a:rPr>
              <a:t>трьох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частин</a:t>
            </a:r>
            <a:r>
              <a:rPr lang="ru-RU" sz="2400" dirty="0">
                <a:solidFill>
                  <a:srgbClr val="FF0000"/>
                </a:solidFill>
              </a:rPr>
              <a:t>: Центральна, штат Аляска, штат </a:t>
            </a:r>
            <a:r>
              <a:rPr lang="ru-RU" sz="2400" dirty="0" err="1">
                <a:solidFill>
                  <a:srgbClr val="FF0000"/>
                </a:solidFill>
              </a:rPr>
              <a:t>Гаваї</a:t>
            </a:r>
            <a:r>
              <a:rPr lang="ru-RU" sz="2400" dirty="0">
                <a:solidFill>
                  <a:srgbClr val="FF0000"/>
                </a:solidFill>
              </a:rPr>
              <a:t>.</a:t>
            </a:r>
          </a:p>
          <a:p>
            <a:r>
              <a:rPr lang="ru-RU" sz="2400" dirty="0" err="1">
                <a:solidFill>
                  <a:srgbClr val="FF0000"/>
                </a:solidFill>
              </a:rPr>
              <a:t>Столиця</a:t>
            </a:r>
            <a:r>
              <a:rPr lang="ru-RU" sz="2400" dirty="0">
                <a:solidFill>
                  <a:srgbClr val="FF0000"/>
                </a:solidFill>
              </a:rPr>
              <a:t> - Оттава</a:t>
            </a:r>
          </a:p>
          <a:p>
            <a:r>
              <a:rPr lang="ru-RU" sz="2400" dirty="0" err="1">
                <a:solidFill>
                  <a:srgbClr val="FF0000"/>
                </a:solidFill>
              </a:rPr>
              <a:t>Державний</a:t>
            </a:r>
            <a:r>
              <a:rPr lang="ru-RU" sz="2400" dirty="0">
                <a:solidFill>
                  <a:srgbClr val="FF0000"/>
                </a:solidFill>
              </a:rPr>
              <a:t> лад: </a:t>
            </a:r>
            <a:r>
              <a:rPr lang="ru-RU" sz="2400" dirty="0" err="1">
                <a:solidFill>
                  <a:srgbClr val="FF0000"/>
                </a:solidFill>
              </a:rPr>
              <a:t>країна</a:t>
            </a:r>
            <a:r>
              <a:rPr lang="ru-RU" sz="2400" dirty="0">
                <a:solidFill>
                  <a:srgbClr val="FF0000"/>
                </a:solidFill>
              </a:rPr>
              <a:t> у </a:t>
            </a:r>
            <a:r>
              <a:rPr lang="ru-RU" sz="2400" dirty="0" err="1">
                <a:solidFill>
                  <a:srgbClr val="FF0000"/>
                </a:solidFill>
              </a:rPr>
              <a:t>складі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Співдружності</a:t>
            </a:r>
            <a:r>
              <a:rPr lang="ru-RU" sz="2400" dirty="0">
                <a:solidFill>
                  <a:srgbClr val="FF0000"/>
                </a:solidFill>
              </a:rPr>
              <a:t> (</a:t>
            </a:r>
            <a:r>
              <a:rPr lang="ru-RU" sz="2400" dirty="0" err="1">
                <a:solidFill>
                  <a:srgbClr val="FF0000"/>
                </a:solidFill>
              </a:rPr>
              <a:t>Британської</a:t>
            </a:r>
            <a:r>
              <a:rPr lang="ru-RU" sz="2400" dirty="0">
                <a:solidFill>
                  <a:srgbClr val="FF0000"/>
                </a:solidFill>
              </a:rPr>
              <a:t>), </a:t>
            </a:r>
            <a:r>
              <a:rPr lang="ru-RU" sz="2400" dirty="0" err="1">
                <a:solidFill>
                  <a:srgbClr val="FF0000"/>
                </a:solidFill>
              </a:rPr>
              <a:t>федерація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400" dirty="0">
                <a:solidFill>
                  <a:srgbClr val="FF0000"/>
                </a:solidFill>
              </a:rPr>
              <a:t>Склад </a:t>
            </a:r>
            <a:r>
              <a:rPr lang="ru-RU" sz="2400" dirty="0" err="1">
                <a:solidFill>
                  <a:srgbClr val="FF0000"/>
                </a:solidFill>
              </a:rPr>
              <a:t>території</a:t>
            </a:r>
            <a:r>
              <a:rPr lang="ru-RU" sz="2400" dirty="0">
                <a:solidFill>
                  <a:srgbClr val="FF0000"/>
                </a:solidFill>
              </a:rPr>
              <a:t>: 10 </a:t>
            </a:r>
            <a:r>
              <a:rPr lang="ru-RU" sz="2400" dirty="0" err="1">
                <a:solidFill>
                  <a:srgbClr val="FF0000"/>
                </a:solidFill>
              </a:rPr>
              <a:t>провінцій</a:t>
            </a:r>
            <a:r>
              <a:rPr lang="ru-RU" sz="2400" dirty="0">
                <a:solidFill>
                  <a:srgbClr val="FF0000"/>
                </a:solidFill>
              </a:rPr>
              <a:t>, 2 </a:t>
            </a:r>
            <a:r>
              <a:rPr lang="ru-RU" sz="2400" dirty="0" err="1">
                <a:solidFill>
                  <a:srgbClr val="FF0000"/>
                </a:solidFill>
              </a:rPr>
              <a:t>території</a:t>
            </a:r>
            <a:r>
              <a:rPr lang="ru-RU" sz="2400" dirty="0">
                <a:solidFill>
                  <a:srgbClr val="FF0000"/>
                </a:solidFill>
              </a:rPr>
              <a:t> (Юкон, </a:t>
            </a:r>
            <a:r>
              <a:rPr lang="ru-RU" sz="2400" dirty="0" err="1">
                <a:solidFill>
                  <a:srgbClr val="FF0000"/>
                </a:solidFill>
              </a:rPr>
              <a:t>Північно-Західні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території</a:t>
            </a:r>
            <a:r>
              <a:rPr lang="ru-RU" sz="2400" dirty="0">
                <a:solidFill>
                  <a:srgbClr val="FF0000"/>
                </a:solidFill>
              </a:rPr>
              <a:t>)</a:t>
            </a:r>
          </a:p>
          <a:p>
            <a:r>
              <a:rPr lang="ru-RU" sz="2400" dirty="0" err="1">
                <a:solidFill>
                  <a:srgbClr val="FF0000"/>
                </a:solidFill>
              </a:rPr>
              <a:t>Грошова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одиниця</a:t>
            </a:r>
            <a:r>
              <a:rPr lang="ru-RU" sz="2400" dirty="0">
                <a:solidFill>
                  <a:srgbClr val="FF0000"/>
                </a:solidFill>
              </a:rPr>
              <a:t>: </a:t>
            </a:r>
            <a:r>
              <a:rPr lang="ru-RU" sz="2400" dirty="0" err="1">
                <a:solidFill>
                  <a:srgbClr val="FF0000"/>
                </a:solidFill>
              </a:rPr>
              <a:t>канадський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долар</a:t>
            </a:r>
            <a:r>
              <a:rPr lang="ru-RU" sz="2400" dirty="0">
                <a:solidFill>
                  <a:srgbClr val="FF0000"/>
                </a:solidFill>
              </a:rPr>
              <a:t> = 100 </a:t>
            </a:r>
            <a:r>
              <a:rPr lang="ru-RU" sz="2400" dirty="0" err="1">
                <a:solidFill>
                  <a:srgbClr val="FF0000"/>
                </a:solidFill>
              </a:rPr>
              <a:t>центів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86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49465"/>
            <a:ext cx="7272808" cy="5945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87734" y="116632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</a:rPr>
              <a:t>Політична карта Канади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5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>
        <p14:shred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15816" y="35017"/>
            <a:ext cx="3454152" cy="135416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ЕГП </a:t>
            </a:r>
            <a:r>
              <a:rPr lang="ru-RU" dirty="0" err="1">
                <a:solidFill>
                  <a:schemeClr val="bg1"/>
                </a:solidFill>
              </a:rPr>
              <a:t>Канади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4800600" y="1196752"/>
            <a:ext cx="4235896" cy="5400600"/>
          </a:xfrm>
        </p:spPr>
        <p:txBody>
          <a:bodyPr>
            <a:normAutofit/>
          </a:bodyPr>
          <a:lstStyle/>
          <a:p>
            <a:r>
              <a:rPr lang="ru-RU" sz="2600" dirty="0" err="1">
                <a:solidFill>
                  <a:schemeClr val="bg1"/>
                </a:solidFill>
              </a:rPr>
              <a:t>Вихід</a:t>
            </a:r>
            <a:r>
              <a:rPr lang="ru-RU" sz="2600" dirty="0">
                <a:solidFill>
                  <a:schemeClr val="bg1"/>
                </a:solidFill>
              </a:rPr>
              <a:t> до </a:t>
            </a:r>
            <a:r>
              <a:rPr lang="ru-RU" sz="2600" dirty="0" err="1">
                <a:solidFill>
                  <a:schemeClr val="bg1"/>
                </a:solidFill>
              </a:rPr>
              <a:t>трьох</a:t>
            </a:r>
            <a:r>
              <a:rPr lang="ru-RU" sz="2600" dirty="0">
                <a:solidFill>
                  <a:schemeClr val="bg1"/>
                </a:solidFill>
              </a:rPr>
              <a:t> </a:t>
            </a:r>
            <a:r>
              <a:rPr lang="ru-RU" sz="2600" dirty="0" err="1">
                <a:solidFill>
                  <a:schemeClr val="bg1"/>
                </a:solidFill>
              </a:rPr>
              <a:t>океанів</a:t>
            </a:r>
            <a:r>
              <a:rPr lang="ru-RU" sz="2600" dirty="0">
                <a:solidFill>
                  <a:schemeClr val="bg1"/>
                </a:solidFill>
              </a:rPr>
              <a:t>;</a:t>
            </a:r>
          </a:p>
          <a:p>
            <a:r>
              <a:rPr lang="ru-RU" sz="2600" dirty="0">
                <a:solidFill>
                  <a:schemeClr val="bg1"/>
                </a:solidFill>
              </a:rPr>
              <a:t>90% </a:t>
            </a:r>
            <a:r>
              <a:rPr lang="ru-RU" sz="2600" dirty="0" err="1">
                <a:solidFill>
                  <a:schemeClr val="bg1"/>
                </a:solidFill>
              </a:rPr>
              <a:t>берегів</a:t>
            </a:r>
            <a:r>
              <a:rPr lang="ru-RU" sz="2600" dirty="0">
                <a:solidFill>
                  <a:schemeClr val="bg1"/>
                </a:solidFill>
              </a:rPr>
              <a:t> не </a:t>
            </a:r>
            <a:r>
              <a:rPr lang="ru-RU" sz="2600" dirty="0" err="1">
                <a:solidFill>
                  <a:schemeClr val="bg1"/>
                </a:solidFill>
              </a:rPr>
              <a:t>беруть</a:t>
            </a:r>
            <a:r>
              <a:rPr lang="ru-RU" sz="2600" dirty="0">
                <a:solidFill>
                  <a:schemeClr val="bg1"/>
                </a:solidFill>
              </a:rPr>
              <a:t> участь в </a:t>
            </a:r>
            <a:r>
              <a:rPr lang="ru-RU" sz="2600" dirty="0" err="1">
                <a:solidFill>
                  <a:schemeClr val="bg1"/>
                </a:solidFill>
              </a:rPr>
              <a:t>господарстві</a:t>
            </a:r>
            <a:r>
              <a:rPr lang="ru-RU" sz="2600" dirty="0">
                <a:solidFill>
                  <a:schemeClr val="bg1"/>
                </a:solidFill>
              </a:rPr>
              <a:t> </a:t>
            </a:r>
            <a:r>
              <a:rPr lang="ru-RU" sz="2600" dirty="0" err="1">
                <a:solidFill>
                  <a:schemeClr val="bg1"/>
                </a:solidFill>
              </a:rPr>
              <a:t>країни</a:t>
            </a:r>
            <a:r>
              <a:rPr lang="ru-RU" sz="2600" dirty="0">
                <a:solidFill>
                  <a:schemeClr val="bg1"/>
                </a:solidFill>
              </a:rPr>
              <a:t>;</a:t>
            </a:r>
          </a:p>
          <a:p>
            <a:r>
              <a:rPr lang="ru-RU" sz="2600" dirty="0">
                <a:solidFill>
                  <a:schemeClr val="bg1"/>
                </a:solidFill>
              </a:rPr>
              <a:t>Порти Ванкувер, Монреаль;</a:t>
            </a:r>
          </a:p>
          <a:p>
            <a:r>
              <a:rPr lang="ru-RU" sz="2600" dirty="0" err="1">
                <a:solidFill>
                  <a:schemeClr val="bg1"/>
                </a:solidFill>
              </a:rPr>
              <a:t>Кордони</a:t>
            </a:r>
            <a:r>
              <a:rPr lang="ru-RU" sz="2600" dirty="0">
                <a:solidFill>
                  <a:schemeClr val="bg1"/>
                </a:solidFill>
              </a:rPr>
              <a:t> з США – партнером НАТО;</a:t>
            </a:r>
          </a:p>
          <a:p>
            <a:r>
              <a:rPr lang="ru-RU" sz="2600" dirty="0" err="1">
                <a:solidFill>
                  <a:schemeClr val="bg1"/>
                </a:solidFill>
              </a:rPr>
              <a:t>Зв'язки</a:t>
            </a:r>
            <a:r>
              <a:rPr lang="ru-RU" sz="2600" dirty="0">
                <a:solidFill>
                  <a:schemeClr val="bg1"/>
                </a:solidFill>
              </a:rPr>
              <a:t> через </a:t>
            </a:r>
            <a:r>
              <a:rPr lang="ru-RU" sz="2600" dirty="0" err="1">
                <a:solidFill>
                  <a:schemeClr val="bg1"/>
                </a:solidFill>
              </a:rPr>
              <a:t>Великі</a:t>
            </a:r>
            <a:r>
              <a:rPr lang="ru-RU" sz="2600" dirty="0">
                <a:solidFill>
                  <a:schemeClr val="bg1"/>
                </a:solidFill>
              </a:rPr>
              <a:t> озера та </a:t>
            </a:r>
            <a:r>
              <a:rPr lang="ru-RU" sz="2600" dirty="0" err="1">
                <a:solidFill>
                  <a:schemeClr val="bg1"/>
                </a:solidFill>
              </a:rPr>
              <a:t>суходільними</a:t>
            </a:r>
            <a:r>
              <a:rPr lang="ru-RU" sz="2600" dirty="0">
                <a:solidFill>
                  <a:schemeClr val="bg1"/>
                </a:solidFill>
              </a:rPr>
              <a:t> шляхами;</a:t>
            </a:r>
          </a:p>
          <a:p>
            <a:r>
              <a:rPr lang="ru-RU" sz="2600" dirty="0" err="1">
                <a:solidFill>
                  <a:schemeClr val="bg1"/>
                </a:solidFill>
              </a:rPr>
              <a:t>Економічні</a:t>
            </a:r>
            <a:r>
              <a:rPr lang="ru-RU" sz="2600" dirty="0">
                <a:solidFill>
                  <a:schemeClr val="bg1"/>
                </a:solidFill>
              </a:rPr>
              <a:t> </a:t>
            </a:r>
            <a:r>
              <a:rPr lang="ru-RU" sz="2600" dirty="0" err="1">
                <a:solidFill>
                  <a:schemeClr val="bg1"/>
                </a:solidFill>
              </a:rPr>
              <a:t>зв'язки</a:t>
            </a:r>
            <a:r>
              <a:rPr lang="ru-RU" sz="2600" dirty="0">
                <a:solidFill>
                  <a:schemeClr val="bg1"/>
                </a:solidFill>
              </a:rPr>
              <a:t> з США</a:t>
            </a:r>
            <a:r>
              <a:rPr lang="ru-RU" sz="2600" dirty="0"/>
              <a:t>.</a:t>
            </a:r>
          </a:p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242695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35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07143" y="0"/>
            <a:ext cx="7772400" cy="1143000"/>
          </a:xfrm>
        </p:spPr>
        <p:txBody>
          <a:bodyPr>
            <a:normAutofit/>
          </a:bodyPr>
          <a:lstStyle/>
          <a:p>
            <a:r>
              <a:rPr lang="ru-RU" sz="3100" dirty="0" err="1">
                <a:solidFill>
                  <a:schemeClr val="bg1"/>
                </a:solidFill>
              </a:rPr>
              <a:t>Природні</a:t>
            </a:r>
            <a:r>
              <a:rPr lang="ru-RU" sz="3100" dirty="0">
                <a:solidFill>
                  <a:schemeClr val="bg1"/>
                </a:solidFill>
              </a:rPr>
              <a:t> </a:t>
            </a:r>
            <a:r>
              <a:rPr lang="ru-RU" sz="3100" dirty="0" err="1">
                <a:solidFill>
                  <a:schemeClr val="bg1"/>
                </a:solidFill>
              </a:rPr>
              <a:t>умови</a:t>
            </a:r>
            <a:r>
              <a:rPr lang="ru-RU" sz="3100" dirty="0">
                <a:solidFill>
                  <a:schemeClr val="bg1"/>
                </a:solidFill>
              </a:rPr>
              <a:t> та </a:t>
            </a:r>
            <a:r>
              <a:rPr lang="ru-RU" sz="3100" dirty="0" err="1">
                <a:solidFill>
                  <a:schemeClr val="bg1"/>
                </a:solidFill>
              </a:rPr>
              <a:t>ресурси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7" name="Объект 16"/>
          <p:cNvSpPr>
            <a:spLocks noGrp="1"/>
          </p:cNvSpPr>
          <p:nvPr>
            <p:ph sz="quarter" idx="14"/>
          </p:nvPr>
        </p:nvSpPr>
        <p:spPr>
          <a:xfrm>
            <a:off x="179512" y="5110622"/>
            <a:ext cx="9257538" cy="1950825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Клімат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err="1">
                <a:solidFill>
                  <a:schemeClr val="bg1"/>
                </a:solidFill>
              </a:rPr>
              <a:t>арктичний</a:t>
            </a:r>
            <a:r>
              <a:rPr lang="ru-RU" dirty="0">
                <a:solidFill>
                  <a:schemeClr val="bg1"/>
                </a:solidFill>
              </a:rPr>
              <a:t> пояс; </a:t>
            </a:r>
            <a:r>
              <a:rPr lang="ru-RU" dirty="0" err="1">
                <a:solidFill>
                  <a:schemeClr val="bg1"/>
                </a:solidFill>
              </a:rPr>
              <a:t>субарктичний</a:t>
            </a:r>
            <a:r>
              <a:rPr lang="ru-RU" dirty="0">
                <a:solidFill>
                  <a:schemeClr val="bg1"/>
                </a:solidFill>
              </a:rPr>
              <a:t> пояс, </a:t>
            </a:r>
            <a:r>
              <a:rPr lang="ru-RU" dirty="0" err="1">
                <a:solidFill>
                  <a:schemeClr val="bg1"/>
                </a:solidFill>
              </a:rPr>
              <a:t>помірний</a:t>
            </a:r>
            <a:r>
              <a:rPr lang="ru-RU" dirty="0">
                <a:solidFill>
                  <a:schemeClr val="bg1"/>
                </a:solidFill>
              </a:rPr>
              <a:t> пояс </a:t>
            </a:r>
            <a:r>
              <a:rPr lang="ru-RU" dirty="0" err="1">
                <a:solidFill>
                  <a:schemeClr val="bg1"/>
                </a:solidFill>
              </a:rPr>
              <a:t>поділяється</a:t>
            </a:r>
            <a:r>
              <a:rPr lang="ru-RU" dirty="0">
                <a:solidFill>
                  <a:schemeClr val="bg1"/>
                </a:solidFill>
              </a:rPr>
              <a:t> на три </a:t>
            </a:r>
            <a:r>
              <a:rPr lang="ru-RU" dirty="0" err="1">
                <a:solidFill>
                  <a:schemeClr val="bg1"/>
                </a:solidFill>
              </a:rPr>
              <a:t>кліматичних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області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err="1">
                <a:solidFill>
                  <a:schemeClr val="bg1"/>
                </a:solidFill>
              </a:rPr>
              <a:t>морського</a:t>
            </a:r>
            <a:r>
              <a:rPr lang="ru-RU" dirty="0">
                <a:solidFill>
                  <a:schemeClr val="bg1"/>
                </a:solidFill>
              </a:rPr>
              <a:t> типу </a:t>
            </a:r>
            <a:r>
              <a:rPr lang="ru-RU" dirty="0" err="1">
                <a:solidFill>
                  <a:schemeClr val="bg1"/>
                </a:solidFill>
              </a:rPr>
              <a:t>клімату</a:t>
            </a:r>
            <a:r>
              <a:rPr lang="ru-RU" dirty="0">
                <a:solidFill>
                  <a:schemeClr val="bg1"/>
                </a:solidFill>
              </a:rPr>
              <a:t>, континентального та </a:t>
            </a:r>
            <a:r>
              <a:rPr lang="ru-RU" dirty="0" err="1">
                <a:solidFill>
                  <a:schemeClr val="bg1"/>
                </a:solidFill>
              </a:rPr>
              <a:t>мусонного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Водні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err="1">
                <a:solidFill>
                  <a:schemeClr val="bg1"/>
                </a:solidFill>
              </a:rPr>
              <a:t>річки</a:t>
            </a:r>
            <a:r>
              <a:rPr lang="ru-RU" dirty="0">
                <a:solidFill>
                  <a:schemeClr val="bg1"/>
                </a:solidFill>
              </a:rPr>
              <a:t>: </a:t>
            </a:r>
            <a:r>
              <a:rPr lang="ru-RU" dirty="0" err="1">
                <a:solidFill>
                  <a:schemeClr val="bg1"/>
                </a:solidFill>
              </a:rPr>
              <a:t>Маккензі</a:t>
            </a:r>
            <a:r>
              <a:rPr lang="ru-RU" dirty="0">
                <a:solidFill>
                  <a:schemeClr val="bg1"/>
                </a:solidFill>
              </a:rPr>
              <a:t>, Св. </a:t>
            </a:r>
            <a:r>
              <a:rPr lang="ru-RU" dirty="0" err="1">
                <a:solidFill>
                  <a:schemeClr val="bg1"/>
                </a:solidFill>
              </a:rPr>
              <a:t>Лаврентія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Атабаска</a:t>
            </a:r>
            <a:r>
              <a:rPr lang="ru-RU" dirty="0">
                <a:solidFill>
                  <a:schemeClr val="bg1"/>
                </a:solidFill>
              </a:rPr>
              <a:t>, Нельсон; </a:t>
            </a:r>
            <a:r>
              <a:rPr lang="ru-RU" dirty="0" err="1">
                <a:solidFill>
                  <a:schemeClr val="bg1"/>
                </a:solidFill>
              </a:rPr>
              <a:t>річки</a:t>
            </a:r>
            <a:r>
              <a:rPr lang="ru-RU" dirty="0">
                <a:solidFill>
                  <a:schemeClr val="bg1"/>
                </a:solidFill>
              </a:rPr>
              <a:t> Лабрадору та </a:t>
            </a:r>
            <a:r>
              <a:rPr lang="ru-RU" dirty="0" err="1">
                <a:solidFill>
                  <a:schemeClr val="bg1"/>
                </a:solidFill>
              </a:rPr>
              <a:t>Кордильєр</a:t>
            </a:r>
            <a:r>
              <a:rPr lang="ru-RU" dirty="0">
                <a:solidFill>
                  <a:schemeClr val="bg1"/>
                </a:solidFill>
              </a:rPr>
              <a:t> (</a:t>
            </a:r>
            <a:r>
              <a:rPr lang="ru-RU" dirty="0" err="1">
                <a:solidFill>
                  <a:schemeClr val="bg1"/>
                </a:solidFill>
              </a:rPr>
              <a:t>енергія</a:t>
            </a:r>
            <a:r>
              <a:rPr lang="ru-RU" dirty="0">
                <a:solidFill>
                  <a:schemeClr val="bg1"/>
                </a:solidFill>
              </a:rPr>
              <a:t>); озера.</a:t>
            </a:r>
          </a:p>
          <a:p>
            <a:r>
              <a:rPr lang="ru-RU" dirty="0" err="1">
                <a:solidFill>
                  <a:schemeClr val="bg1"/>
                </a:solidFill>
              </a:rPr>
              <a:t>Ґрунти</a:t>
            </a:r>
            <a:r>
              <a:rPr lang="ru-RU" dirty="0">
                <a:solidFill>
                  <a:schemeClr val="bg1"/>
                </a:solidFill>
              </a:rPr>
              <a:t>:  </a:t>
            </a:r>
            <a:r>
              <a:rPr lang="ru-RU" dirty="0" err="1">
                <a:solidFill>
                  <a:schemeClr val="bg1"/>
                </a:solidFill>
              </a:rPr>
              <a:t>чорноземи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бурі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сірі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лісові</a:t>
            </a:r>
            <a:r>
              <a:rPr lang="ru-RU" dirty="0" smtClean="0">
                <a:solidFill>
                  <a:schemeClr val="bg1"/>
                </a:solidFill>
              </a:rPr>
              <a:t>. </a:t>
            </a:r>
            <a:r>
              <a:rPr lang="ru-RU" dirty="0" err="1" smtClean="0">
                <a:solidFill>
                  <a:schemeClr val="bg1"/>
                </a:solidFill>
              </a:rPr>
              <a:t>Лісові</a:t>
            </a:r>
            <a:r>
              <a:rPr lang="ru-RU" dirty="0">
                <a:solidFill>
                  <a:schemeClr val="bg1"/>
                </a:solidFill>
              </a:rPr>
              <a:t>: 1/2 </a:t>
            </a:r>
            <a:r>
              <a:rPr lang="ru-RU" dirty="0" err="1">
                <a:solidFill>
                  <a:schemeClr val="bg1"/>
                </a:solidFill>
              </a:rPr>
              <a:t>площі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країни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76672"/>
            <a:ext cx="6984776" cy="470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6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439232" y="6249888"/>
            <a:ext cx="4437024" cy="608112"/>
          </a:xfrm>
        </p:spPr>
        <p:txBody>
          <a:bodyPr/>
          <a:lstStyle/>
          <a:p>
            <a:pPr marL="68580" indent="0">
              <a:buNone/>
            </a:pPr>
            <a:r>
              <a:rPr lang="ru-RU" b="1" i="1" dirty="0"/>
              <a:t>	</a:t>
            </a:r>
            <a:r>
              <a:rPr lang="ru-RU" b="1" i="1" dirty="0" err="1"/>
              <a:t>Ніагарський</a:t>
            </a:r>
            <a:r>
              <a:rPr lang="ru-RU" b="1" i="1" dirty="0"/>
              <a:t> </a:t>
            </a:r>
            <a:r>
              <a:rPr lang="ru-RU" b="1" i="1" dirty="0" err="1"/>
              <a:t>водоспад</a:t>
            </a:r>
            <a:endParaRPr lang="ru-RU" b="1" i="1" dirty="0"/>
          </a:p>
          <a:p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011289" cy="28829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3949860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3010"/>
            <a:ext cx="4248472" cy="28829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68" y="3284984"/>
            <a:ext cx="4084388" cy="277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23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65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5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4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47" tmFilter="0, 0; 0.125,0.2665; 0.25,0.4; 0.375,0.465; 0.5,0.5;  0.625,0.535; 0.75,0.6; 0.875,0.7335; 1,1">
                                          <p:stCondLst>
                                            <p:cond delay="747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73" tmFilter="0, 0; 0.125,0.2665; 0.25,0.4; 0.375,0.465; 0.5,0.5;  0.625,0.535; 0.75,0.6; 0.875,0.7335; 1,1">
                                          <p:stCondLst>
                                            <p:cond delay="149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5" tmFilter="0, 0; 0.125,0.2665; 0.25,0.4; 0.375,0.465; 0.5,0.5;  0.625,0.535; 0.75,0.6; 0.875,0.7335; 1,1">
                                          <p:stCondLst>
                                            <p:cond delay="1863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9">
                                          <p:stCondLst>
                                            <p:cond delay="731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87" decel="50000">
                                          <p:stCondLst>
                                            <p:cond delay="761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9">
                                          <p:stCondLst>
                                            <p:cond delay="1476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87" decel="50000">
                                          <p:stCondLst>
                                            <p:cond delay="1505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9">
                                          <p:stCondLst>
                                            <p:cond delay="1847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87" decel="50000">
                                          <p:stCondLst>
                                            <p:cond delay="1876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9">
                                          <p:stCondLst>
                                            <p:cond delay="2034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87" decel="50000">
                                          <p:stCondLst>
                                            <p:cond delay="2063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17" y="165893"/>
            <a:ext cx="5018087" cy="32623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3" y="414858"/>
            <a:ext cx="3749675" cy="280987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2" y="3428206"/>
            <a:ext cx="2809875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77072"/>
            <a:ext cx="3627437" cy="221932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8206"/>
            <a:ext cx="259080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816" y="4345780"/>
            <a:ext cx="2084387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96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7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7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4895528" y="836712"/>
            <a:ext cx="4248472" cy="5589240"/>
          </a:xfrm>
        </p:spPr>
        <p:txBody>
          <a:bodyPr>
            <a:normAutofit/>
          </a:bodyPr>
          <a:lstStyle/>
          <a:p>
            <a:r>
              <a:rPr lang="ru-RU" sz="2400" dirty="0" err="1"/>
              <a:t>Паливні</a:t>
            </a:r>
            <a:r>
              <a:rPr lang="ru-RU" sz="2400" dirty="0"/>
              <a:t>: </a:t>
            </a:r>
            <a:r>
              <a:rPr lang="ru-RU" sz="2400" dirty="0" err="1"/>
              <a:t>нафта</a:t>
            </a:r>
            <a:r>
              <a:rPr lang="ru-RU" sz="2400" dirty="0"/>
              <a:t>, газ – </a:t>
            </a:r>
            <a:r>
              <a:rPr lang="ru-RU" sz="2400" dirty="0" err="1"/>
              <a:t>Зх</a:t>
            </a:r>
            <a:r>
              <a:rPr lang="ru-RU" sz="2400" dirty="0"/>
              <a:t>.-</a:t>
            </a:r>
            <a:r>
              <a:rPr lang="ru-RU" sz="2400" dirty="0" err="1"/>
              <a:t>Канадський</a:t>
            </a:r>
            <a:r>
              <a:rPr lang="ru-RU" sz="2400" dirty="0"/>
              <a:t> </a:t>
            </a:r>
            <a:r>
              <a:rPr lang="ru-RU" sz="2400" dirty="0" err="1"/>
              <a:t>басейн</a:t>
            </a:r>
            <a:r>
              <a:rPr lang="ru-RU" sz="2400" dirty="0"/>
              <a:t>; </a:t>
            </a:r>
            <a:r>
              <a:rPr lang="ru-RU" sz="2400" dirty="0" err="1"/>
              <a:t>кам'яне</a:t>
            </a:r>
            <a:r>
              <a:rPr lang="ru-RU" sz="2400" dirty="0"/>
              <a:t> </a:t>
            </a:r>
            <a:r>
              <a:rPr lang="ru-RU" sz="2400" dirty="0" err="1"/>
              <a:t>вугілля</a:t>
            </a:r>
            <a:r>
              <a:rPr lang="ru-RU" sz="2400" dirty="0"/>
              <a:t> (90% - </a:t>
            </a:r>
            <a:r>
              <a:rPr lang="ru-RU" sz="2400" dirty="0" err="1"/>
              <a:t>зх</a:t>
            </a:r>
            <a:r>
              <a:rPr lang="ru-RU" sz="2400" dirty="0"/>
              <a:t>, 10% - </a:t>
            </a:r>
            <a:r>
              <a:rPr lang="ru-RU" sz="2400" dirty="0" err="1"/>
              <a:t>сх</a:t>
            </a:r>
            <a:r>
              <a:rPr lang="ru-RU" sz="2400" dirty="0" smtClean="0"/>
              <a:t>.).</a:t>
            </a:r>
            <a:endParaRPr lang="ru-RU" sz="2400" dirty="0"/>
          </a:p>
          <a:p>
            <a:r>
              <a:rPr lang="ru-RU" sz="2400" dirty="0" err="1"/>
              <a:t>Рудні</a:t>
            </a:r>
            <a:r>
              <a:rPr lang="ru-RU" sz="2400" dirty="0"/>
              <a:t>:  </a:t>
            </a:r>
            <a:r>
              <a:rPr lang="ru-RU" sz="2400" dirty="0" err="1"/>
              <a:t>залізна</a:t>
            </a:r>
            <a:r>
              <a:rPr lang="ru-RU" sz="2400" dirty="0"/>
              <a:t> руда – Лабрадор; </a:t>
            </a:r>
            <a:r>
              <a:rPr lang="ru-RU" sz="2400" dirty="0" err="1"/>
              <a:t>поліметалеві</a:t>
            </a:r>
            <a:r>
              <a:rPr lang="ru-RU" sz="2400" dirty="0"/>
              <a:t> </a:t>
            </a:r>
            <a:r>
              <a:rPr lang="ru-RU" sz="2400" dirty="0" err="1"/>
              <a:t>руди</a:t>
            </a:r>
            <a:r>
              <a:rPr lang="ru-RU" sz="2400" dirty="0"/>
              <a:t> – </a:t>
            </a:r>
            <a:r>
              <a:rPr lang="ru-RU" sz="2400" dirty="0" err="1"/>
              <a:t>Центральні</a:t>
            </a:r>
            <a:r>
              <a:rPr lang="ru-RU" sz="2400" dirty="0"/>
              <a:t> </a:t>
            </a:r>
            <a:r>
              <a:rPr lang="ru-RU" sz="2400" dirty="0" err="1"/>
              <a:t>провінції</a:t>
            </a:r>
            <a:r>
              <a:rPr lang="ru-RU" sz="2400" dirty="0"/>
              <a:t>, </a:t>
            </a:r>
            <a:r>
              <a:rPr lang="ru-RU" sz="2400" dirty="0" err="1"/>
              <a:t>Британська</a:t>
            </a:r>
            <a:r>
              <a:rPr lang="ru-RU" sz="2400" dirty="0"/>
              <a:t> </a:t>
            </a:r>
            <a:r>
              <a:rPr lang="ru-RU" sz="2400" dirty="0" err="1"/>
              <a:t>Колумбія</a:t>
            </a:r>
            <a:r>
              <a:rPr lang="ru-RU" sz="2400" dirty="0"/>
              <a:t>; </a:t>
            </a:r>
            <a:r>
              <a:rPr lang="ru-RU" sz="2400" dirty="0" err="1"/>
              <a:t>нікелеві</a:t>
            </a:r>
            <a:r>
              <a:rPr lang="ru-RU" sz="2400" dirty="0"/>
              <a:t> </a:t>
            </a:r>
            <a:r>
              <a:rPr lang="ru-RU" sz="2400" dirty="0" err="1"/>
              <a:t>руди</a:t>
            </a:r>
            <a:r>
              <a:rPr lang="ru-RU" sz="2400" dirty="0"/>
              <a:t> – </a:t>
            </a:r>
            <a:r>
              <a:rPr lang="ru-RU" sz="2400" dirty="0" err="1"/>
              <a:t>Садбері</a:t>
            </a:r>
            <a:r>
              <a:rPr lang="ru-RU" sz="2400" dirty="0"/>
              <a:t>, Томпсон; золото та </a:t>
            </a:r>
            <a:r>
              <a:rPr lang="ru-RU" sz="2400" dirty="0" err="1"/>
              <a:t>алюмінієві</a:t>
            </a:r>
            <a:r>
              <a:rPr lang="ru-RU" sz="2400" dirty="0"/>
              <a:t> </a:t>
            </a:r>
            <a:r>
              <a:rPr lang="ru-RU" sz="2400" dirty="0" err="1"/>
              <a:t>руди</a:t>
            </a:r>
            <a:r>
              <a:rPr lang="ru-RU" sz="2400" dirty="0"/>
              <a:t> – </a:t>
            </a:r>
            <a:r>
              <a:rPr lang="ru-RU" sz="2400" dirty="0" err="1"/>
              <a:t>Приозер’я</a:t>
            </a:r>
            <a:r>
              <a:rPr lang="ru-RU" sz="2400" dirty="0"/>
              <a:t>; </a:t>
            </a:r>
            <a:r>
              <a:rPr lang="ru-RU" sz="2400" dirty="0" err="1"/>
              <a:t>срібні</a:t>
            </a:r>
            <a:r>
              <a:rPr lang="ru-RU" sz="2400" dirty="0"/>
              <a:t> </a:t>
            </a:r>
            <a:r>
              <a:rPr lang="ru-RU" sz="2400" dirty="0" err="1"/>
              <a:t>руди</a:t>
            </a:r>
            <a:r>
              <a:rPr lang="ru-RU" sz="2400" dirty="0"/>
              <a:t> – Юкон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 err="1"/>
              <a:t>Нерудні</a:t>
            </a:r>
            <a:r>
              <a:rPr lang="ru-RU" sz="2400" dirty="0"/>
              <a:t>: </a:t>
            </a:r>
            <a:r>
              <a:rPr lang="ru-RU" sz="2400" dirty="0" err="1"/>
              <a:t>калійні</a:t>
            </a:r>
            <a:r>
              <a:rPr lang="ru-RU" sz="2400" dirty="0"/>
              <a:t> </a:t>
            </a:r>
            <a:r>
              <a:rPr lang="ru-RU" sz="2400" dirty="0" err="1"/>
              <a:t>солі</a:t>
            </a:r>
            <a:r>
              <a:rPr lang="ru-RU" sz="2400" dirty="0"/>
              <a:t> – Саскачеван, Квебек.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Корисні копалини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0" y="1196752"/>
            <a:ext cx="4574754" cy="445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37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Поп-музыка</Template>
  <TotalTime>1494</TotalTime>
  <Words>469</Words>
  <Application>Microsoft Office PowerPoint</Application>
  <PresentationFormat>Экран (4:3)</PresentationFormat>
  <Paragraphs>55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Urban Pop</vt:lpstr>
      <vt:lpstr>Презентация PowerPoint</vt:lpstr>
      <vt:lpstr>Державні символи</vt:lpstr>
      <vt:lpstr>«Візитна картка Канади» </vt:lpstr>
      <vt:lpstr>Презентация PowerPoint</vt:lpstr>
      <vt:lpstr>ЕГП Канади</vt:lpstr>
      <vt:lpstr>Природні умови та ресурси </vt:lpstr>
      <vt:lpstr>Презентация PowerPoint</vt:lpstr>
      <vt:lpstr>Презентация PowerPoint</vt:lpstr>
      <vt:lpstr>Корисні копалини</vt:lpstr>
      <vt:lpstr>Презентация PowerPoint</vt:lpstr>
      <vt:lpstr>Трудові ресурси</vt:lpstr>
      <vt:lpstr>Господарство</vt:lpstr>
      <vt:lpstr>Промисловість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увагу!!!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100</cp:revision>
  <dcterms:created xsi:type="dcterms:W3CDTF">2012-04-22T11:20:51Z</dcterms:created>
  <dcterms:modified xsi:type="dcterms:W3CDTF">2013-04-12T22:25:40Z</dcterms:modified>
</cp:coreProperties>
</file>