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8" r:id="rId4"/>
    <p:sldId id="263" r:id="rId5"/>
    <p:sldId id="259" r:id="rId6"/>
    <p:sldId id="269" r:id="rId7"/>
    <p:sldId id="260" r:id="rId8"/>
    <p:sldId id="264" r:id="rId9"/>
    <p:sldId id="265" r:id="rId10"/>
    <p:sldId id="266" r:id="rId11"/>
    <p:sldId id="267" r:id="rId12"/>
    <p:sldId id="268" r:id="rId13"/>
    <p:sldId id="261" r:id="rId14"/>
    <p:sldId id="270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390" y="-10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DD4A-89C3-481D-A5C5-AC16330A1B3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9B35-BD7A-4038-81E0-BFC470C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28992" cy="1656184"/>
          </a:xfrm>
        </p:spPr>
        <p:txBody>
          <a:bodyPr>
            <a:noAutofit/>
          </a:bodyPr>
          <a:lstStyle/>
          <a:p>
            <a:r>
              <a:rPr lang="uk-UA" sz="5400" dirty="0" smtClean="0"/>
              <a:t>Організація об'єднаних націй (ООН)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077072"/>
            <a:ext cx="5128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Підготувала: учениця 10-А класу</a:t>
            </a:r>
          </a:p>
          <a:p>
            <a:pPr algn="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Товстокор Поліна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82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Секретаріат</a:t>
            </a:r>
            <a:r>
              <a:rPr lang="ru-RU" sz="6000" dirty="0" smtClean="0"/>
              <a:t> </a:t>
            </a:r>
            <a:r>
              <a:rPr lang="ru-RU" sz="6000" dirty="0"/>
              <a:t>ООН</a:t>
            </a:r>
          </a:p>
        </p:txBody>
      </p:sp>
      <p:pic>
        <p:nvPicPr>
          <p:cNvPr id="7170" name="Picture 2" descr="http://www.mirislama.com/uploads/posts/2013-06/137218832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75933" cy="50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Міжнародний</a:t>
            </a:r>
            <a:r>
              <a:rPr lang="ru-RU" sz="4800" dirty="0" smtClean="0"/>
              <a:t> Суд </a:t>
            </a:r>
            <a:r>
              <a:rPr lang="ru-RU" sz="4800" dirty="0" err="1"/>
              <a:t>юстиції</a:t>
            </a:r>
            <a:r>
              <a:rPr lang="ru-RU" sz="4800" dirty="0"/>
              <a:t> ООН</a:t>
            </a:r>
          </a:p>
        </p:txBody>
      </p:sp>
      <p:pic>
        <p:nvPicPr>
          <p:cNvPr id="8194" name="Picture 2" descr="http://i1.alfi.lt/16/10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6" y="1178225"/>
            <a:ext cx="7342609" cy="50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4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56042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Спеціалізовані</a:t>
            </a:r>
            <a:r>
              <a:rPr lang="ru-RU" sz="4000" dirty="0"/>
              <a:t> установи та </a:t>
            </a:r>
            <a:r>
              <a:rPr lang="ru-RU" sz="4000" dirty="0" err="1"/>
              <a:t>підрозділи</a:t>
            </a:r>
            <a:r>
              <a:rPr lang="ru-RU" sz="4000" dirty="0"/>
              <a:t> ООН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76400"/>
            <a:ext cx="8519864" cy="48489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Статут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 smtClean="0"/>
              <a:t>Націй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ООН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установи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і агентств ООН,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та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роботу з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 — МОП (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), </a:t>
            </a:r>
            <a:r>
              <a:rPr lang="ru-RU" dirty="0" err="1"/>
              <a:t>Міжнародне</a:t>
            </a:r>
            <a:r>
              <a:rPr lang="ru-RU" dirty="0"/>
              <a:t> агентство з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 </a:t>
            </a:r>
            <a:r>
              <a:rPr lang="ru-RU" dirty="0" err="1"/>
              <a:t>Продовольча</a:t>
            </a:r>
            <a:r>
              <a:rPr lang="ru-RU" dirty="0"/>
              <a:t> і </a:t>
            </a:r>
            <a:r>
              <a:rPr lang="ru-RU" dirty="0" err="1"/>
              <a:t>сільськогосподарська</a:t>
            </a:r>
            <a:r>
              <a:rPr lang="ru-RU" dirty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ООН</a:t>
            </a:r>
            <a:r>
              <a:rPr lang="ru-RU" dirty="0"/>
              <a:t>, </a:t>
            </a:r>
            <a:r>
              <a:rPr lang="ru-RU" dirty="0" smtClean="0"/>
              <a:t>ЮНЕСКО(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/>
              <a:t>культури</a:t>
            </a:r>
            <a:r>
              <a:rPr lang="ru-RU" dirty="0" smtClean="0"/>
              <a:t>),ЮНІДО</a:t>
            </a:r>
            <a:r>
              <a:rPr lang="ru-RU" dirty="0"/>
              <a:t> (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), </a:t>
            </a:r>
            <a:r>
              <a:rPr lang="ru-RU" dirty="0" err="1"/>
              <a:t>Світовий</a:t>
            </a:r>
            <a:r>
              <a:rPr lang="ru-RU" dirty="0"/>
              <a:t> банк і 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ці</a:t>
            </a:r>
            <a:r>
              <a:rPr lang="ru-RU" dirty="0"/>
              <a:t> установи, ООН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 smtClean="0"/>
              <a:t>щеплень</a:t>
            </a:r>
            <a:r>
              <a:rPr lang="ru-RU" dirty="0" smtClean="0"/>
              <a:t>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голоду </a:t>
            </a:r>
            <a:r>
              <a:rPr lang="ru-RU" dirty="0" smtClean="0"/>
              <a:t>і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err="1" smtClean="0"/>
              <a:t>недоїдання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6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5604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10 </a:t>
            </a:r>
            <a:r>
              <a:rPr lang="ru-RU" sz="4000" dirty="0" err="1"/>
              <a:t>найбільших</a:t>
            </a:r>
            <a:r>
              <a:rPr lang="ru-RU" sz="4000" dirty="0"/>
              <a:t> </a:t>
            </a:r>
            <a:r>
              <a:rPr lang="ru-RU" sz="4000" dirty="0" err="1"/>
              <a:t>країн-донорів</a:t>
            </a:r>
            <a:r>
              <a:rPr lang="ru-RU" sz="4000" dirty="0"/>
              <a:t> бюджету </a:t>
            </a:r>
            <a:r>
              <a:rPr lang="ru-RU" sz="4000" dirty="0" smtClean="0"/>
              <a:t>ООН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931575"/>
              </p:ext>
            </p:extLst>
          </p:nvPr>
        </p:nvGraphicFramePr>
        <p:xfrm>
          <a:off x="1619672" y="980728"/>
          <a:ext cx="6048672" cy="5553918"/>
        </p:xfrm>
        <a:graphic>
          <a:graphicData uri="http://schemas.openxmlformats.org/drawingml/2006/table">
            <a:tbl>
              <a:tblPr/>
              <a:tblGrid>
                <a:gridCol w="2655515"/>
                <a:gridCol w="3393157"/>
              </a:tblGrid>
              <a:tr h="1008158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Країна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Частка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бюджету ООН)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22.000 %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Японія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12.530 %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Німеччина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8.018 %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250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Велика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Британія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6.604 %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Франція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6.123 %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Італія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4.999 %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3.207 %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КНР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3.189 %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Іспанія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3.177 %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Мексика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2.356 %</a:t>
                      </a:r>
                    </a:p>
                  </a:txBody>
                  <a:tcPr marL="62630" marR="62630" marT="31315" marB="313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79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56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/>
              <a:t>Членство в ООН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19864" cy="3984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Членами </a:t>
            </a:r>
            <a:r>
              <a:rPr lang="ru-RU" dirty="0"/>
              <a:t>ООН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миролюбні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на себе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статуту і, на думку ООН, </a:t>
            </a:r>
            <a:r>
              <a:rPr lang="ru-RU" dirty="0" err="1"/>
              <a:t>можуть</a:t>
            </a:r>
            <a:r>
              <a:rPr lang="ru-RU" dirty="0"/>
              <a:t> і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.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за </a:t>
            </a:r>
            <a:r>
              <a:rPr lang="ru-RU" dirty="0" err="1"/>
              <a:t>рекомендацією</a:t>
            </a:r>
            <a:r>
              <a:rPr lang="ru-RU" dirty="0"/>
              <a:t> Ради </a:t>
            </a:r>
            <a:r>
              <a:rPr lang="ru-RU" dirty="0" err="1"/>
              <a:t>Безпеки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5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686800" cy="1056042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tx1"/>
                </a:solidFill>
              </a:rPr>
              <a:t>Дякую за увагу!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9427"/>
            <a:ext cx="8591872" cy="46659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vi-VN" b="1" i="1" dirty="0"/>
              <a:t>Організа́ція Об'є́днаних На́цій (ООН)</a:t>
            </a:r>
            <a:r>
              <a:rPr lang="vi-VN" dirty="0"/>
              <a:t> — міжнародна організація, заснована 24 жовтня 1945 на конференції у Сан-Франциско на підставі Хартії Об'єднаних Націй. Декларованою метою діяльності організації є підтримання і зміцнення миру і міжнародної безпеки та розвиток співробітництва між державами світу.</a:t>
            </a:r>
          </a:p>
          <a:p>
            <a:pPr marL="0" indent="0">
              <a:buNone/>
            </a:pPr>
            <a:r>
              <a:rPr lang="vi-VN" b="1" i="1" dirty="0"/>
              <a:t>Головні органи ООН:</a:t>
            </a:r>
            <a:r>
              <a:rPr lang="vi-VN" dirty="0"/>
              <a:t> Генеральна Асамблея (ГА), Рада Безпеки (РБ), </a:t>
            </a:r>
            <a:r>
              <a:rPr lang="vi-VN" dirty="0" smtClean="0"/>
              <a:t>Секретаріат,</a:t>
            </a:r>
            <a:r>
              <a:rPr lang="vi-VN" dirty="0"/>
              <a:t> Міжнародний Суд, Економічна і соціальна рада; Рада з Опіки; штаб-квартира розташована у Нью-Йорку.</a:t>
            </a:r>
          </a:p>
          <a:p>
            <a:pPr marL="0" indent="0">
              <a:buNone/>
            </a:pPr>
            <a:r>
              <a:rPr lang="vi-VN" dirty="0"/>
              <a:t>Члени-засновники — 51 </a:t>
            </a:r>
            <a:r>
              <a:rPr lang="vi-VN" dirty="0" smtClean="0"/>
              <a:t>держава.</a:t>
            </a:r>
            <a:r>
              <a:rPr lang="uk-UA" dirty="0" smtClean="0"/>
              <a:t> </a:t>
            </a:r>
            <a:r>
              <a:rPr lang="vi-VN" dirty="0" smtClean="0"/>
              <a:t>З </a:t>
            </a:r>
            <a:r>
              <a:rPr lang="vi-VN" dirty="0"/>
              <a:t>14 липня 2011 року має 193 </a:t>
            </a:r>
            <a:r>
              <a:rPr lang="vi-VN" dirty="0" smtClean="0"/>
              <a:t>держави-члени. </a:t>
            </a:r>
            <a:endParaRPr lang="uk-UA" dirty="0" smtClean="0"/>
          </a:p>
          <a:p>
            <a:pPr marL="0" indent="0">
              <a:buNone/>
            </a:pPr>
            <a:r>
              <a:rPr lang="vi-VN" dirty="0" smtClean="0"/>
              <a:t>Організація </a:t>
            </a:r>
            <a:r>
              <a:rPr lang="vi-VN" dirty="0"/>
              <a:t>фінансується з обов'язкових та добровільних </a:t>
            </a:r>
            <a:r>
              <a:rPr lang="vi-VN" dirty="0" smtClean="0"/>
              <a:t>внесків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vi-VN" dirty="0" smtClean="0"/>
              <a:t> </a:t>
            </a:r>
            <a:r>
              <a:rPr lang="uk-UA" dirty="0" smtClean="0"/>
              <a:t>      </a:t>
            </a:r>
            <a:r>
              <a:rPr lang="vi-VN" dirty="0" smtClean="0"/>
              <a:t>від </a:t>
            </a:r>
            <a:r>
              <a:rPr lang="vi-VN" dirty="0"/>
              <a:t>своїх держав-членів, і користується шістьма офіційними 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</a:t>
            </a:r>
            <a:r>
              <a:rPr lang="vi-VN" dirty="0" smtClean="0"/>
              <a:t>мовами</a:t>
            </a:r>
            <a:r>
              <a:rPr lang="vi-VN" dirty="0"/>
              <a:t>: арабська,китайська, англійська, французька, </a:t>
            </a:r>
            <a:r>
              <a:rPr lang="vi-VN" dirty="0" smtClean="0"/>
              <a:t>російська</a:t>
            </a:r>
            <a:endParaRPr lang="uk-UA" dirty="0" smtClean="0"/>
          </a:p>
          <a:p>
            <a:pPr marL="0" indent="0">
              <a:buNone/>
            </a:pPr>
            <a:r>
              <a:rPr lang="vi-VN" dirty="0"/>
              <a:t> </a:t>
            </a:r>
            <a:r>
              <a:rPr lang="uk-UA" dirty="0" smtClean="0"/>
              <a:t>              </a:t>
            </a:r>
            <a:r>
              <a:rPr lang="vi-VN" dirty="0" smtClean="0"/>
              <a:t>та</a:t>
            </a:r>
            <a:r>
              <a:rPr lang="vi-VN" dirty="0"/>
              <a:t> іспанська.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>Герб ООН</a:t>
            </a:r>
            <a:endParaRPr lang="ru-RU" sz="7200" dirty="0"/>
          </a:p>
        </p:txBody>
      </p:sp>
      <p:pic>
        <p:nvPicPr>
          <p:cNvPr id="3074" name="Picture 2" descr="Файл:Emblem of the United Na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2590"/>
            <a:ext cx="6048672" cy="51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600" dirty="0" smtClean="0"/>
              <a:t>Історія створення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84096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невдалих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та </a:t>
            </a:r>
            <a:r>
              <a:rPr lang="ru-RU" dirty="0" err="1"/>
              <a:t>рішень</a:t>
            </a:r>
            <a:r>
              <a:rPr lang="ru-RU" dirty="0"/>
              <a:t> </a:t>
            </a:r>
            <a:r>
              <a:rPr lang="ru-RU" dirty="0" err="1"/>
              <a:t>Ліги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 (1919–1946),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не </a:t>
            </a:r>
            <a:r>
              <a:rPr lang="ru-RU" dirty="0" err="1"/>
              <a:t>приєднувалися</a:t>
            </a:r>
            <a:r>
              <a:rPr lang="ru-RU" dirty="0"/>
              <a:t> 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 Америки, в 1945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проблем </a:t>
            </a:r>
            <a:r>
              <a:rPr lang="ru-RU" dirty="0" err="1"/>
              <a:t>економічного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та </a:t>
            </a:r>
            <a:r>
              <a:rPr lang="ru-RU" dirty="0" err="1"/>
              <a:t>гуманітарного</a:t>
            </a:r>
            <a:r>
              <a:rPr lang="ru-RU" dirty="0"/>
              <a:t> характеру.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задуми</a:t>
            </a:r>
            <a:r>
              <a:rPr lang="ru-RU" dirty="0"/>
              <a:t> та </a:t>
            </a:r>
            <a:r>
              <a:rPr lang="ru-RU" dirty="0" err="1"/>
              <a:t>конкретний</a:t>
            </a:r>
            <a:r>
              <a:rPr lang="ru-RU" dirty="0"/>
              <a:t> план для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підготовлено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егідою</a:t>
            </a:r>
            <a:r>
              <a:rPr lang="ru-RU" dirty="0"/>
              <a:t> Державного департаменту США у1939 </a:t>
            </a:r>
            <a:r>
              <a:rPr lang="ru-RU" dirty="0" err="1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з 24 </a:t>
            </a:r>
            <a:r>
              <a:rPr lang="ru-RU" dirty="0" err="1"/>
              <a:t>жовтня</a:t>
            </a:r>
            <a:r>
              <a:rPr lang="ru-RU" dirty="0"/>
              <a:t> 1945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ратифікації</a:t>
            </a:r>
            <a:r>
              <a:rPr lang="ru-RU" dirty="0"/>
              <a:t> Статуту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постійними</a:t>
            </a:r>
            <a:r>
              <a:rPr lang="ru-RU" dirty="0"/>
              <a:t> членами Ради </a:t>
            </a:r>
            <a:r>
              <a:rPr lang="ru-RU" dirty="0" err="1"/>
              <a:t>Безпеки</a:t>
            </a:r>
            <a:r>
              <a:rPr lang="ru-RU" dirty="0"/>
              <a:t> — </a:t>
            </a:r>
            <a:r>
              <a:rPr lang="ru-RU" dirty="0" err="1"/>
              <a:t>Францією</a:t>
            </a:r>
            <a:r>
              <a:rPr lang="ru-RU" dirty="0"/>
              <a:t>, </a:t>
            </a:r>
            <a:r>
              <a:rPr lang="ru-RU" dirty="0" err="1"/>
              <a:t>Республікою</a:t>
            </a:r>
            <a:r>
              <a:rPr lang="ru-RU" dirty="0"/>
              <a:t> Китай, СРСР, </a:t>
            </a:r>
            <a:r>
              <a:rPr lang="ru-RU" dirty="0" err="1"/>
              <a:t>Великобританією</a:t>
            </a:r>
            <a:r>
              <a:rPr lang="ru-RU" dirty="0"/>
              <a:t> і </a:t>
            </a:r>
            <a:r>
              <a:rPr lang="ru-RU" dirty="0" err="1"/>
              <a:t>Сполученими</a:t>
            </a:r>
            <a:r>
              <a:rPr lang="ru-RU" dirty="0"/>
              <a:t> Штатами і </a:t>
            </a:r>
            <a:r>
              <a:rPr lang="ru-RU" dirty="0" err="1"/>
              <a:t>більшістю</a:t>
            </a:r>
            <a:r>
              <a:rPr lang="ru-RU" dirty="0"/>
              <a:t> — 46 </a:t>
            </a:r>
            <a:r>
              <a:rPr lang="ru-RU" dirty="0" err="1"/>
              <a:t>іншими</a:t>
            </a:r>
            <a:r>
              <a:rPr lang="ru-RU" dirty="0"/>
              <a:t> сторонами,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-статут. Перше </a:t>
            </a:r>
            <a:r>
              <a:rPr lang="ru-RU" dirty="0" err="1"/>
              <a:t>засідання</a:t>
            </a:r>
            <a:r>
              <a:rPr lang="ru-RU" dirty="0"/>
              <a:t> 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, з 51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учасницями</a:t>
            </a:r>
            <a:r>
              <a:rPr lang="ru-RU" dirty="0"/>
              <a:t>, і Ради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у</a:t>
            </a:r>
            <a:r>
              <a:rPr lang="ru-RU" dirty="0"/>
              <a:t> Центральному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 smtClean="0"/>
              <a:t>Вестмінстера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 err="1"/>
              <a:t>Лондоні</a:t>
            </a:r>
            <a:r>
              <a:rPr lang="ru-RU" dirty="0"/>
              <a:t> </a:t>
            </a:r>
            <a:r>
              <a:rPr lang="ru-RU" dirty="0" smtClean="0"/>
              <a:t>у </a:t>
            </a:r>
            <a:r>
              <a:rPr lang="ru-RU" dirty="0" err="1"/>
              <a:t>січні</a:t>
            </a:r>
            <a:r>
              <a:rPr lang="ru-RU" dirty="0"/>
              <a:t> 1946 року.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6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600" dirty="0" smtClean="0"/>
              <a:t>Мапа членів ООН</a:t>
            </a:r>
            <a:endParaRPr lang="ru-RU" sz="6600" dirty="0"/>
          </a:p>
        </p:txBody>
      </p:sp>
      <p:pic>
        <p:nvPicPr>
          <p:cNvPr id="9218" name="Picture 2" descr="Файл:United Nations Memb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00" y="1642931"/>
            <a:ext cx="92227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0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56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Структура </a:t>
            </a:r>
            <a:r>
              <a:rPr lang="ru-RU" sz="4000" dirty="0" err="1"/>
              <a:t>Організації</a:t>
            </a:r>
            <a:r>
              <a:rPr lang="ru-RU" sz="4000" dirty="0"/>
              <a:t> </a:t>
            </a:r>
            <a:r>
              <a:rPr lang="ru-RU" sz="4000" dirty="0" err="1"/>
              <a:t>Об'єднаних</a:t>
            </a:r>
            <a:r>
              <a:rPr lang="ru-RU" sz="4000" dirty="0"/>
              <a:t> </a:t>
            </a:r>
            <a:r>
              <a:rPr lang="ru-RU" sz="4000" dirty="0" err="1" smtClean="0"/>
              <a:t>Націй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47856" cy="4056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Структурна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п'яти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 smtClean="0"/>
              <a:t>органів</a:t>
            </a:r>
            <a:r>
              <a:rPr lang="ru-RU" sz="2400" dirty="0"/>
              <a:t>: </a:t>
            </a:r>
            <a:r>
              <a:rPr lang="ru-RU" sz="2400" dirty="0" err="1"/>
              <a:t>Генеральної</a:t>
            </a:r>
            <a:r>
              <a:rPr lang="ru-RU" sz="2400" dirty="0"/>
              <a:t> </a:t>
            </a:r>
            <a:r>
              <a:rPr lang="ru-RU" sz="2400" dirty="0" err="1"/>
              <a:t>Асамблеї</a:t>
            </a:r>
            <a:r>
              <a:rPr lang="ru-RU" sz="2400" dirty="0"/>
              <a:t> ООН, Ради </a:t>
            </a:r>
            <a:r>
              <a:rPr lang="ru-RU" sz="2400" dirty="0" err="1"/>
              <a:t>Безпеки</a:t>
            </a:r>
            <a:r>
              <a:rPr lang="ru-RU" sz="2400" dirty="0"/>
              <a:t> ООН, </a:t>
            </a:r>
            <a:r>
              <a:rPr lang="ru-RU" sz="2400" dirty="0" err="1"/>
              <a:t>Економічної</a:t>
            </a:r>
            <a:r>
              <a:rPr lang="ru-RU" sz="2400" dirty="0"/>
              <a:t> і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smtClean="0"/>
              <a:t>Ради ООН</a:t>
            </a:r>
            <a:r>
              <a:rPr lang="ru-RU" sz="2400" dirty="0"/>
              <a:t>, </a:t>
            </a:r>
            <a:r>
              <a:rPr lang="ru-RU" sz="2400" dirty="0" err="1"/>
              <a:t>Секретаріату</a:t>
            </a:r>
            <a:r>
              <a:rPr lang="ru-RU" sz="2400" dirty="0"/>
              <a:t> ООН </a:t>
            </a:r>
            <a:r>
              <a:rPr lang="ru-RU" sz="2400" dirty="0" smtClean="0"/>
              <a:t>і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/>
              <a:t>Суду </a:t>
            </a:r>
            <a:r>
              <a:rPr lang="ru-RU" sz="2400" dirty="0" err="1"/>
              <a:t>юстиції</a:t>
            </a:r>
            <a:r>
              <a:rPr lang="ru-RU" sz="2400" dirty="0"/>
              <a:t> ООН.</a:t>
            </a:r>
          </a:p>
          <a:p>
            <a:pPr marL="0" indent="0">
              <a:buNone/>
            </a:pPr>
            <a:r>
              <a:rPr lang="ru-RU" sz="2400" dirty="0" err="1"/>
              <a:t>Чотири</a:t>
            </a:r>
            <a:r>
              <a:rPr lang="ru-RU" sz="2400" dirty="0"/>
              <a:t> з </a:t>
            </a:r>
            <a:r>
              <a:rPr lang="ru-RU" sz="2400" dirty="0" err="1"/>
              <a:t>п'яти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ООН </a:t>
            </a:r>
            <a:r>
              <a:rPr lang="ru-RU" sz="2400" dirty="0" err="1"/>
              <a:t>знаходяться</a:t>
            </a:r>
            <a:r>
              <a:rPr lang="ru-RU" sz="2400" dirty="0"/>
              <a:t>, в основному, в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, штаб-квартира 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розташована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центру в Нью-Йорку. </a:t>
            </a:r>
            <a:r>
              <a:rPr lang="ru-RU" sz="2400" dirty="0" err="1"/>
              <a:t>Міжнародний</a:t>
            </a:r>
            <a:r>
              <a:rPr lang="ru-RU" sz="2400" dirty="0"/>
              <a:t> Суд </a:t>
            </a:r>
            <a:r>
              <a:rPr lang="ru-RU" sz="2400" dirty="0" err="1"/>
              <a:t>знаходиться</a:t>
            </a:r>
            <a:r>
              <a:rPr lang="ru-RU" sz="2400" dirty="0"/>
              <a:t> в </a:t>
            </a:r>
            <a:r>
              <a:rPr lang="ru-RU" sz="2400" dirty="0" err="1"/>
              <a:t>Гаазі</a:t>
            </a:r>
            <a:r>
              <a:rPr lang="ru-RU" sz="2400" dirty="0"/>
              <a:t>, в той час як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великі</a:t>
            </a:r>
            <a:r>
              <a:rPr lang="ru-RU" sz="2400" dirty="0"/>
              <a:t> установи </a:t>
            </a:r>
            <a:r>
              <a:rPr lang="ru-RU" sz="2400" dirty="0" err="1"/>
              <a:t>перебувають</a:t>
            </a:r>
            <a:r>
              <a:rPr lang="ru-RU" sz="2400" dirty="0"/>
              <a:t> у </a:t>
            </a:r>
            <a:r>
              <a:rPr lang="ru-RU" sz="2400" dirty="0" err="1"/>
              <a:t>відділеннях</a:t>
            </a:r>
            <a:r>
              <a:rPr lang="ru-RU" sz="2400" dirty="0"/>
              <a:t> ООН в </a:t>
            </a:r>
            <a:r>
              <a:rPr lang="ru-RU" sz="2400" dirty="0" err="1"/>
              <a:t>Женеві</a:t>
            </a:r>
            <a:r>
              <a:rPr lang="ru-RU" sz="2400" dirty="0"/>
              <a:t>, </a:t>
            </a:r>
            <a:r>
              <a:rPr lang="ru-RU" sz="2400" dirty="0" err="1"/>
              <a:t>Відні</a:t>
            </a:r>
            <a:r>
              <a:rPr lang="ru-RU" sz="2400" dirty="0"/>
              <a:t> і </a:t>
            </a:r>
            <a:r>
              <a:rPr lang="ru-RU" sz="2400" dirty="0" err="1"/>
              <a:t>Найробі</a:t>
            </a:r>
            <a:r>
              <a:rPr lang="ru-RU" sz="2400" dirty="0"/>
              <a:t>. </a:t>
            </a:r>
            <a:r>
              <a:rPr lang="ru-RU" sz="2400" dirty="0" err="1"/>
              <a:t>Інші</a:t>
            </a:r>
            <a:r>
              <a:rPr lang="ru-RU" sz="2400" dirty="0"/>
              <a:t> установи ООН, </a:t>
            </a:r>
            <a:r>
              <a:rPr lang="ru-RU" sz="2400" dirty="0" err="1"/>
              <a:t>розташовані</a:t>
            </a:r>
            <a:r>
              <a:rPr lang="ru-RU" sz="2400" dirty="0"/>
              <a:t> по </a:t>
            </a:r>
            <a:r>
              <a:rPr lang="ru-RU" sz="2400" dirty="0" err="1"/>
              <a:t>всьому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2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Генеральна асамблея ООН</a:t>
            </a:r>
            <a:endParaRPr lang="ru-RU" sz="5400" dirty="0"/>
          </a:p>
        </p:txBody>
      </p:sp>
      <p:pic>
        <p:nvPicPr>
          <p:cNvPr id="4098" name="Picture 2" descr="http://progorodamira.ru/assets/images/york/stab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26163" cy="49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6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Рада </a:t>
            </a:r>
            <a:r>
              <a:rPr lang="ru-RU" sz="5400" dirty="0" err="1"/>
              <a:t>Безпеки</a:t>
            </a:r>
            <a:r>
              <a:rPr lang="ru-RU" sz="5400" dirty="0"/>
              <a:t> ООН</a:t>
            </a:r>
          </a:p>
        </p:txBody>
      </p:sp>
      <p:pic>
        <p:nvPicPr>
          <p:cNvPr id="5122" name="Picture 2" descr="http://media1.policymic.com/site/articles/15332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274865" cy="48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1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/>
              <a:t>Ради ООН</a:t>
            </a:r>
          </a:p>
        </p:txBody>
      </p:sp>
      <p:pic>
        <p:nvPicPr>
          <p:cNvPr id="6146" name="Picture 2" descr="http://www.nobeliat.ru/gallery/p2001un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2797"/>
            <a:ext cx="7331968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8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8115FC5-B33E-4CB1-A75F-122CE5BF5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0</TotalTime>
  <Words>131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PresentationPro_ConservationGlobeVideo</vt:lpstr>
      <vt:lpstr>Організація об'єднаних націй (ООН)</vt:lpstr>
      <vt:lpstr>Презентация PowerPoint</vt:lpstr>
      <vt:lpstr>Герб ООН</vt:lpstr>
      <vt:lpstr>Історія створення</vt:lpstr>
      <vt:lpstr>Мапа членів ООН</vt:lpstr>
      <vt:lpstr>Структура Організації Об'єднаних Націй </vt:lpstr>
      <vt:lpstr>Генеральна асамблея ООН</vt:lpstr>
      <vt:lpstr>Рада Безпеки ООН</vt:lpstr>
      <vt:lpstr>Економічна і Соціальна Ради ООН</vt:lpstr>
      <vt:lpstr>Секретаріат ООН</vt:lpstr>
      <vt:lpstr>Міжнародний Суд юстиції ООН</vt:lpstr>
      <vt:lpstr>Спеціалізовані установи та підрозділи ООН </vt:lpstr>
      <vt:lpstr>10 найбільших країн-донорів бюджету ООН </vt:lpstr>
      <vt:lpstr>Членство в ООН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2013-10-07T16:50:27Z</dcterms:created>
  <dcterms:modified xsi:type="dcterms:W3CDTF">2013-10-07T18:03:46Z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