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59" r:id="rId5"/>
    <p:sldId id="263" r:id="rId6"/>
    <p:sldId id="262" r:id="rId7"/>
    <p:sldId id="269" r:id="rId8"/>
    <p:sldId id="264" r:id="rId9"/>
    <p:sldId id="268" r:id="rId10"/>
    <p:sldId id="270" r:id="rId11"/>
    <p:sldId id="266" r:id="rId12"/>
    <p:sldId id="267" r:id="rId13"/>
    <p:sldId id="260" r:id="rId14"/>
    <p:sldId id="272" r:id="rId15"/>
    <p:sldId id="26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00"/>
    <a:srgbClr val="080808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115" d="100"/>
          <a:sy n="115" d="100"/>
        </p:scale>
        <p:origin x="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A39C-2DF6-4BE1-AF42-05E35C44C72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49AD-9C7A-45BB-93B5-C9554CC21D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22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49AD-9C7A-45BB-93B5-C9554CC21D1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4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32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91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5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9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2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31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57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59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36BE-456E-4AB0-B179-AD8C4DF1163C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A14A-B070-4CFD-AF4A-5909E35F20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6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13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05064"/>
            <a:ext cx="7772400" cy="1470025"/>
          </a:xfrm>
        </p:spPr>
        <p:txBody>
          <a:bodyPr>
            <a:prstTxWarp prst="textCurveDown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9600" b="1" dirty="0">
                <a:hlinkClick r:id="rId3" action="ppaction://hlinksldjump"/>
              </a:rPr>
              <a:t>Французька</a:t>
            </a:r>
            <a:r>
              <a:rPr lang="uk-UA" sz="9600" b="1" dirty="0"/>
              <a:t> </a:t>
            </a:r>
            <a:r>
              <a:rPr lang="uk-UA" sz="9600" b="1" dirty="0">
                <a:hlinkClick r:id="rId4" action="ppaction://hlinksldjump"/>
              </a:rPr>
              <a:t>Республіка</a:t>
            </a:r>
            <a:endParaRPr lang="uk-UA" sz="9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48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4572000" cy="3970318"/>
          </a:xfrm>
          <a:prstGeom prst="rect">
            <a:avLst/>
          </a:prstGeom>
          <a:solidFill>
            <a:srgbClr val="000000">
              <a:alpha val="16863"/>
            </a:srgbClr>
          </a:solidFill>
          <a:ln>
            <a:solidFill>
              <a:srgbClr val="080808">
                <a:alpha val="14902"/>
              </a:srgbClr>
            </a:solidFill>
          </a:ln>
        </p:spPr>
        <p:txBody>
          <a:bodyPr>
            <a:spAutoFit/>
          </a:bodyPr>
          <a:lstStyle/>
          <a:p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action="ppaction://hlinksldjump"/>
              </a:rPr>
              <a:t>Флора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uk-UA" dirty="0">
                <a:solidFill>
                  <a:schemeClr val="bg1"/>
                </a:solidFill>
              </a:rPr>
              <a:t>24% територій займають ліси, в яких ростуть горіх, береза, дуб, ялина, каштан, липа, коркове дерево. На побережжі Середземного моря виростають пальми і цитрусові.</a:t>
            </a:r>
          </a:p>
          <a:p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Фауна</a:t>
            </a:r>
          </a:p>
          <a:p>
            <a:r>
              <a:rPr lang="uk-UA" dirty="0">
                <a:solidFill>
                  <a:schemeClr val="bg1"/>
                </a:solidFill>
              </a:rPr>
              <a:t>Для фауни Франції характерні наступні представники: лисиця, ведмідь, вовк, борсук, лісовий кіт, олень, кабан, косуля, білка, заєць, лань; у горах — гірські козли, змії. Птахи — куріпка, рябчик, бекас, фазан, вальдшнеп, сорока, дрізд, горобець, голуб, яструб.</a:t>
            </a:r>
          </a:p>
        </p:txBody>
      </p:sp>
      <p:sp>
        <p:nvSpPr>
          <p:cNvPr id="6" name="Объект 2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 action="ppaction://hlinksldjump"/>
              </a:rPr>
              <a:t>Флора і фауна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2820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864096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Визначні пам'ятки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444" y="1052736"/>
            <a:ext cx="5591018" cy="5472608"/>
          </a:xfrm>
        </p:spPr>
        <p:txBody>
          <a:bodyPr>
            <a:noAutofit/>
          </a:bodyPr>
          <a:lstStyle/>
          <a:p>
            <a:r>
              <a:rPr lang="uk-UA" sz="23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hlinkClick r:id="rId5" action="ppaction://hlinksldjump"/>
              </a:rPr>
              <a:t>У Франції </a:t>
            </a:r>
            <a:r>
              <a:rPr lang="uk-UA" sz="23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зосереджена величезна кількість культурних цінностей, практично кожне місто, а іноді і невеликі села, є сьогодення музеєм історії і культури. Окрім незліченних пам'ятників культури і стародавніх цивілізацій, країна володіє прекрасними природними умовами - білосніжними схилами альпійських гір, прекрасними пляжами атлантичного і середземноморського побережжя, середньовічними замками, </a:t>
            </a:r>
            <a:r>
              <a:rPr lang="uk-UA" sz="2300" dirty="0" err="1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обширними</a:t>
            </a:r>
            <a:r>
              <a:rPr lang="uk-UA" sz="23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виноградниками і чарівними старими винокурнями, а також безліччю місць, пов'язаних з життям і діяльністю різних історичних діячів.</a:t>
            </a:r>
          </a:p>
        </p:txBody>
      </p:sp>
    </p:spTree>
    <p:extLst>
      <p:ext uri="{BB962C8B-B14F-4D97-AF65-F5344CB8AC3E}">
        <p14:creationId xmlns:p14="http://schemas.microsoft.com/office/powerpoint/2010/main" val="15619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48000"/>
                <a:lumOff val="52000"/>
                <a:alpha val="8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Wasin corporation\AppData\Local\Microsoft\Windows\Themes\France\DesktopBackground\FR-olwp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086">
            <a:off x="649028" y="445486"/>
            <a:ext cx="368681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Wasin corporation\AppData\Local\Microsoft\Windows\Themes\France\DesktopBackground\FR-olwp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28">
            <a:off x="566958" y="3278867"/>
            <a:ext cx="4829990" cy="301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Users\Wasin corporation\Desktop\6112114fe1cf4cc8be828747c87b2b5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452">
            <a:off x="5148064" y="818778"/>
            <a:ext cx="365760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Wasin corporation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154">
            <a:off x="5900821" y="3790653"/>
            <a:ext cx="2837019" cy="212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images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263">
            <a:off x="297616" y="392348"/>
            <a:ext cx="3643660" cy="291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2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2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4" descr="http://utro.atv.odessa.ua/img/795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6" descr="http://utro.atv.odessa.ua/img/7958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8" descr="http://utro.atv.odessa.ua/img/7958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15" name="Picture 19" descr="D:\Users\Wasin corporation\Desktop\795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297">
            <a:off x="3536365" y="3359420"/>
            <a:ext cx="5341987" cy="300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049" y="692696"/>
            <a:ext cx="2016224" cy="72008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Кухня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2" action="ppaction://hlinksldjump"/>
            </a:endParaRPr>
          </a:p>
        </p:txBody>
      </p:sp>
      <p:pic>
        <p:nvPicPr>
          <p:cNvPr id="8198" name="Picture 6" descr="D:\Users\Wasin corporation\Desktop\1248252560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4" y="3429000"/>
            <a:ext cx="4500660" cy="306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Users\Wasin corporation\Desktop\croissa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9" y="20354"/>
            <a:ext cx="2352675" cy="331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Users\Wasin corporation\Desktop\shedevri_frantsuzskoi_kuhn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4" y="188640"/>
            <a:ext cx="4458072" cy="308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Users\Wasin corporation\Desktop\mini_braised-frog-le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49" y="1860550"/>
            <a:ext cx="1965325" cy="147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:\Users\Wasin corporation\Desktop\ratatui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60" y="3429000"/>
            <a:ext cx="4331305" cy="3075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uk-UA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Загальна </a:t>
            </a:r>
            <a:r>
              <a:rPr lang="uk-UA" sz="4400" b="1" spc="50" dirty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характеристика</a:t>
            </a:r>
            <a:endParaRPr lang="uk-UA" sz="4400" b="1" spc="50" dirty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sz="4400" b="1" spc="50" dirty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Франція</a:t>
            </a:r>
            <a:endParaRPr lang="uk-UA" sz="4400" b="1" spc="50" dirty="0" smtClean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sz="4400" b="1" spc="50" dirty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5" action="ppaction://hlinksldjump"/>
              </a:rPr>
              <a:t>Символіка</a:t>
            </a:r>
            <a:endParaRPr lang="uk-UA" sz="4400" b="1" spc="50" dirty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sz="4400" b="1" spc="50" dirty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6" action="ppaction://hlinksldjump"/>
              </a:rPr>
              <a:t>Населення</a:t>
            </a:r>
            <a:endParaRPr lang="uk-UA" sz="4400" b="1" spc="50" dirty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7" action="ppaction://hlinksldjump"/>
              </a:rPr>
              <a:t>Клімат</a:t>
            </a:r>
            <a:endParaRPr lang="uk-UA" sz="4400" b="1" spc="50" dirty="0" smtClean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4400" b="1" spc="50" dirty="0" err="1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8" action="ppaction://hlinksldjump"/>
              </a:rPr>
              <a:t>Економіка</a:t>
            </a:r>
            <a:endParaRPr lang="ru-RU" sz="4400" b="1" spc="50" dirty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4400" b="1" spc="50" dirty="0" err="1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9" action="ppaction://hlinksldjump"/>
              </a:rPr>
              <a:t>Освіта</a:t>
            </a:r>
            <a:endParaRPr lang="ru-RU" sz="4400" b="1" spc="50" dirty="0" smtClean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0" action="ppaction://hlinksldjump"/>
              </a:rPr>
              <a:t>Флора і фауна</a:t>
            </a:r>
            <a:endParaRPr lang="ru-RU" sz="4400" b="1" spc="50" dirty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4400" b="1" spc="50" dirty="0" err="1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1" action="ppaction://hlinksldjump"/>
              </a:rPr>
              <a:t>Визначні</a:t>
            </a:r>
            <a:r>
              <a:rPr lang="ru-RU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1" action="ppaction://hlinksldjump"/>
              </a:rPr>
              <a:t> </a:t>
            </a:r>
            <a:r>
              <a:rPr lang="ru-RU" sz="4400" b="1" spc="50" dirty="0" err="1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1" action="ppaction://hlinksldjump"/>
              </a:rPr>
              <a:t>пам</a:t>
            </a:r>
            <a:r>
              <a:rPr lang="en-US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1" action="ppaction://hlinksldjump"/>
              </a:rPr>
              <a:t>’</a:t>
            </a:r>
            <a:r>
              <a:rPr lang="ru-RU" sz="4400" b="1" spc="50" dirty="0" err="1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1" action="ppaction://hlinksldjump"/>
              </a:rPr>
              <a:t>ятки</a:t>
            </a:r>
            <a:endParaRPr lang="ru-RU" sz="4400" b="1" spc="50" dirty="0" smtClean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4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12" action="ppaction://hlinksldjump"/>
              </a:rPr>
              <a:t>Кухня</a:t>
            </a:r>
            <a:endParaRPr lang="ru-RU" sz="4400" b="1" spc="50" dirty="0" smtClean="0">
              <a:ln w="13500">
                <a:solidFill>
                  <a:schemeClr val="tx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>
            <a:hlinkClick r:id="rId13" action="ppaction://hlinksldjump"/>
          </p:cNvPr>
          <p:cNvSpPr txBox="1"/>
          <p:nvPr/>
        </p:nvSpPr>
        <p:spPr>
          <a:xfrm>
            <a:off x="3131840" y="18863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ln w="28575">
                  <a:solidFill>
                    <a:srgbClr val="660066"/>
                  </a:solidFill>
                </a:ln>
                <a:noFill/>
              </a:rPr>
              <a:t>Зміст</a:t>
            </a:r>
            <a:endParaRPr lang="uk-UA" sz="7200" dirty="0">
              <a:ln w="28575">
                <a:solidFill>
                  <a:srgbClr val="66006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319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24744"/>
            <a:ext cx="5148063" cy="5256584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hlinkClick r:id="rId3" action="ppaction://hlinksldjump"/>
              </a:rPr>
              <a:t>Франція</a:t>
            </a:r>
            <a:r>
              <a:rPr lang="uk-UA" dirty="0"/>
              <a:t> - найбільша за територією країна в Західній Європі площею 551 500 квадратних кілометрів (площа суші дорівнює 545 630 квадратним кілометрам).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Франція належить до </a:t>
            </a:r>
            <a:r>
              <a:rPr lang="uk-UA" dirty="0" err="1"/>
              <a:t>західно-європейським</a:t>
            </a:r>
            <a:r>
              <a:rPr lang="uk-UA" dirty="0"/>
              <a:t> державам і за площею займає перше місце серед західноєвропейських країн. Франції належить острів Корсика в Середземному морі. Країна межує з п'ятьма країнами Європейського Союзу та зі Швейцарією, а тунель під Ла-Маншем з'єднує її з Великобританією. На заході Франція омивається Атлантичним океаном (Біскайська затока і протоку Ла-Манш), а на сході Середземним морем.</a:t>
            </a:r>
          </a:p>
        </p:txBody>
      </p:sp>
      <p:pic>
        <p:nvPicPr>
          <p:cNvPr id="1027" name="Picture 3" descr="C:\Users\Гость\Desktop\ge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634710"/>
            <a:ext cx="4009807" cy="3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 action="ppaction://hlinksldjump"/>
          </p:cNvPr>
          <p:cNvSpPr txBox="1"/>
          <p:nvPr/>
        </p:nvSpPr>
        <p:spPr>
          <a:xfrm>
            <a:off x="1979712" y="404663"/>
            <a:ext cx="51732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Загальна характеристика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Франція</a:t>
            </a:r>
            <a:endParaRPr lang="uk-UA" dirty="0">
              <a:ln>
                <a:solidFill>
                  <a:schemeClr val="accent2"/>
                </a:solidFill>
              </a:ln>
              <a:solidFill>
                <a:schemeClr val="accent1">
                  <a:lumMod val="50000"/>
                </a:schemeClr>
              </a:solidFill>
              <a:hlinkClick r:id="rId3" action="ppaction://hlinksldjump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b="1" i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hlinkClick r:id="rId4" action="ppaction://hlinksldjump"/>
              </a:rPr>
              <a:t>Фра́нція</a:t>
            </a:r>
            <a:r>
              <a:rPr lang="vi-VN" b="1" i="1" dirty="0"/>
              <a:t>, офіційна назва Францу́зька Респу́бліка </a:t>
            </a:r>
            <a:r>
              <a:rPr lang="vi-VN" b="1" i="1" dirty="0" smtClean="0"/>
              <a:t>(</a:t>
            </a:r>
            <a:r>
              <a:rPr lang="uk-UA" b="1" i="1" dirty="0" err="1" smtClean="0"/>
              <a:t>фр</a:t>
            </a:r>
            <a:r>
              <a:rPr lang="uk-UA" b="1" i="1" dirty="0" smtClean="0"/>
              <a:t>.</a:t>
            </a:r>
            <a:r>
              <a:rPr lang="vi-VN" b="1" i="1" dirty="0"/>
              <a:t> </a:t>
            </a:r>
            <a:r>
              <a:rPr lang="en-US" b="1" i="1" dirty="0"/>
              <a:t>La France, </a:t>
            </a:r>
            <a:r>
              <a:rPr lang="en-US" b="1" i="1" dirty="0" err="1"/>
              <a:t>République</a:t>
            </a:r>
            <a:r>
              <a:rPr lang="en-US" b="1" i="1" dirty="0"/>
              <a:t> </a:t>
            </a:r>
            <a:r>
              <a:rPr lang="en-US" b="1" i="1" dirty="0" err="1"/>
              <a:t>Française</a:t>
            </a:r>
            <a:r>
              <a:rPr lang="en-US" b="1" i="1" dirty="0"/>
              <a:t>) — </a:t>
            </a:r>
            <a:r>
              <a:rPr lang="uk-UA" b="1" i="1" dirty="0" smtClean="0"/>
              <a:t>держава</a:t>
            </a:r>
            <a:r>
              <a:rPr lang="vi-VN" b="1" i="1" dirty="0"/>
              <a:t> на заході </a:t>
            </a:r>
            <a:r>
              <a:rPr lang="uk-UA" b="1" i="1" dirty="0" smtClean="0"/>
              <a:t>Європи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smtClean="0"/>
              <a:t>республіка</a:t>
            </a:r>
            <a:r>
              <a:rPr lang="vi-VN" b="1" i="1" dirty="0" smtClean="0"/>
              <a:t>, </a:t>
            </a:r>
            <a:r>
              <a:rPr lang="vi-VN" b="1" i="1" dirty="0"/>
              <a:t>що межує на північному сході з </a:t>
            </a:r>
            <a:r>
              <a:rPr lang="uk-UA" b="1" i="1" dirty="0" smtClean="0"/>
              <a:t>Бельгією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smtClean="0"/>
              <a:t>Люксембургом і </a:t>
            </a:r>
            <a:r>
              <a:rPr lang="uk-UA" b="1" i="1" dirty="0"/>
              <a:t>Н</a:t>
            </a:r>
            <a:r>
              <a:rPr lang="uk-UA" b="1" i="1" dirty="0" smtClean="0"/>
              <a:t>імеччиною</a:t>
            </a:r>
            <a:r>
              <a:rPr lang="vi-VN" b="1" i="1" dirty="0" smtClean="0"/>
              <a:t>, </a:t>
            </a:r>
            <a:r>
              <a:rPr lang="vi-VN" b="1" i="1" dirty="0"/>
              <a:t>на сході з </a:t>
            </a:r>
            <a:r>
              <a:rPr lang="uk-UA" b="1" i="1" dirty="0" smtClean="0"/>
              <a:t>Німеччиною, Швейцарією</a:t>
            </a:r>
            <a:r>
              <a:rPr lang="vi-VN" b="1" i="1" dirty="0"/>
              <a:t> </a:t>
            </a:r>
            <a:r>
              <a:rPr lang="vi-VN" b="1" i="1" dirty="0" smtClean="0"/>
              <a:t>й</a:t>
            </a:r>
            <a:r>
              <a:rPr lang="uk-UA" b="1" i="1" dirty="0" smtClean="0"/>
              <a:t> Італією</a:t>
            </a:r>
            <a:r>
              <a:rPr lang="vi-VN" b="1" i="1" dirty="0" smtClean="0"/>
              <a:t>, </a:t>
            </a:r>
            <a:r>
              <a:rPr lang="vi-VN" b="1" i="1" dirty="0"/>
              <a:t>південному-заході </a:t>
            </a:r>
            <a:r>
              <a:rPr lang="vi-VN" b="1" i="1" dirty="0" smtClean="0"/>
              <a:t>з</a:t>
            </a:r>
            <a:r>
              <a:rPr lang="uk-UA" b="1" i="1" dirty="0" smtClean="0"/>
              <a:t> Іспанією</a:t>
            </a:r>
            <a:r>
              <a:rPr lang="vi-VN" b="1" i="1" dirty="0"/>
              <a:t> й </a:t>
            </a:r>
            <a:r>
              <a:rPr lang="uk-UA" b="1" i="1" dirty="0" smtClean="0"/>
              <a:t>Андоррою</a:t>
            </a:r>
            <a:r>
              <a:rPr lang="vi-VN" b="1" i="1" dirty="0" smtClean="0"/>
              <a:t>, </a:t>
            </a:r>
            <a:r>
              <a:rPr lang="vi-VN" b="1" i="1" dirty="0"/>
              <a:t>на півдні омивається </a:t>
            </a:r>
            <a:r>
              <a:rPr lang="uk-UA" b="1" i="1" dirty="0" smtClean="0"/>
              <a:t>Середземним морем</a:t>
            </a:r>
            <a:r>
              <a:rPr lang="vi-VN" b="1" i="1" dirty="0" smtClean="0"/>
              <a:t>, </a:t>
            </a:r>
            <a:r>
              <a:rPr lang="vi-VN" b="1" i="1" dirty="0"/>
              <a:t>на заході — </a:t>
            </a:r>
            <a:r>
              <a:rPr lang="uk-UA" b="1" i="1" u="sng" dirty="0" smtClean="0"/>
              <a:t>Атлантичним океаном</a:t>
            </a:r>
            <a:r>
              <a:rPr lang="vi-VN" b="1" i="1" dirty="0" smtClean="0"/>
              <a:t>.</a:t>
            </a:r>
            <a:endParaRPr lang="vi-VN" b="1" i="1" dirty="0"/>
          </a:p>
          <a:p>
            <a:r>
              <a:rPr lang="vi-VN" b="1" i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Площа</a:t>
            </a:r>
            <a:r>
              <a:rPr lang="vi-VN" b="1" i="1" dirty="0"/>
              <a:t> (разом з Корсикою) — 543 965 км². Столиця і найбільше місто </a:t>
            </a:r>
            <a:r>
              <a:rPr lang="vi-VN" b="1" i="1" dirty="0" smtClean="0"/>
              <a:t>—</a:t>
            </a:r>
            <a:r>
              <a:rPr lang="uk-UA" b="1" i="1" dirty="0" smtClean="0"/>
              <a:t> Париж</a:t>
            </a:r>
            <a:r>
              <a:rPr lang="vi-VN" b="1" i="1" dirty="0" smtClean="0"/>
              <a:t>. </a:t>
            </a:r>
            <a:r>
              <a:rPr lang="vi-VN" b="1" i="1" dirty="0"/>
              <a:t>Окрім метрополії, Франції належать численні заморські території — </a:t>
            </a:r>
            <a:r>
              <a:rPr lang="uk-UA" b="1" i="1" dirty="0" smtClean="0"/>
              <a:t>Гваделупа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Сен-Бартельні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Сен-Мартен</a:t>
            </a:r>
            <a:r>
              <a:rPr lang="vi-VN" b="1" i="1" dirty="0" smtClean="0"/>
              <a:t>,</a:t>
            </a:r>
            <a:r>
              <a:rPr lang="uk-UA" b="1" i="1" dirty="0" smtClean="0"/>
              <a:t>Французька Гвіана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Мартиніка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smtClean="0"/>
              <a:t>Майотта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Реюньйон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Сен-П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єр</a:t>
            </a:r>
            <a:r>
              <a:rPr lang="vi-VN" b="1" i="1" dirty="0" smtClean="0"/>
              <a:t>, </a:t>
            </a:r>
            <a:r>
              <a:rPr lang="vi-VN" b="1" i="1" dirty="0"/>
              <a:t>Південні й Антарктичні території, </a:t>
            </a:r>
            <a:r>
              <a:rPr lang="ru-RU" b="1" i="1" dirty="0" smtClean="0"/>
              <a:t>Нова </a:t>
            </a:r>
            <a:r>
              <a:rPr lang="ru-RU" b="1" i="1" dirty="0" err="1" smtClean="0"/>
              <a:t>Каледонія</a:t>
            </a:r>
            <a:r>
              <a:rPr lang="vi-VN" b="1" i="1" dirty="0" smtClean="0"/>
              <a:t>,</a:t>
            </a:r>
            <a:r>
              <a:rPr lang="ru-RU" b="1" i="1" dirty="0" err="1" smtClean="0"/>
              <a:t>Французька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Полнезія</a:t>
            </a:r>
            <a:r>
              <a:rPr lang="vi-VN" b="1" i="1" dirty="0" smtClean="0"/>
              <a:t>,</a:t>
            </a:r>
            <a:r>
              <a:rPr lang="vi-VN" b="1" i="1" dirty="0"/>
              <a:t> </a:t>
            </a:r>
            <a:r>
              <a:rPr lang="uk-UA" b="1" i="1" dirty="0" err="1" smtClean="0"/>
              <a:t>Волліс</a:t>
            </a:r>
            <a:r>
              <a:rPr lang="uk-UA" b="1" i="1" dirty="0" smtClean="0"/>
              <a:t> і </a:t>
            </a:r>
            <a:r>
              <a:rPr lang="uk-UA" b="1" i="1" dirty="0" err="1" smtClean="0"/>
              <a:t>Футуна</a:t>
            </a:r>
            <a:r>
              <a:rPr lang="vi-VN" b="1" i="1" dirty="0" smtClean="0"/>
              <a:t>.</a:t>
            </a:r>
            <a:endParaRPr lang="vi-VN" b="1" i="1" dirty="0"/>
          </a:p>
        </p:txBody>
      </p:sp>
    </p:spTree>
    <p:extLst>
      <p:ext uri="{BB962C8B-B14F-4D97-AF65-F5344CB8AC3E}">
        <p14:creationId xmlns:p14="http://schemas.microsoft.com/office/powerpoint/2010/main" val="485269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имволіка</a:t>
            </a:r>
            <a:endParaRPr lang="uk-UA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hlinkClick r:id="rId3" action="ppaction://hlinksldjump"/>
            </a:endParaRPr>
          </a:p>
        </p:txBody>
      </p:sp>
      <p:pic>
        <p:nvPicPr>
          <p:cNvPr id="1027" name="Picture 3" descr="C:\Users\Гость\Desktop\Armoiries_république_français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17" y="2806042"/>
            <a:ext cx="3539083" cy="40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-1016" y="1628800"/>
            <a:ext cx="9145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5" action="ppaction://hlinksldjump"/>
              </a:rPr>
              <a:t>Національне свято</a:t>
            </a:r>
            <a:r>
              <a:rPr lang="uk-UA" dirty="0">
                <a:hlinkClick r:id="" action="ppaction://hlinkshowjump?jump=firstslide"/>
              </a:rPr>
              <a:t> </a:t>
            </a:r>
            <a:r>
              <a:rPr lang="uk-UA" dirty="0"/>
              <a:t>— </a:t>
            </a:r>
            <a:r>
              <a:rPr lang="uk-UA" dirty="0" smtClean="0"/>
              <a:t>14 </a:t>
            </a:r>
            <a:r>
              <a:rPr lang="uk-UA" dirty="0" err="1" smtClean="0"/>
              <a:t>липня</a:t>
            </a:r>
            <a:r>
              <a:rPr lang="uk-UA" dirty="0" err="1"/>
              <a:t> </a:t>
            </a:r>
            <a:r>
              <a:rPr lang="uk-UA" dirty="0" err="1" smtClean="0"/>
              <a:t>—Ден</a:t>
            </a:r>
            <a:r>
              <a:rPr lang="uk-UA" dirty="0" smtClean="0"/>
              <a:t>ь  взяття Бастилії</a:t>
            </a:r>
            <a:r>
              <a:rPr lang="uk-UA" dirty="0"/>
              <a:t> </a:t>
            </a:r>
            <a:r>
              <a:rPr lang="uk-UA" dirty="0" smtClean="0"/>
              <a:t>(1789).</a:t>
            </a:r>
            <a:endParaRPr lang="uk-UA" dirty="0"/>
          </a:p>
          <a:p>
            <a:r>
              <a:rPr lang="uk-UA" dirty="0"/>
              <a:t>Гімн Франції — пісня </a:t>
            </a:r>
            <a:r>
              <a:rPr lang="uk-UA" dirty="0" smtClean="0"/>
              <a:t>«Марсельєза», </a:t>
            </a:r>
            <a:r>
              <a:rPr lang="uk-UA" dirty="0"/>
              <a:t>яка була написана в </a:t>
            </a:r>
            <a:r>
              <a:rPr lang="uk-UA" dirty="0" smtClean="0"/>
              <a:t>Стразбурзі</a:t>
            </a:r>
            <a:r>
              <a:rPr lang="uk-UA" dirty="0"/>
              <a:t> у </a:t>
            </a:r>
            <a:r>
              <a:rPr lang="uk-UA" dirty="0" smtClean="0"/>
              <a:t>1792</a:t>
            </a:r>
            <a:r>
              <a:rPr lang="uk-UA" dirty="0"/>
              <a:t> році, </a:t>
            </a:r>
            <a:r>
              <a:rPr lang="uk-UA" dirty="0" smtClean="0"/>
              <a:t>а 14 липня</a:t>
            </a:r>
            <a:r>
              <a:rPr lang="uk-UA" dirty="0"/>
              <a:t> проголошена національним гімном. </a:t>
            </a:r>
            <a:r>
              <a:rPr lang="uk-UA" dirty="0" smtClean="0"/>
              <a:t>Прапор Франції</a:t>
            </a:r>
            <a:r>
              <a:rPr lang="uk-UA" dirty="0"/>
              <a:t> — синьо-біло-червоний. Білий колір символізує королівську владу, а синій і червоний — кольори кокарди національної гвардії Парижа.</a:t>
            </a:r>
          </a:p>
          <a:p>
            <a:r>
              <a:rPr lang="uk-UA" dirty="0"/>
              <a:t>Єдиного і визнаного всіма герба зараз у Франції немає. З римських часів існує обов'язкова частина офіційного герба — лікторський пучок, який після </a:t>
            </a:r>
            <a:r>
              <a:rPr lang="uk-UA" dirty="0" smtClean="0"/>
              <a:t>Паризької Комуни</a:t>
            </a:r>
            <a:r>
              <a:rPr lang="uk-UA" dirty="0"/>
              <a:t> був оточений лавровим вінком, орденом почесного легіону, гілками оливи і дуба. У 20-і роки </a:t>
            </a:r>
            <a:r>
              <a:rPr lang="en-US" dirty="0"/>
              <a:t>XX </a:t>
            </a:r>
            <a:r>
              <a:rPr lang="uk-UA" dirty="0"/>
              <a:t>ст. герб був дещо змінений, і є одним із символів Франції. Крім того, існує Великий герб Франції, в якому об'єднані успадковані з далекого середньовіччя герби 56 французьких історичних провінцій і територій.</a:t>
            </a:r>
          </a:p>
          <a:p>
            <a:r>
              <a:rPr lang="uk-UA" dirty="0"/>
              <a:t>Своїм національним символом французи </a:t>
            </a:r>
            <a:r>
              <a:rPr lang="uk-UA" dirty="0" err="1"/>
              <a:t>вважають </a:t>
            </a:r>
            <a:r>
              <a:rPr lang="uk-UA" dirty="0" err="1" smtClean="0"/>
              <a:t>М</a:t>
            </a:r>
            <a:r>
              <a:rPr lang="uk-UA" dirty="0" smtClean="0"/>
              <a:t>аріанну</a:t>
            </a:r>
            <a:r>
              <a:rPr lang="uk-UA" dirty="0"/>
              <a:t> — символічний жіночий образ, який уособлює Францію.</a:t>
            </a:r>
          </a:p>
        </p:txBody>
      </p:sp>
    </p:spTree>
    <p:extLst>
      <p:ext uri="{BB962C8B-B14F-4D97-AF65-F5344CB8AC3E}">
        <p14:creationId xmlns:p14="http://schemas.microsoft.com/office/powerpoint/2010/main" val="2263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398" y="620688"/>
            <a:ext cx="5919009" cy="638944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Населення </a:t>
            </a:r>
            <a:endParaRPr lang="uk-UA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3" action="ppaction://hlinksldjump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3600400"/>
          </a:xfrm>
          <a:solidFill>
            <a:schemeClr val="tx1">
              <a:lumMod val="85000"/>
              <a:lumOff val="15000"/>
              <a:alpha val="52157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bg1"/>
                </a:solidFill>
                <a:cs typeface="Andalus" pitchFamily="18" charset="-78"/>
                <a:hlinkClick r:id="rId4" action="ppaction://hlinksldjump"/>
              </a:rPr>
              <a:t>Сучасне французьке населення </a:t>
            </a:r>
            <a:r>
              <a:rPr lang="uk-UA" dirty="0">
                <a:solidFill>
                  <a:schemeClr val="bg1"/>
                </a:solidFill>
                <a:cs typeface="Andalus" pitchFamily="18" charset="-78"/>
              </a:rPr>
              <a:t>в значній мірі є корінним і являє собою сплав багатьох людей кельтського, германського, латинського і слов'янського походження. Попри те, що відбувалося в багатьох інших країнах, іммігранти змішалися так добре в існуюче французьке суспільство, що сьогодні досить важко визначити етнічне походження більшості французьких громадян. Більш етнічно помітні - це іммігранти 20-го століття, включаючи передбачуваних 4000000 іноземців, здебільшого португальців, іспанців та італійців, і багатьох французьких жителів, більшість з яких араби, які приїхали до Франції в 1960-х роках з колишніх французьких колоній в Алжирі та Південної </a:t>
            </a:r>
            <a:r>
              <a:rPr lang="uk-UA" dirty="0" smtClean="0">
                <a:solidFill>
                  <a:schemeClr val="bg1"/>
                </a:solidFill>
                <a:cs typeface="Andalus" pitchFamily="18" charset="-78"/>
              </a:rPr>
              <a:t>Африки . У </a:t>
            </a:r>
            <a:r>
              <a:rPr lang="uk-UA" dirty="0">
                <a:solidFill>
                  <a:schemeClr val="bg1"/>
                </a:solidFill>
                <a:cs typeface="Andalus" pitchFamily="18" charset="-78"/>
              </a:rPr>
              <a:t>1990 році приблизно 2,5 мільйона північних африканців жили у </a:t>
            </a:r>
            <a:r>
              <a:rPr lang="uk-UA" dirty="0" smtClean="0">
                <a:solidFill>
                  <a:schemeClr val="bg1"/>
                </a:solidFill>
                <a:cs typeface="Andalus" pitchFamily="18" charset="-78"/>
              </a:rPr>
              <a:t>Франції.</a:t>
            </a:r>
            <a:endParaRPr lang="uk-UA" dirty="0">
              <a:solidFill>
                <a:schemeClr val="bg1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24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Клімат</a:t>
            </a:r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 action="ppaction://hlinksldjump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26378" y="1772816"/>
            <a:ext cx="7119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hlinkClick r:id="rId4" action="ppaction://hlinksldjump"/>
              </a:rPr>
              <a:t>Чотири типи клімату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переважають у Франції. Помірний морський клімат переважає на заході країни, недалеко від берегів, і ілюструється в Бресті, де м'яко взимку (7 градусів за Цельсієм / 45 градусів за Фаренгейтом в січні), і прохолодно влітку (16 градусів за Цельсієм / 61 градус за Фаренгейтом в липні) , а кількість опадів часто (800 мм / 32 дюйма) протягом 180 днів у році. У середніх широтах переважає континентальний клімат у внутрішніх районах країни, з жарким літом (середня температура липня 18 градусів за Цельсієм / 64 градуси за Фаренгейтом в Парижі) і більш жорсткі зими (середня температура січня 2 градуси за Цельсієм / 36 градусів за Фаренгейтом в Парижі) , а опади випадають на менше число днів у році. Гірський клімат переважає на високих пагорбах, де температура впливає головним чином на висоті, а взимку різко холодна і тривала. Кількість опадів зростає із збільшенням висоти і зустрічається у вигляді снігу взимку, в багатьох селах у високих полонинах сніг випадає на протязі більш ніж 50 днів кожен рік. </a:t>
            </a:r>
          </a:p>
        </p:txBody>
      </p:sp>
    </p:spTree>
    <p:extLst>
      <p:ext uri="{BB962C8B-B14F-4D97-AF65-F5344CB8AC3E}">
        <p14:creationId xmlns:p14="http://schemas.microsoft.com/office/powerpoint/2010/main" val="1035475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2604">
            <a:off x="1259632" y="692696"/>
            <a:ext cx="5904656" cy="566936"/>
          </a:xfrm>
          <a:noFill/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uk-U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Економіка</a:t>
            </a:r>
            <a:endParaRPr lang="uk-UA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775" y="1618876"/>
            <a:ext cx="8677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Франція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uk-UA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високорозвинута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країна, яка має значний вплив і на міжнародні економічні відносини, і на світову політику. Вона є </a:t>
            </a:r>
            <a:r>
              <a:rPr lang="uk-UA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чле-ном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Великої Сімки, входить до НАТО, ОЕСР, посідає за </a:t>
            </a:r>
            <a:r>
              <a:rPr lang="uk-UA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економіч-ним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потенціалом друге місце в Європейському Союзі. За розмірами ВВП (за ПКС) Франція має восьму в світі позицію, після США, Китаю, Японії, Індії, Німеччини, Великою Британії та Росії. Вона є значним експортером капіталу, за обсягом банківської діяльності перебуває на третьому місці в світі. В Європі Франція є третьою </a:t>
            </a:r>
            <a:r>
              <a:rPr lang="uk-UA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дер-жавою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площею (після Росії та України) й за чисельністю </a:t>
            </a:r>
            <a:r>
              <a:rPr lang="uk-UA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населен-ня</a:t>
            </a:r>
            <a:r>
              <a:rPr lang="uk-UA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(після Росії й Німеччини). Франція має розвинуту авіакосмічну промисловість, атомну енергетику, хімічну промисловість та сферу послуг. За виробництвом сільськогосподарської продукції Франція посідає четверте місце в світі (після Китаю, Індії та США), а за її експортом – друге (після США).</a:t>
            </a:r>
          </a:p>
        </p:txBody>
      </p:sp>
      <p:pic>
        <p:nvPicPr>
          <p:cNvPr id="6146" name="Picture 2" descr="D:\Users\Wasin corporation\Desktop\Pont_des_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8" y="4719531"/>
            <a:ext cx="8618614" cy="207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27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https://encrypted-tbn1.gstatic.com/images?q=tbn:ANd9GcQBuGPuqYc6_NpLQASoiWwuADkdptHo3n4lUtlLaVL79b2i8Nf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808"/>
            <a:ext cx="45643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Сучасна система 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освіти Франції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 складалася протягом останніх двох сторіч та вважається однією із найпередовіших у світі.</a:t>
            </a:r>
          </a:p>
          <a:p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Основні її особливості - перевага державних навчальних закладів і безкоштовність навчання для всіх, включаючи іноземців (університети стягують з іноземних студентів лише номінальну плату). Ще одна особливість освітянської системи 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Франції -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це практично однакова якість навчання як у столиці, так і у провінціях.</a:t>
            </a:r>
          </a:p>
          <a:p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За останніми даними, число школярів і студентів 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у 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Франції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 перевищи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ло 15 млн. осіб і склало чверть населення 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країни. У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країні близько 7 тис. 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коледжів,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2600 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ліцеїв.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На потреби освіти щорічно витрачається 21% державного 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бюджету.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Система освіти - найбільший роботодавець країни: у ній зайнято більше половини державних службовців.</a:t>
            </a:r>
          </a:p>
          <a:p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Зараз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Франція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 п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осідає третє місце у світі з прийому 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учнів-іноземців.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Навчання кожного 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такого 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студента</a:t>
            </a:r>
            <a:r>
              <a:rPr lang="uk-UA" sz="1400" dirty="0" err="1">
                <a:solidFill>
                  <a:schemeClr val="accent4">
                    <a:lumMod val="50000"/>
                  </a:schemeClr>
                </a:solidFill>
              </a:rPr>
              <a:t> обх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одиться державній скарбниці в 35 тис. 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франків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 на рік, іноземних студентів зараховують у державні навчальні заклади на тих же умовах, що й власних.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043608" y="13590"/>
            <a:ext cx="6192688" cy="120032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Fangsong Std R" pitchFamily="18" charset="-128"/>
                <a:ea typeface="Adobe Fangsong Std R" pitchFamily="18" charset="-128"/>
              </a:rPr>
              <a:t>Освіта</a:t>
            </a:r>
            <a:endParaRPr lang="uk-UA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3077" name="Picture 5" descr="D:\Users\Wasin corporation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Wasin corporation\Desktop\7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794402" cy="2529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Users\Wasin corporation\Desktop\72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94501"/>
            <a:ext cx="3092885" cy="2096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Wasin corporation\Desktop\800px-EducationFr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07504" y="3134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Система навчання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81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423</Words>
  <Application>Microsoft Office PowerPoint</Application>
  <PresentationFormat>Екран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Французька Республіка</vt:lpstr>
      <vt:lpstr>Презентація PowerPoint</vt:lpstr>
      <vt:lpstr>Франція</vt:lpstr>
      <vt:lpstr>Символіка</vt:lpstr>
      <vt:lpstr>Населення </vt:lpstr>
      <vt:lpstr>Клімат</vt:lpstr>
      <vt:lpstr>Економіка</vt:lpstr>
      <vt:lpstr>Презентація PowerPoint</vt:lpstr>
      <vt:lpstr>Презентація PowerPoint</vt:lpstr>
      <vt:lpstr>Флора і фауна</vt:lpstr>
      <vt:lpstr>Визначні пам'ятки</vt:lpstr>
      <vt:lpstr>Презентація PowerPoint</vt:lpstr>
      <vt:lpstr>Презентація PowerPoint</vt:lpstr>
      <vt:lpstr>Кухня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Гость</dc:creator>
  <cp:lastModifiedBy>Wasin corporation</cp:lastModifiedBy>
  <cp:revision>29</cp:revision>
  <dcterms:created xsi:type="dcterms:W3CDTF">2012-11-06T07:03:37Z</dcterms:created>
  <dcterms:modified xsi:type="dcterms:W3CDTF">2014-06-04T14:46:07Z</dcterms:modified>
</cp:coreProperties>
</file>