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6480048" cy="2301240"/>
          </a:xfrm>
        </p:spPr>
        <p:txBody>
          <a:bodyPr/>
          <a:lstStyle/>
          <a:p>
            <a:r>
              <a:rPr lang="ru-RU" dirty="0" err="1" smtClean="0"/>
              <a:t>Еколог</a:t>
            </a:r>
            <a:r>
              <a:rPr lang="uk-UA" dirty="0" smtClean="0"/>
              <a:t>і</a:t>
            </a:r>
            <a:r>
              <a:rPr lang="ru-RU" dirty="0" smtClean="0"/>
              <a:t>чні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429000"/>
            <a:ext cx="6480048" cy="966782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chemeClr val="bg2">
                    <a:lumMod val="25000"/>
                  </a:schemeClr>
                </a:solidFill>
              </a:rPr>
              <a:t>Знищення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bg2">
                    <a:lumMod val="25000"/>
                  </a:schemeClr>
                </a:solidFill>
              </a:rPr>
              <a:t>лісів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21859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А </a:t>
            </a:r>
            <a:r>
              <a:rPr lang="ru-RU" dirty="0" err="1" smtClean="0"/>
              <a:t>третя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експлуатаційні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вирубувати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, </a:t>
            </a:r>
            <a:r>
              <a:rPr lang="ru-RU" dirty="0" err="1" smtClean="0"/>
              <a:t>а</a:t>
            </a:r>
            <a:r>
              <a:rPr lang="ru-RU" dirty="0" smtClean="0"/>
              <a:t> 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засаджувати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саджанці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vimage1 (1)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3714750" cy="2781300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071678"/>
            <a:ext cx="3251200" cy="2438400"/>
          </a:xfrm>
          <a:prstGeom prst="rect">
            <a:avLst/>
          </a:prstGeom>
        </p:spPr>
      </p:pic>
      <p:pic>
        <p:nvPicPr>
          <p:cNvPr id="6" name="Рисунок 5" descr="87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071942"/>
            <a:ext cx="3571900" cy="2678925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53"/>
            <a:ext cx="7467600" cy="2357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</a:rPr>
              <a:t>Тож давайте берегти природу!!!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101_13793174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214554"/>
            <a:ext cx="6588285" cy="419102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868478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>
                <a:solidFill>
                  <a:schemeClr val="accent1">
                    <a:lumMod val="75000"/>
                  </a:schemeClr>
                </a:solidFill>
              </a:rPr>
              <a:t>ДЯКУЮ ЗА УВАГУ!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357562"/>
            <a:ext cx="7467600" cy="34115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dirty="0" smtClean="0">
                <a:solidFill>
                  <a:srgbClr val="00B050"/>
                </a:solidFill>
              </a:rPr>
              <a:t>Виконала:</a:t>
            </a:r>
          </a:p>
          <a:p>
            <a:pPr algn="ctr">
              <a:buNone/>
            </a:pPr>
            <a:r>
              <a:rPr lang="uk-UA" sz="3600" smtClean="0">
                <a:solidFill>
                  <a:srgbClr val="00B050"/>
                </a:solidFill>
              </a:rPr>
              <a:t>Учениця </a:t>
            </a:r>
            <a:r>
              <a:rPr lang="uk-UA" sz="3600" dirty="0" smtClean="0">
                <a:solidFill>
                  <a:srgbClr val="00B050"/>
                </a:solidFill>
              </a:rPr>
              <a:t>11 класу</a:t>
            </a:r>
          </a:p>
          <a:p>
            <a:pPr algn="ctr">
              <a:buNone/>
            </a:pPr>
            <a:r>
              <a:rPr lang="uk-UA" sz="3600" dirty="0" err="1" smtClean="0">
                <a:solidFill>
                  <a:srgbClr val="00B050"/>
                </a:solidFill>
              </a:rPr>
              <a:t>Ярмолюк</a:t>
            </a:r>
            <a:r>
              <a:rPr lang="uk-UA" sz="3600" dirty="0" smtClean="0">
                <a:solidFill>
                  <a:srgbClr val="00B050"/>
                </a:solidFill>
              </a:rPr>
              <a:t> Анастасія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split dir="in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401080" cy="468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 smtClean="0"/>
              <a:t>компонентів</a:t>
            </a:r>
            <a:r>
              <a:rPr lang="ru-RU" dirty="0" smtClean="0"/>
              <a:t> </a:t>
            </a:r>
            <a:r>
              <a:rPr lang="ru-RU" dirty="0" err="1" smtClean="0"/>
              <a:t>рослинного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 – </a:t>
            </a:r>
            <a:r>
              <a:rPr lang="ru-RU" dirty="0" err="1" smtClean="0"/>
              <a:t>енергетична</a:t>
            </a:r>
            <a:r>
              <a:rPr lang="ru-RU" dirty="0" smtClean="0"/>
              <a:t> база </a:t>
            </a:r>
            <a:r>
              <a:rPr lang="ru-RU" dirty="0" err="1" smtClean="0"/>
              <a:t>біосфери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у </a:t>
            </a:r>
            <a:r>
              <a:rPr lang="ru-RU" dirty="0" err="1" smtClean="0"/>
              <a:t>житті</a:t>
            </a:r>
            <a:r>
              <a:rPr lang="ru-RU" dirty="0" smtClean="0"/>
              <a:t> на </a:t>
            </a:r>
            <a:r>
              <a:rPr lang="ru-RU" dirty="0" err="1" smtClean="0"/>
              <a:t>планеті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– </a:t>
            </a:r>
            <a:r>
              <a:rPr lang="ru-RU" dirty="0" err="1" smtClean="0"/>
              <a:t>легені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plyhalis_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857496"/>
            <a:ext cx="5104453" cy="298610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i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786190"/>
            <a:ext cx="3948132" cy="295728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186766" cy="462598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Під</a:t>
            </a:r>
            <a:r>
              <a:rPr lang="ru-RU" dirty="0" smtClean="0"/>
              <a:t> натиском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 </a:t>
            </a:r>
            <a:r>
              <a:rPr lang="ru-RU" dirty="0" err="1" smtClean="0"/>
              <a:t>відступають</a:t>
            </a:r>
            <a:r>
              <a:rPr lang="ru-RU" dirty="0" smtClean="0"/>
              <a:t> на </a:t>
            </a:r>
            <a:r>
              <a:rPr lang="ru-RU" dirty="0" err="1" smtClean="0"/>
              <a:t>всіх</a:t>
            </a:r>
            <a:r>
              <a:rPr lang="ru-RU" dirty="0" smtClean="0"/>
              <a:t> континентах, практично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. Вони </a:t>
            </a:r>
            <a:r>
              <a:rPr lang="ru-RU" dirty="0" err="1" smtClean="0"/>
              <a:t>вирубуються</a:t>
            </a:r>
            <a:r>
              <a:rPr lang="ru-RU" dirty="0" smtClean="0"/>
              <a:t> </a:t>
            </a:r>
            <a:r>
              <a:rPr lang="ru-RU" dirty="0" err="1" smtClean="0"/>
              <a:t>скоріше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виростають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Але ж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 активно </a:t>
            </a:r>
            <a:r>
              <a:rPr lang="ru-RU" dirty="0" err="1" smtClean="0"/>
              <a:t>очищає</a:t>
            </a:r>
            <a:r>
              <a:rPr lang="ru-RU" dirty="0" smtClean="0"/>
              <a:t> атмосферу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Зелені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вбирають</a:t>
            </a:r>
            <a:r>
              <a:rPr lang="ru-RU" dirty="0" smtClean="0"/>
              <a:t> </a:t>
            </a:r>
            <a:r>
              <a:rPr lang="ru-RU" dirty="0" err="1" smtClean="0"/>
              <a:t>вуглекислий</a:t>
            </a:r>
            <a:r>
              <a:rPr lang="ru-RU" dirty="0" smtClean="0"/>
              <a:t> газ,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 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будівельного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для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. </a:t>
            </a:r>
            <a:r>
              <a:rPr lang="ru-RU" dirty="0" err="1" smtClean="0"/>
              <a:t>Кожен</a:t>
            </a:r>
            <a:r>
              <a:rPr lang="ru-RU" dirty="0" smtClean="0"/>
              <a:t> кубометр </a:t>
            </a:r>
            <a:br>
              <a:rPr lang="ru-RU" dirty="0" smtClean="0"/>
            </a:br>
            <a:r>
              <a:rPr lang="ru-RU" dirty="0" err="1" smtClean="0"/>
              <a:t>деревини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півтони</a:t>
            </a:r>
            <a:r>
              <a:rPr lang="ru-RU" dirty="0" smtClean="0"/>
              <a:t> </a:t>
            </a:r>
            <a:r>
              <a:rPr lang="ru-RU" dirty="0" err="1" smtClean="0"/>
              <a:t>забраної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вуглекислоти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0"/>
            <a:ext cx="5472122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100" dirty="0" err="1" smtClean="0"/>
              <a:t>Підраховано</a:t>
            </a:r>
            <a:r>
              <a:rPr lang="ru-RU" sz="3100" dirty="0" smtClean="0"/>
              <a:t>, </a:t>
            </a:r>
            <a:r>
              <a:rPr lang="ru-RU" sz="3100" dirty="0" err="1" smtClean="0"/>
              <a:t>що</a:t>
            </a:r>
            <a:r>
              <a:rPr lang="ru-RU" sz="3100" dirty="0" smtClean="0"/>
              <a:t> за </a:t>
            </a:r>
            <a:r>
              <a:rPr lang="ru-RU" sz="3100" dirty="0" err="1" smtClean="0"/>
              <a:t>сучасних</a:t>
            </a:r>
            <a:r>
              <a:rPr lang="ru-RU" sz="3100" dirty="0" smtClean="0"/>
              <a:t> </a:t>
            </a:r>
            <a:r>
              <a:rPr lang="ru-RU" sz="3100" dirty="0" err="1" smtClean="0"/>
              <a:t>темпів</a:t>
            </a:r>
            <a:r>
              <a:rPr lang="ru-RU" sz="3100" dirty="0" smtClean="0"/>
              <a:t> </a:t>
            </a:r>
            <a:r>
              <a:rPr lang="ru-RU" sz="3100" dirty="0" err="1" smtClean="0"/>
              <a:t>лісозаготівель</a:t>
            </a:r>
            <a:r>
              <a:rPr lang="ru-RU" sz="3100" dirty="0" smtClean="0"/>
              <a:t>, </a:t>
            </a:r>
            <a:r>
              <a:rPr lang="ru-RU" sz="3100" dirty="0" err="1" smtClean="0"/>
              <a:t>навіть</a:t>
            </a:r>
            <a:r>
              <a:rPr lang="ru-RU" sz="3100" dirty="0" smtClean="0"/>
              <a:t> у </a:t>
            </a:r>
            <a:r>
              <a:rPr lang="ru-RU" sz="3100" dirty="0" err="1" smtClean="0"/>
              <a:t>багатих</a:t>
            </a:r>
            <a:r>
              <a:rPr lang="ru-RU" sz="3100" dirty="0" smtClean="0"/>
              <a:t> </a:t>
            </a:r>
            <a:r>
              <a:rPr lang="ru-RU" sz="3100" dirty="0" err="1" smtClean="0"/>
              <a:t>лісом</a:t>
            </a:r>
            <a:r>
              <a:rPr lang="ru-RU" sz="3100" dirty="0" smtClean="0"/>
              <a:t> </a:t>
            </a:r>
            <a:r>
              <a:rPr lang="ru-RU" sz="3100" dirty="0" err="1" smtClean="0"/>
              <a:t>країнах</a:t>
            </a:r>
            <a:r>
              <a:rPr lang="ru-RU" sz="3100" dirty="0" smtClean="0"/>
              <a:t> </a:t>
            </a:r>
            <a:r>
              <a:rPr lang="ru-RU" sz="3100" dirty="0" err="1" smtClean="0"/>
              <a:t>його</a:t>
            </a:r>
            <a:r>
              <a:rPr lang="ru-RU" sz="3100" dirty="0" smtClean="0"/>
              <a:t> </a:t>
            </a:r>
            <a:r>
              <a:rPr lang="ru-RU" sz="3100" dirty="0" err="1" smtClean="0"/>
              <a:t>вистачить</a:t>
            </a:r>
            <a:r>
              <a:rPr lang="ru-RU" sz="3100" dirty="0" smtClean="0"/>
              <a:t> на 50-60 </a:t>
            </a:r>
            <a:r>
              <a:rPr lang="ru-RU" sz="3100" dirty="0" err="1" smtClean="0"/>
              <a:t>років</a:t>
            </a:r>
            <a:r>
              <a:rPr lang="ru-RU" sz="3100" dirty="0" smtClean="0"/>
              <a:t> (на </a:t>
            </a:r>
            <a:r>
              <a:rPr lang="ru-RU" sz="3100" dirty="0" err="1" smtClean="0"/>
              <a:t>відновлення</a:t>
            </a:r>
            <a:r>
              <a:rPr lang="ru-RU" sz="3100" dirty="0" smtClean="0"/>
              <a:t> </a:t>
            </a:r>
            <a:r>
              <a:rPr lang="ru-RU" sz="3100" dirty="0" err="1" smtClean="0"/>
              <a:t>потрібно</a:t>
            </a:r>
            <a:r>
              <a:rPr lang="ru-RU" sz="3100" dirty="0" smtClean="0"/>
              <a:t> 100-200 </a:t>
            </a:r>
            <a:r>
              <a:rPr lang="ru-RU" sz="3100" dirty="0" err="1" smtClean="0"/>
              <a:t>років</a:t>
            </a:r>
            <a:r>
              <a:rPr lang="ru-RU" sz="3100" dirty="0" smtClean="0"/>
              <a:t>).</a:t>
            </a:r>
          </a:p>
          <a:p>
            <a:pPr>
              <a:buNone/>
            </a:pPr>
            <a:r>
              <a:rPr lang="ru-RU" sz="3100" dirty="0" smtClean="0"/>
              <a:t>      За </a:t>
            </a:r>
            <a:r>
              <a:rPr lang="ru-RU" sz="3100" dirty="0" err="1" smtClean="0"/>
              <a:t>даними</a:t>
            </a:r>
            <a:r>
              <a:rPr lang="ru-RU" sz="3100" dirty="0" smtClean="0"/>
              <a:t> ООН, </a:t>
            </a:r>
            <a:r>
              <a:rPr lang="ru-RU" sz="3100" dirty="0" err="1" smtClean="0"/>
              <a:t>щорічно</a:t>
            </a:r>
            <a:r>
              <a:rPr lang="ru-RU" sz="3100" dirty="0" smtClean="0"/>
              <a:t> на </a:t>
            </a:r>
            <a:r>
              <a:rPr lang="ru-RU" sz="3100" dirty="0" err="1" smtClean="0"/>
              <a:t>планеті</a:t>
            </a:r>
            <a:r>
              <a:rPr lang="ru-RU" sz="3100" dirty="0" smtClean="0"/>
              <a:t> </a:t>
            </a:r>
            <a:r>
              <a:rPr lang="ru-RU" sz="3100" dirty="0" err="1" smtClean="0"/>
              <a:t>вирубують</a:t>
            </a:r>
            <a:r>
              <a:rPr lang="ru-RU" sz="3100" dirty="0" smtClean="0"/>
              <a:t> </a:t>
            </a:r>
            <a:r>
              <a:rPr lang="ru-RU" sz="3100" dirty="0" err="1" smtClean="0"/>
              <a:t>понад</a:t>
            </a:r>
            <a:r>
              <a:rPr lang="ru-RU" sz="3100" dirty="0" smtClean="0"/>
              <a:t> 3 млрд. м3 </a:t>
            </a:r>
            <a:r>
              <a:rPr lang="ru-RU" sz="3100" dirty="0" err="1" smtClean="0"/>
              <a:t>лісу</a:t>
            </a:r>
            <a:r>
              <a:rPr lang="ru-RU" sz="3100" dirty="0" smtClean="0"/>
              <a:t>, </a:t>
            </a:r>
            <a:r>
              <a:rPr lang="ru-RU" sz="3100" dirty="0" err="1" smtClean="0"/>
              <a:t>й</a:t>
            </a:r>
            <a:r>
              <a:rPr lang="ru-RU" sz="3100" dirty="0" smtClean="0"/>
              <a:t> </a:t>
            </a:r>
            <a:r>
              <a:rPr lang="ru-RU" sz="3100" dirty="0" err="1" smtClean="0"/>
              <a:t>ця</a:t>
            </a:r>
            <a:r>
              <a:rPr lang="ru-RU" sz="3100" dirty="0" smtClean="0"/>
              <a:t> цифра до 2000 року </a:t>
            </a:r>
            <a:r>
              <a:rPr lang="ru-RU" sz="3100" dirty="0" err="1" smtClean="0"/>
              <a:t>зросте</a:t>
            </a:r>
            <a:r>
              <a:rPr lang="ru-RU" sz="3100" dirty="0" smtClean="0"/>
              <a:t> в 1,5 рази.</a:t>
            </a:r>
            <a:br>
              <a:rPr lang="ru-RU" sz="3100" dirty="0" smtClean="0"/>
            </a:br>
            <a:r>
              <a:rPr lang="ru-RU" sz="3100" dirty="0" smtClean="0"/>
              <a:t>З </a:t>
            </a:r>
            <a:r>
              <a:rPr lang="ru-RU" sz="3100" dirty="0" err="1" smtClean="0"/>
              <a:t>найбільшим</a:t>
            </a:r>
            <a:r>
              <a:rPr lang="ru-RU" sz="3100" dirty="0" smtClean="0"/>
              <a:t> </a:t>
            </a:r>
            <a:r>
              <a:rPr lang="ru-RU" sz="3100" dirty="0" err="1" smtClean="0"/>
              <a:t>розмахом</a:t>
            </a:r>
            <a:r>
              <a:rPr lang="ru-RU" sz="3100" dirty="0" smtClean="0"/>
              <a:t> </a:t>
            </a:r>
            <a:r>
              <a:rPr lang="ru-RU" sz="3100" dirty="0" err="1" smtClean="0"/>
              <a:t>ліси</a:t>
            </a:r>
            <a:r>
              <a:rPr lang="ru-RU" sz="3100" dirty="0" smtClean="0"/>
              <a:t> </a:t>
            </a:r>
            <a:r>
              <a:rPr lang="ru-RU" sz="3100" dirty="0" err="1" smtClean="0"/>
              <a:t>винищуються</a:t>
            </a:r>
            <a:r>
              <a:rPr lang="ru-RU" sz="3100" dirty="0" smtClean="0"/>
              <a:t> в </a:t>
            </a:r>
            <a:r>
              <a:rPr lang="ru-RU" sz="3100" dirty="0" err="1" smtClean="0"/>
              <a:t>тропічному</a:t>
            </a:r>
            <a:r>
              <a:rPr lang="ru-RU" sz="3100" dirty="0" smtClean="0"/>
              <a:t> </a:t>
            </a:r>
            <a:r>
              <a:rPr lang="ru-RU" sz="3100" dirty="0" err="1" smtClean="0"/>
              <a:t>поясі</a:t>
            </a:r>
            <a:r>
              <a:rPr lang="ru-RU" sz="3100" dirty="0" smtClean="0"/>
              <a:t>. </a:t>
            </a:r>
            <a:r>
              <a:rPr lang="ru-RU" sz="3100" dirty="0" err="1" smtClean="0"/>
              <a:t>Пояснюється</a:t>
            </a:r>
            <a:r>
              <a:rPr lang="ru-RU" sz="3100" dirty="0" smtClean="0"/>
              <a:t> </a:t>
            </a:r>
            <a:r>
              <a:rPr lang="ru-RU" sz="3100" dirty="0" err="1" smtClean="0"/>
              <a:t>це</a:t>
            </a:r>
            <a:r>
              <a:rPr lang="ru-RU" sz="3100" dirty="0" smtClean="0"/>
              <a:t> </a:t>
            </a:r>
            <a:r>
              <a:rPr lang="ru-RU" sz="3100" dirty="0" err="1" smtClean="0"/>
              <a:t>багато</a:t>
            </a:r>
            <a:r>
              <a:rPr lang="ru-RU" sz="3100" dirty="0" smtClean="0"/>
              <a:t> в </a:t>
            </a:r>
            <a:r>
              <a:rPr lang="ru-RU" sz="3100" dirty="0" err="1" smtClean="0"/>
              <a:t>чому</a:t>
            </a:r>
            <a:r>
              <a:rPr lang="ru-RU" sz="3100" dirty="0" smtClean="0"/>
              <a:t> </a:t>
            </a:r>
            <a:r>
              <a:rPr lang="ru-RU" sz="3100" dirty="0" err="1" smtClean="0"/>
              <a:t>економічними</a:t>
            </a:r>
            <a:r>
              <a:rPr lang="ru-RU" sz="3100" dirty="0" smtClean="0"/>
              <a:t> причинами. Перш за все </a:t>
            </a:r>
            <a:r>
              <a:rPr lang="ru-RU" sz="3100" dirty="0" err="1" smtClean="0"/>
              <a:t>ліси</a:t>
            </a:r>
            <a:r>
              <a:rPr lang="ru-RU" sz="3100" dirty="0" smtClean="0"/>
              <a:t> </a:t>
            </a:r>
            <a:r>
              <a:rPr lang="ru-RU" sz="3100" dirty="0" err="1" smtClean="0"/>
              <a:t>знищуються</a:t>
            </a:r>
            <a:r>
              <a:rPr lang="ru-RU" sz="3100" dirty="0" smtClean="0"/>
              <a:t> </a:t>
            </a:r>
            <a:r>
              <a:rPr lang="ru-RU" sz="3100" dirty="0" err="1" smtClean="0"/>
              <a:t>внаслідок</a:t>
            </a:r>
            <a:r>
              <a:rPr lang="ru-RU" sz="3100" dirty="0" smtClean="0"/>
              <a:t> </a:t>
            </a:r>
            <a:r>
              <a:rPr lang="ru-RU" sz="3100" dirty="0" err="1" smtClean="0"/>
              <a:t>масових</a:t>
            </a:r>
            <a:r>
              <a:rPr lang="ru-RU" sz="3100" dirty="0" smtClean="0"/>
              <a:t> </a:t>
            </a:r>
            <a:r>
              <a:rPr lang="ru-RU" sz="3100" dirty="0" err="1" smtClean="0"/>
              <a:t>вирубок</a:t>
            </a:r>
            <a:r>
              <a:rPr lang="ru-RU" sz="3100" dirty="0" smtClean="0"/>
              <a:t>, </a:t>
            </a:r>
            <a:r>
              <a:rPr lang="ru-RU" sz="3100" dirty="0" err="1" smtClean="0"/>
              <a:t>які</a:t>
            </a:r>
            <a:r>
              <a:rPr lang="ru-RU" sz="3100" dirty="0" smtClean="0"/>
              <a:t> </a:t>
            </a:r>
            <a:r>
              <a:rPr lang="ru-RU" sz="3100" dirty="0" err="1" smtClean="0"/>
              <a:t>ведуться</a:t>
            </a:r>
            <a:r>
              <a:rPr lang="ru-RU" sz="3100" dirty="0" smtClean="0"/>
              <a:t> в </a:t>
            </a:r>
            <a:r>
              <a:rPr lang="ru-RU" sz="3100" dirty="0" err="1" smtClean="0"/>
              <a:t>інтересах</a:t>
            </a:r>
            <a:r>
              <a:rPr lang="ru-RU" sz="3100" dirty="0" smtClean="0"/>
              <a:t> не </a:t>
            </a:r>
            <a:r>
              <a:rPr lang="ru-RU" sz="3100" dirty="0" err="1" smtClean="0"/>
              <a:t>стільки</a:t>
            </a:r>
            <a:r>
              <a:rPr lang="ru-RU" sz="3100" dirty="0" smtClean="0"/>
              <a:t> самих </a:t>
            </a:r>
            <a:r>
              <a:rPr lang="ru-RU" sz="3100" dirty="0" err="1" smtClean="0"/>
              <a:t>держав-господарів</a:t>
            </a:r>
            <a:r>
              <a:rPr lang="ru-RU" sz="3100" dirty="0" smtClean="0"/>
              <a:t>, </a:t>
            </a:r>
            <a:r>
              <a:rPr lang="ru-RU" sz="3100" dirty="0" err="1" smtClean="0"/>
              <a:t>скільки</a:t>
            </a:r>
            <a:r>
              <a:rPr lang="ru-RU" sz="3100" dirty="0" smtClean="0"/>
              <a:t> – </a:t>
            </a:r>
            <a:r>
              <a:rPr lang="ru-RU" sz="3100" dirty="0" err="1" smtClean="0"/>
              <a:t>зарубіжних</a:t>
            </a:r>
            <a:r>
              <a:rPr lang="ru-RU" sz="3100" dirty="0" smtClean="0"/>
              <a:t> </a:t>
            </a:r>
            <a:r>
              <a:rPr lang="ru-RU" sz="3100" dirty="0" err="1" smtClean="0"/>
              <a:t>монополій</a:t>
            </a:r>
            <a:r>
              <a:rPr lang="ru-RU" sz="3100" dirty="0" smtClean="0"/>
              <a:t>. </a:t>
            </a:r>
            <a:br>
              <a:rPr lang="ru-RU" sz="3100" dirty="0" smtClean="0"/>
            </a:br>
            <a:r>
              <a:rPr lang="ru-RU" sz="3100" dirty="0" err="1" smtClean="0"/>
              <a:t>Лісову</a:t>
            </a:r>
            <a:r>
              <a:rPr lang="ru-RU" sz="3100" dirty="0" smtClean="0"/>
              <a:t> </a:t>
            </a:r>
            <a:r>
              <a:rPr lang="ru-RU" sz="3100" dirty="0" err="1" smtClean="0"/>
              <a:t>сировину</a:t>
            </a:r>
            <a:r>
              <a:rPr lang="ru-RU" sz="3100" dirty="0" smtClean="0"/>
              <a:t> </a:t>
            </a:r>
            <a:r>
              <a:rPr lang="ru-RU" sz="3100" dirty="0" err="1" smtClean="0"/>
              <a:t>вивозять</a:t>
            </a:r>
            <a:r>
              <a:rPr lang="ru-RU" sz="3100" dirty="0" smtClean="0"/>
              <a:t> на </a:t>
            </a:r>
            <a:r>
              <a:rPr lang="ru-RU" sz="3100" dirty="0" err="1" smtClean="0"/>
              <a:t>експорт</a:t>
            </a:r>
            <a:r>
              <a:rPr lang="ru-RU" sz="3100" dirty="0" smtClean="0"/>
              <a:t> в </a:t>
            </a:r>
            <a:r>
              <a:rPr lang="ru-RU" sz="3100" dirty="0" err="1" smtClean="0"/>
              <a:t>Японію</a:t>
            </a:r>
            <a:r>
              <a:rPr lang="ru-RU" sz="3100" dirty="0" smtClean="0"/>
              <a:t>, США, </a:t>
            </a:r>
            <a:r>
              <a:rPr lang="ru-RU" sz="3100" dirty="0" err="1" smtClean="0"/>
              <a:t>Англію</a:t>
            </a:r>
            <a:r>
              <a:rPr lang="ru-RU" sz="3100" dirty="0" smtClean="0"/>
              <a:t>, </a:t>
            </a:r>
            <a:r>
              <a:rPr lang="ru-RU" sz="3100" dirty="0" err="1" smtClean="0"/>
              <a:t>Францію</a:t>
            </a:r>
            <a:r>
              <a:rPr lang="ru-RU" sz="31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36830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4290"/>
            <a:ext cx="2730491" cy="2047868"/>
          </a:xfrm>
          <a:prstGeom prst="rect">
            <a:avLst/>
          </a:prstGeom>
        </p:spPr>
      </p:pic>
      <p:pic>
        <p:nvPicPr>
          <p:cNvPr id="5" name="Рисунок 4" descr="m-459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071678"/>
            <a:ext cx="3040066" cy="2029244"/>
          </a:xfrm>
          <a:prstGeom prst="rect">
            <a:avLst/>
          </a:prstGeom>
        </p:spPr>
      </p:pic>
      <p:pic>
        <p:nvPicPr>
          <p:cNvPr id="6" name="Рисунок 5" descr="ecmo.ru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929066"/>
            <a:ext cx="3700474" cy="2466983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214554"/>
            <a:ext cx="7972452" cy="48291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Ще</a:t>
            </a:r>
            <a:r>
              <a:rPr lang="ru-RU" dirty="0" smtClean="0"/>
              <a:t> на початку ХХ ст. </a:t>
            </a:r>
            <a:r>
              <a:rPr lang="ru-RU" dirty="0" err="1" smtClean="0"/>
              <a:t>тропічні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вологі</a:t>
            </a:r>
            <a:r>
              <a:rPr lang="ru-RU" dirty="0" smtClean="0"/>
              <a:t> </a:t>
            </a:r>
            <a:r>
              <a:rPr lang="ru-RU" dirty="0" err="1" smtClean="0"/>
              <a:t>вічнозелені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сезонні</a:t>
            </a:r>
            <a:r>
              <a:rPr lang="ru-RU" dirty="0" smtClean="0"/>
              <a:t>,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поширені</a:t>
            </a:r>
            <a:r>
              <a:rPr lang="ru-RU" dirty="0" smtClean="0"/>
              <a:t> на </a:t>
            </a:r>
            <a:r>
              <a:rPr lang="ru-RU" dirty="0" err="1" smtClean="0"/>
              <a:t>площі</a:t>
            </a:r>
            <a:r>
              <a:rPr lang="ru-RU" dirty="0" smtClean="0"/>
              <a:t> 24 млн. 500 тис.км2. </a:t>
            </a:r>
            <a:br>
              <a:rPr lang="ru-RU" dirty="0" smtClean="0"/>
            </a:br>
            <a:r>
              <a:rPr lang="ru-RU" dirty="0" smtClean="0"/>
              <a:t>Зараз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</a:t>
            </a:r>
            <a:r>
              <a:rPr lang="ru-RU" dirty="0" err="1" smtClean="0"/>
              <a:t>скоротилась</a:t>
            </a:r>
            <a:r>
              <a:rPr lang="ru-RU" dirty="0" smtClean="0"/>
              <a:t> до 10 млн.км2.</a:t>
            </a:r>
            <a:br>
              <a:rPr lang="ru-RU" dirty="0" smtClean="0"/>
            </a:b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тривожна</a:t>
            </a:r>
            <a:r>
              <a:rPr lang="ru-RU" dirty="0" smtClean="0"/>
              <a:t> </a:t>
            </a:r>
            <a:r>
              <a:rPr lang="ru-RU" dirty="0" err="1" smtClean="0"/>
              <a:t>ситуація</a:t>
            </a:r>
            <a:r>
              <a:rPr lang="ru-RU" dirty="0" smtClean="0"/>
              <a:t> </a:t>
            </a:r>
            <a:r>
              <a:rPr lang="ru-RU" dirty="0" err="1" smtClean="0"/>
              <a:t>склалася</a:t>
            </a:r>
            <a:r>
              <a:rPr lang="ru-RU" dirty="0" smtClean="0"/>
              <a:t> в </a:t>
            </a:r>
            <a:r>
              <a:rPr lang="ru-RU" dirty="0" err="1" smtClean="0"/>
              <a:t>Африці</a:t>
            </a:r>
            <a:r>
              <a:rPr lang="ru-RU" dirty="0" smtClean="0"/>
              <a:t>. Тут, </a:t>
            </a:r>
            <a:r>
              <a:rPr lang="ru-RU" dirty="0" err="1" smtClean="0"/>
              <a:t>приблизно</a:t>
            </a:r>
            <a:r>
              <a:rPr lang="ru-RU" dirty="0" smtClean="0"/>
              <a:t> за 50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вирубано</a:t>
            </a:r>
            <a:r>
              <a:rPr lang="ru-RU" dirty="0" smtClean="0"/>
              <a:t> 60%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В </a:t>
            </a:r>
            <a:r>
              <a:rPr lang="ru-RU" dirty="0" err="1" smtClean="0"/>
              <a:t>цілому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, </a:t>
            </a:r>
            <a:r>
              <a:rPr lang="ru-RU" dirty="0" err="1" smtClean="0"/>
              <a:t>зайнята</a:t>
            </a:r>
            <a:r>
              <a:rPr lang="ru-RU" dirty="0" smtClean="0"/>
              <a:t> </a:t>
            </a:r>
            <a:r>
              <a:rPr lang="ru-RU" dirty="0" err="1" smtClean="0"/>
              <a:t>тропічними</a:t>
            </a:r>
            <a:r>
              <a:rPr lang="ru-RU" dirty="0" smtClean="0"/>
              <a:t> </a:t>
            </a:r>
            <a:r>
              <a:rPr lang="ru-RU" dirty="0" err="1" smtClean="0"/>
              <a:t>лісами</a:t>
            </a:r>
            <a:r>
              <a:rPr lang="ru-RU" dirty="0" smtClean="0"/>
              <a:t>, за наше 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скоротилась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16 до 7%. В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регіонах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 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швидше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тропічних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одночасне</a:t>
            </a:r>
            <a:r>
              <a:rPr lang="ru-RU" dirty="0" smtClean="0"/>
              <a:t> </a:t>
            </a:r>
            <a:r>
              <a:rPr lang="ru-RU" dirty="0" err="1" smtClean="0"/>
              <a:t>обідніння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зникнення</a:t>
            </a:r>
            <a:r>
              <a:rPr lang="ru-RU" dirty="0" smtClean="0"/>
              <a:t> </a:t>
            </a:r>
            <a:r>
              <a:rPr lang="ru-RU" dirty="0" err="1" smtClean="0"/>
              <a:t>тропічних</a:t>
            </a:r>
            <a:r>
              <a:rPr lang="ru-RU" dirty="0" smtClean="0"/>
              <a:t> </a:t>
            </a:r>
            <a:r>
              <a:rPr lang="ru-RU" dirty="0" err="1" smtClean="0"/>
              <a:t>екосистем</a:t>
            </a:r>
            <a:r>
              <a:rPr lang="ru-RU" dirty="0" smtClean="0"/>
              <a:t>, на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треба </a:t>
            </a:r>
            <a:r>
              <a:rPr lang="ru-RU" dirty="0" err="1" smtClean="0"/>
              <a:t>було</a:t>
            </a:r>
            <a:r>
              <a:rPr lang="ru-RU" dirty="0" smtClean="0"/>
              <a:t> </a:t>
            </a:r>
            <a:r>
              <a:rPr lang="ru-RU" dirty="0" err="1" smtClean="0"/>
              <a:t>мільйони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Як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тропічні</a:t>
            </a:r>
            <a:r>
              <a:rPr lang="ru-RU" dirty="0" smtClean="0"/>
              <a:t> </a:t>
            </a:r>
            <a:r>
              <a:rPr lang="ru-RU" dirty="0" err="1" smtClean="0"/>
              <a:t>екосистеми</a:t>
            </a:r>
            <a:r>
              <a:rPr lang="ru-RU" dirty="0" smtClean="0"/>
              <a:t> </a:t>
            </a:r>
            <a:r>
              <a:rPr lang="ru-RU" dirty="0" err="1" smtClean="0"/>
              <a:t>відрізняються</a:t>
            </a:r>
            <a:r>
              <a:rPr lang="ru-RU" dirty="0" smtClean="0"/>
              <a:t> </a:t>
            </a:r>
            <a:r>
              <a:rPr lang="ru-RU" dirty="0" err="1" smtClean="0"/>
              <a:t>величезною</a:t>
            </a:r>
            <a:r>
              <a:rPr lang="ru-RU" dirty="0" smtClean="0"/>
              <a:t> </a:t>
            </a:r>
            <a:r>
              <a:rPr lang="ru-RU" dirty="0" err="1" smtClean="0"/>
              <a:t>різноманітністю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тваринного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03_12_2012_02_40_09_668097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2904710" cy="2183158"/>
          </a:xfrm>
          <a:prstGeom prst="rect">
            <a:avLst/>
          </a:prstGeom>
        </p:spPr>
      </p:pic>
      <p:pic>
        <p:nvPicPr>
          <p:cNvPr id="5" name="Рисунок 4" descr="lis_rubljat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-142900"/>
            <a:ext cx="3238523" cy="2428892"/>
          </a:xfrm>
          <a:prstGeom prst="rect">
            <a:avLst/>
          </a:prstGeom>
        </p:spPr>
      </p:pic>
      <p:pic>
        <p:nvPicPr>
          <p:cNvPr id="6" name="Рисунок 5" descr="EFC6BBC3-EB97-40B1-8303-1ACE20552453_w1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4687"/>
            <a:ext cx="1776858" cy="257176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На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зрубаних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ерозії</a:t>
            </a:r>
            <a:r>
              <a:rPr lang="ru-RU" dirty="0" smtClean="0"/>
              <a:t>, </a:t>
            </a:r>
            <a:r>
              <a:rPr lang="ru-RU" dirty="0" err="1" smtClean="0"/>
              <a:t>змиву</a:t>
            </a:r>
            <a:r>
              <a:rPr lang="ru-RU" dirty="0" smtClean="0"/>
              <a:t> грунту. </a:t>
            </a:r>
            <a:r>
              <a:rPr lang="ru-RU" dirty="0" err="1" smtClean="0"/>
              <a:t>Лісові</a:t>
            </a:r>
            <a:r>
              <a:rPr lang="ru-RU" dirty="0" smtClean="0"/>
              <a:t> </a:t>
            </a:r>
            <a:r>
              <a:rPr lang="ru-RU" dirty="0" err="1" smtClean="0"/>
              <a:t>масиви</a:t>
            </a:r>
            <a:r>
              <a:rPr lang="ru-RU" dirty="0" smtClean="0"/>
              <a:t> </a:t>
            </a:r>
            <a:r>
              <a:rPr lang="ru-RU" dirty="0" err="1" smtClean="0"/>
              <a:t>заміщуються</a:t>
            </a:r>
            <a:r>
              <a:rPr lang="ru-RU" dirty="0" smtClean="0"/>
              <a:t> саванами. </a:t>
            </a:r>
            <a:r>
              <a:rPr lang="ru-RU" dirty="0" err="1" smtClean="0"/>
              <a:t>Масштаби</a:t>
            </a:r>
            <a:r>
              <a:rPr lang="ru-RU" dirty="0" smtClean="0"/>
              <a:t> </a:t>
            </a:r>
            <a:r>
              <a:rPr lang="ru-RU" dirty="0" err="1" smtClean="0"/>
              <a:t>вирубок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, </a:t>
            </a:r>
            <a:r>
              <a:rPr lang="ru-RU" dirty="0" err="1" smtClean="0"/>
              <a:t>що</a:t>
            </a:r>
            <a:r>
              <a:rPr lang="ru-RU" dirty="0" smtClean="0"/>
              <a:t> на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величезних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 </a:t>
            </a:r>
            <a:r>
              <a:rPr lang="ru-RU" dirty="0" err="1" smtClean="0"/>
              <a:t>лісу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справжні</a:t>
            </a:r>
            <a:r>
              <a:rPr lang="ru-RU" dirty="0" smtClean="0"/>
              <a:t> </a:t>
            </a:r>
            <a:r>
              <a:rPr lang="ru-RU" dirty="0" err="1" smtClean="0"/>
              <a:t>пустирі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 </a:t>
            </a:r>
            <a:r>
              <a:rPr lang="ru-RU" dirty="0" err="1" smtClean="0"/>
              <a:t>вирубки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гідрологічних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кліматичних</a:t>
            </a:r>
            <a:r>
              <a:rPr lang="ru-RU" dirty="0" smtClean="0"/>
              <a:t> умов. </a:t>
            </a:r>
            <a:r>
              <a:rPr lang="ru-RU" dirty="0" err="1" smtClean="0"/>
              <a:t>Висушення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, </a:t>
            </a:r>
            <a:r>
              <a:rPr lang="ru-RU" dirty="0" err="1" smtClean="0"/>
              <a:t>спустошувальні</a:t>
            </a:r>
            <a:r>
              <a:rPr lang="ru-RU" dirty="0" smtClean="0"/>
              <a:t> засухи </a:t>
            </a:r>
            <a:r>
              <a:rPr lang="ru-RU" dirty="0" err="1" smtClean="0"/>
              <a:t>спостерігаються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Бразилії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zsuv_tyachi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38607"/>
            <a:ext cx="3929090" cy="2619393"/>
          </a:xfrm>
          <a:prstGeom prst="rect">
            <a:avLst/>
          </a:prstGeom>
        </p:spPr>
      </p:pic>
      <p:pic>
        <p:nvPicPr>
          <p:cNvPr id="5" name="Рисунок 4" descr="12407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214818"/>
            <a:ext cx="3705396" cy="264318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3"/>
            <a:ext cx="9144000" cy="4714908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dirty="0" smtClean="0"/>
              <a:t>    Проблема </a:t>
            </a:r>
            <a:r>
              <a:rPr lang="ru-RU" dirty="0" err="1" smtClean="0"/>
              <a:t>вирубки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</a:t>
            </a:r>
            <a:r>
              <a:rPr lang="ru-RU" dirty="0" err="1" smtClean="0"/>
              <a:t>паралельно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історією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</a:t>
            </a:r>
            <a:r>
              <a:rPr lang="ru-RU" dirty="0" err="1" smtClean="0"/>
              <a:t>технічний</a:t>
            </a:r>
            <a:r>
              <a:rPr lang="ru-RU" dirty="0" smtClean="0"/>
              <a:t> </a:t>
            </a:r>
            <a:r>
              <a:rPr lang="ru-RU" dirty="0" err="1" smtClean="0"/>
              <a:t>прогрес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гостріше</a:t>
            </a:r>
            <a:r>
              <a:rPr lang="ru-RU" dirty="0" smtClean="0"/>
              <a:t> </a:t>
            </a:r>
            <a:r>
              <a:rPr lang="ru-RU" dirty="0" err="1" smtClean="0"/>
              <a:t>постає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збезлісення</a:t>
            </a:r>
            <a:r>
              <a:rPr lang="ru-RU" dirty="0" smtClean="0"/>
              <a:t> </a:t>
            </a:r>
            <a:r>
              <a:rPr lang="ru-RU" dirty="0" err="1" smtClean="0"/>
              <a:t>нашій</a:t>
            </a:r>
            <a:r>
              <a:rPr lang="ru-RU" dirty="0" smtClean="0"/>
              <a:t> колись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зеленої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 І </a:t>
            </a:r>
            <a:r>
              <a:rPr lang="ru-RU" dirty="0" err="1" smtClean="0"/>
              <a:t>поступовий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інфраструктури</a:t>
            </a:r>
            <a:r>
              <a:rPr lang="ru-RU" dirty="0" smtClean="0"/>
              <a:t> — </a:t>
            </a:r>
            <a:r>
              <a:rPr lang="ru-RU" dirty="0" err="1" smtClean="0"/>
              <a:t>доріг</a:t>
            </a:r>
            <a:r>
              <a:rPr lang="ru-RU" dirty="0" smtClean="0"/>
              <a:t>, </a:t>
            </a:r>
            <a:r>
              <a:rPr lang="ru-RU" dirty="0" err="1" smtClean="0"/>
              <a:t>міст</a:t>
            </a:r>
            <a:r>
              <a:rPr lang="ru-RU" dirty="0" smtClean="0"/>
              <a:t>,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— </a:t>
            </a:r>
            <a:r>
              <a:rPr lang="ru-RU" dirty="0" err="1" smtClean="0"/>
              <a:t>дуже</a:t>
            </a:r>
            <a:r>
              <a:rPr lang="ru-RU" dirty="0" smtClean="0"/>
              <a:t> сильно </a:t>
            </a:r>
            <a:r>
              <a:rPr lang="ru-RU" dirty="0" err="1" smtClean="0"/>
              <a:t>стимулює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.</a:t>
            </a:r>
          </a:p>
          <a:p>
            <a:pPr fontAlgn="base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Вирубка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просто </a:t>
            </a:r>
            <a:r>
              <a:rPr lang="ru-RU" dirty="0" err="1" smtClean="0"/>
              <a:t>життєво</a:t>
            </a:r>
            <a:r>
              <a:rPr lang="ru-RU" dirty="0" smtClean="0"/>
              <a:t> </a:t>
            </a:r>
            <a:r>
              <a:rPr lang="ru-RU" dirty="0" err="1" smtClean="0"/>
              <a:t>необхідна</a:t>
            </a:r>
            <a:r>
              <a:rPr lang="ru-RU" dirty="0" smtClean="0"/>
              <a:t> для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примітивно</a:t>
            </a:r>
            <a:r>
              <a:rPr lang="ru-RU" dirty="0" smtClean="0"/>
              <a:t>, </a:t>
            </a:r>
            <a:r>
              <a:rPr lang="ru-RU" dirty="0" err="1" smtClean="0"/>
              <a:t>завдає</a:t>
            </a:r>
            <a:r>
              <a:rPr lang="ru-RU" dirty="0" smtClean="0"/>
              <a:t> </a:t>
            </a:r>
            <a:r>
              <a:rPr lang="ru-RU" dirty="0" err="1" smtClean="0"/>
              <a:t>природі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, </a:t>
            </a:r>
            <a:r>
              <a:rPr lang="ru-RU" dirty="0" err="1" smtClean="0"/>
              <a:t>випалюючи</a:t>
            </a:r>
            <a:r>
              <a:rPr lang="ru-RU" dirty="0" smtClean="0"/>
              <a:t> дерева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збагачення</a:t>
            </a:r>
            <a:r>
              <a:rPr lang="ru-RU" dirty="0" smtClean="0"/>
              <a:t> грунту.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6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4071942"/>
            <a:ext cx="3500442" cy="262533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Ліси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традиційно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поділити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на три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групи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9718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У першу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санітарну</a:t>
            </a:r>
            <a:r>
              <a:rPr lang="ru-RU" dirty="0" smtClean="0"/>
              <a:t>, </a:t>
            </a:r>
            <a:r>
              <a:rPr lang="ru-RU" dirty="0" err="1" smtClean="0"/>
              <a:t>водоохоронну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оздоровчу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заповідними</a:t>
            </a:r>
            <a:r>
              <a:rPr lang="ru-RU" dirty="0" smtClean="0"/>
              <a:t> зонами, одним словом, </a:t>
            </a:r>
            <a:r>
              <a:rPr lang="ru-RU" dirty="0" err="1" smtClean="0"/>
              <a:t>несуть</a:t>
            </a:r>
            <a:r>
              <a:rPr lang="ru-RU" dirty="0" smtClean="0"/>
              <a:t> </a:t>
            </a:r>
            <a:r>
              <a:rPr lang="ru-RU" dirty="0" err="1" smtClean="0"/>
              <a:t>найважливішу</a:t>
            </a:r>
            <a:r>
              <a:rPr lang="ru-RU" dirty="0" smtClean="0"/>
              <a:t> </a:t>
            </a:r>
            <a:r>
              <a:rPr lang="ru-RU" dirty="0" err="1" smtClean="0"/>
              <a:t>екологічну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. </a:t>
            </a:r>
            <a:r>
              <a:rPr lang="ru-RU" dirty="0" err="1" smtClean="0"/>
              <a:t>Вирубка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категорично заборонена.</a:t>
            </a:r>
            <a:endParaRPr lang="ru-RU" dirty="0"/>
          </a:p>
        </p:txBody>
      </p:sp>
      <p:pic>
        <p:nvPicPr>
          <p:cNvPr id="4" name="Рисунок 3" descr="7255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4000504"/>
            <a:ext cx="4453490" cy="2612714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3576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До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належать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обмежену</a:t>
            </a:r>
            <a:r>
              <a:rPr lang="ru-RU" dirty="0" smtClean="0"/>
              <a:t> </a:t>
            </a:r>
            <a:r>
              <a:rPr lang="ru-RU" dirty="0" err="1" smtClean="0"/>
              <a:t>експлуатацію</a:t>
            </a:r>
            <a:r>
              <a:rPr lang="ru-RU" dirty="0" smtClean="0"/>
              <a:t>. Вони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для </a:t>
            </a:r>
            <a:r>
              <a:rPr lang="ru-RU" dirty="0" err="1" smtClean="0"/>
              <a:t>екології</a:t>
            </a:r>
            <a:r>
              <a:rPr lang="ru-RU" dirty="0" smtClean="0"/>
              <a:t> та </a:t>
            </a:r>
            <a:r>
              <a:rPr lang="ru-RU" dirty="0" err="1" smtClean="0"/>
              <a:t>знаходяться</a:t>
            </a:r>
            <a:r>
              <a:rPr lang="ru-RU" dirty="0" smtClean="0"/>
              <a:t> в </a:t>
            </a:r>
            <a:r>
              <a:rPr lang="ru-RU" dirty="0" err="1" smtClean="0"/>
              <a:t>щільно</a:t>
            </a:r>
            <a:r>
              <a:rPr lang="ru-RU" dirty="0" smtClean="0"/>
              <a:t> </a:t>
            </a:r>
            <a:r>
              <a:rPr lang="ru-RU" dirty="0" err="1" smtClean="0"/>
              <a:t>заселених</a:t>
            </a:r>
            <a:r>
              <a:rPr lang="ru-RU" dirty="0" smtClean="0"/>
              <a:t> районах,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розвинену</a:t>
            </a:r>
            <a:r>
              <a:rPr lang="ru-RU" dirty="0" smtClean="0"/>
              <a:t> </a:t>
            </a:r>
            <a:r>
              <a:rPr lang="ru-RU" dirty="0" err="1" smtClean="0"/>
              <a:t>інфраструктуру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вирубують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,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ретельно</a:t>
            </a:r>
            <a:r>
              <a:rPr lang="ru-RU" dirty="0" smtClean="0"/>
              <a:t> </a:t>
            </a:r>
            <a:r>
              <a:rPr lang="ru-RU" dirty="0" err="1" smtClean="0"/>
              <a:t>стежачи</a:t>
            </a:r>
            <a:r>
              <a:rPr lang="ru-RU" dirty="0" smtClean="0"/>
              <a:t> за </a:t>
            </a:r>
            <a:r>
              <a:rPr lang="ru-RU" dirty="0" err="1" smtClean="0"/>
              <a:t>своєчасним</a:t>
            </a:r>
            <a:r>
              <a:rPr lang="ru-RU" dirty="0" smtClean="0"/>
              <a:t> </a:t>
            </a:r>
            <a:r>
              <a:rPr lang="ru-RU" dirty="0" err="1" smtClean="0"/>
              <a:t>відновленням</a:t>
            </a:r>
            <a:r>
              <a:rPr lang="ru-RU" dirty="0" smtClean="0"/>
              <a:t> </a:t>
            </a:r>
            <a:r>
              <a:rPr lang="ru-RU" dirty="0" err="1" smtClean="0"/>
              <a:t>вирубуваних</a:t>
            </a:r>
            <a:r>
              <a:rPr lang="ru-RU" dirty="0" smtClean="0"/>
              <a:t> дерев.</a:t>
            </a:r>
            <a:endParaRPr lang="ru-RU" dirty="0"/>
          </a:p>
        </p:txBody>
      </p:sp>
      <p:pic>
        <p:nvPicPr>
          <p:cNvPr id="4" name="Рисунок 3" descr="shishkin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643314"/>
            <a:ext cx="4166382" cy="2849805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Техниче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71</TotalTime>
  <Words>263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Екологічні проблеми людства</vt:lpstr>
      <vt:lpstr>Слайд 2</vt:lpstr>
      <vt:lpstr>Слайд 3</vt:lpstr>
      <vt:lpstr>Слайд 4</vt:lpstr>
      <vt:lpstr>Слайд 5</vt:lpstr>
      <vt:lpstr>Слайд 6</vt:lpstr>
      <vt:lpstr>Слайд 7</vt:lpstr>
      <vt:lpstr>Ліси традиційно можна поділити на три групи:</vt:lpstr>
      <vt:lpstr>Слайд 9</vt:lpstr>
      <vt:lpstr>Слайд 10</vt:lpstr>
      <vt:lpstr>Слайд 11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проблеми людства</dc:title>
  <cp:lastModifiedBy>User</cp:lastModifiedBy>
  <cp:revision>10</cp:revision>
  <dcterms:modified xsi:type="dcterms:W3CDTF">2013-10-22T13:10:19Z</dcterms:modified>
</cp:coreProperties>
</file>