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1" autoAdjust="0"/>
    <p:restoredTop sz="98046" autoAdjust="0"/>
  </p:normalViewPr>
  <p:slideViewPr>
    <p:cSldViewPr>
      <p:cViewPr varScale="1">
        <p:scale>
          <a:sx n="72" d="100"/>
          <a:sy n="72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A6077-03A1-45CA-AAE1-5F47DC2F6626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</dgm:pt>
    <dgm:pt modelId="{A10A77C0-6C23-4875-BA31-B930D877B37B}">
      <dgm:prSet/>
      <dgm:spPr/>
      <dgm:t>
        <a:bodyPr/>
        <a:lstStyle/>
        <a:p>
          <a:pPr rtl="0" eaLnBrk="1" latinLnBrk="0"/>
          <a:r>
            <a:rPr lang="ru-RU" dirty="0" err="1" smtClean="0"/>
            <a:t>Ліхтенштейн</a:t>
          </a:r>
          <a:endParaRPr lang="ru-RU" dirty="0" smtClean="0"/>
        </a:p>
      </dgm:t>
    </dgm:pt>
    <dgm:pt modelId="{32CAD99B-896B-41D4-B41D-F47A81C99185}" type="parTrans" cxnId="{FE89E799-E234-4BB0-9738-08AF83EBF574}">
      <dgm:prSet/>
      <dgm:spPr/>
      <dgm:t>
        <a:bodyPr/>
        <a:lstStyle/>
        <a:p>
          <a:endParaRPr lang="ru-RU"/>
        </a:p>
      </dgm:t>
    </dgm:pt>
    <dgm:pt modelId="{D53B269D-5A42-45B9-9046-1E9FDBC8E6A9}" type="sibTrans" cxnId="{FE89E799-E234-4BB0-9738-08AF83EBF574}">
      <dgm:prSet/>
      <dgm:spPr/>
      <dgm:t>
        <a:bodyPr/>
        <a:lstStyle/>
        <a:p>
          <a:endParaRPr lang="ru-RU"/>
        </a:p>
      </dgm:t>
    </dgm:pt>
    <dgm:pt modelId="{C1391296-C47F-4031-8D06-8DBD0D1DF2A9}">
      <dgm:prSet/>
      <dgm:spPr/>
      <dgm:t>
        <a:bodyPr/>
        <a:lstStyle/>
        <a:p>
          <a:pPr rtl="0" eaLnBrk="1" latinLnBrk="0"/>
          <a:r>
            <a:rPr lang="ru-RU" dirty="0" err="1" smtClean="0"/>
            <a:t>Нижній</a:t>
          </a:r>
          <a:r>
            <a:rPr lang="ru-RU" dirty="0" smtClean="0"/>
            <a:t> </a:t>
          </a:r>
        </a:p>
        <a:p>
          <a:pPr rtl="0" eaLnBrk="1" latinLnBrk="0"/>
          <a:r>
            <a:rPr lang="ru-RU" dirty="0" err="1" smtClean="0"/>
            <a:t>Ліхтенштейн</a:t>
          </a:r>
          <a:endParaRPr lang="ru-RU" dirty="0" smtClean="0"/>
        </a:p>
      </dgm:t>
    </dgm:pt>
    <dgm:pt modelId="{E76E7017-03BF-4D95-A084-EEBF41B5722D}" type="parTrans" cxnId="{A362D937-40E7-485A-9ADD-9DAA944DC480}">
      <dgm:prSet/>
      <dgm:spPr/>
      <dgm:t>
        <a:bodyPr/>
        <a:lstStyle/>
        <a:p>
          <a:endParaRPr lang="ru-RU"/>
        </a:p>
      </dgm:t>
    </dgm:pt>
    <dgm:pt modelId="{ACE0AD32-8254-441F-9598-0D3DFB1F55C1}" type="sibTrans" cxnId="{A362D937-40E7-485A-9ADD-9DAA944DC480}">
      <dgm:prSet/>
      <dgm:spPr/>
      <dgm:t>
        <a:bodyPr/>
        <a:lstStyle/>
        <a:p>
          <a:endParaRPr lang="ru-RU"/>
        </a:p>
      </dgm:t>
    </dgm:pt>
    <dgm:pt modelId="{E3C3D1EB-A396-4DDF-8B7A-CD71EA7635CD}">
      <dgm:prSet/>
      <dgm:spPr/>
      <dgm:t>
        <a:bodyPr/>
        <a:lstStyle/>
        <a:p>
          <a:pPr rtl="0" eaLnBrk="1" latinLnBrk="0"/>
          <a:r>
            <a:rPr lang="ru-RU" smtClean="0"/>
            <a:t>5 общин</a:t>
          </a:r>
        </a:p>
      </dgm:t>
    </dgm:pt>
    <dgm:pt modelId="{9DE76F5E-C1A5-4567-9E71-E14C93F22B4A}" type="parTrans" cxnId="{7C2032C3-8C90-4299-975E-B31666D1AE07}">
      <dgm:prSet/>
      <dgm:spPr/>
      <dgm:t>
        <a:bodyPr/>
        <a:lstStyle/>
        <a:p>
          <a:endParaRPr lang="ru-RU"/>
        </a:p>
      </dgm:t>
    </dgm:pt>
    <dgm:pt modelId="{30B1DB95-2EB2-4E52-9746-D3CC75F7843B}" type="sibTrans" cxnId="{7C2032C3-8C90-4299-975E-B31666D1AE07}">
      <dgm:prSet/>
      <dgm:spPr/>
      <dgm:t>
        <a:bodyPr/>
        <a:lstStyle/>
        <a:p>
          <a:endParaRPr lang="ru-RU"/>
        </a:p>
      </dgm:t>
    </dgm:pt>
    <dgm:pt modelId="{E34AEA72-807E-49F4-8B13-C407A7B87A3E}">
      <dgm:prSet/>
      <dgm:spPr/>
      <dgm:t>
        <a:bodyPr/>
        <a:lstStyle/>
        <a:p>
          <a:pPr rtl="0" eaLnBrk="1" latinLnBrk="0"/>
          <a:r>
            <a:rPr lang="ru-RU" dirty="0" err="1" smtClean="0"/>
            <a:t>Верхній</a:t>
          </a:r>
          <a:endParaRPr lang="ru-RU" dirty="0" smtClean="0"/>
        </a:p>
        <a:p>
          <a:pPr rtl="0" eaLnBrk="1" latinLnBrk="0"/>
          <a:r>
            <a:rPr lang="ru-RU" dirty="0" err="1" smtClean="0"/>
            <a:t>Ліхтенштейн</a:t>
          </a:r>
          <a:endParaRPr lang="ru-RU" dirty="0" smtClean="0"/>
        </a:p>
      </dgm:t>
    </dgm:pt>
    <dgm:pt modelId="{9D31EF8F-EDDD-4D22-9BCC-26C28219D796}" type="parTrans" cxnId="{822B8A90-5922-4482-AE2B-022C17CECDF4}">
      <dgm:prSet/>
      <dgm:spPr/>
      <dgm:t>
        <a:bodyPr/>
        <a:lstStyle/>
        <a:p>
          <a:endParaRPr lang="ru-RU"/>
        </a:p>
      </dgm:t>
    </dgm:pt>
    <dgm:pt modelId="{C29BC0CC-4E4B-4CA5-B708-E9E100878B37}" type="sibTrans" cxnId="{822B8A90-5922-4482-AE2B-022C17CECDF4}">
      <dgm:prSet/>
      <dgm:spPr/>
      <dgm:t>
        <a:bodyPr/>
        <a:lstStyle/>
        <a:p>
          <a:endParaRPr lang="ru-RU"/>
        </a:p>
      </dgm:t>
    </dgm:pt>
    <dgm:pt modelId="{B330D200-EB21-44F7-8FA9-E5FA0A706B92}">
      <dgm:prSet/>
      <dgm:spPr/>
      <dgm:t>
        <a:bodyPr/>
        <a:lstStyle/>
        <a:p>
          <a:pPr rtl="0" eaLnBrk="1" latinLnBrk="0"/>
          <a:r>
            <a:rPr lang="ru-RU" smtClean="0"/>
            <a:t>6 общин</a:t>
          </a:r>
        </a:p>
      </dgm:t>
    </dgm:pt>
    <dgm:pt modelId="{4942AB1C-1B74-4AD8-A756-9E590C6790C7}" type="parTrans" cxnId="{39F8FF2A-FC0C-4139-9380-E60A9F40C667}">
      <dgm:prSet/>
      <dgm:spPr/>
      <dgm:t>
        <a:bodyPr/>
        <a:lstStyle/>
        <a:p>
          <a:endParaRPr lang="ru-RU"/>
        </a:p>
      </dgm:t>
    </dgm:pt>
    <dgm:pt modelId="{BD647130-96CE-4714-88AF-44A5CC2C4A2F}" type="sibTrans" cxnId="{39F8FF2A-FC0C-4139-9380-E60A9F40C667}">
      <dgm:prSet/>
      <dgm:spPr/>
      <dgm:t>
        <a:bodyPr/>
        <a:lstStyle/>
        <a:p>
          <a:endParaRPr lang="ru-RU"/>
        </a:p>
      </dgm:t>
    </dgm:pt>
    <dgm:pt modelId="{E04752C8-6B68-428C-A263-F2E25AB458D3}" type="pres">
      <dgm:prSet presAssocID="{B64A6077-03A1-45CA-AAE1-5F47DC2F66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100A0A-2C22-4321-9BDC-F3E86D6F07BC}" type="pres">
      <dgm:prSet presAssocID="{A10A77C0-6C23-4875-BA31-B930D877B37B}" presName="hierRoot1" presStyleCnt="0">
        <dgm:presLayoutVars>
          <dgm:hierBranch/>
        </dgm:presLayoutVars>
      </dgm:prSet>
      <dgm:spPr/>
    </dgm:pt>
    <dgm:pt modelId="{247B9166-18EE-4C3B-8EB1-58C1A4C4B047}" type="pres">
      <dgm:prSet presAssocID="{A10A77C0-6C23-4875-BA31-B930D877B37B}" presName="rootComposite1" presStyleCnt="0"/>
      <dgm:spPr/>
    </dgm:pt>
    <dgm:pt modelId="{7F040B23-02FB-4CD2-8CE6-7F8A74D2BFD7}" type="pres">
      <dgm:prSet presAssocID="{A10A77C0-6C23-4875-BA31-B930D877B37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016C90-0AF3-4EAB-9CB0-D9288C197AED}" type="pres">
      <dgm:prSet presAssocID="{A10A77C0-6C23-4875-BA31-B930D877B37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F293DF-18C9-4F84-AEBC-43D4E04D6551}" type="pres">
      <dgm:prSet presAssocID="{A10A77C0-6C23-4875-BA31-B930D877B37B}" presName="hierChild2" presStyleCnt="0"/>
      <dgm:spPr/>
    </dgm:pt>
    <dgm:pt modelId="{90F3E1A7-1801-414B-9596-0B4BD3CAB50F}" type="pres">
      <dgm:prSet presAssocID="{E76E7017-03BF-4D95-A084-EEBF41B5722D}" presName="Name35" presStyleLbl="parChTrans1D2" presStyleIdx="0" presStyleCnt="2"/>
      <dgm:spPr/>
      <dgm:t>
        <a:bodyPr/>
        <a:lstStyle/>
        <a:p>
          <a:endParaRPr lang="ru-RU"/>
        </a:p>
      </dgm:t>
    </dgm:pt>
    <dgm:pt modelId="{8E2CAE9E-C0A0-4A96-A752-E012701846F5}" type="pres">
      <dgm:prSet presAssocID="{C1391296-C47F-4031-8D06-8DBD0D1DF2A9}" presName="hierRoot2" presStyleCnt="0">
        <dgm:presLayoutVars>
          <dgm:hierBranch/>
        </dgm:presLayoutVars>
      </dgm:prSet>
      <dgm:spPr/>
    </dgm:pt>
    <dgm:pt modelId="{50B08A61-614F-4F30-BB48-A39EAAAFB70D}" type="pres">
      <dgm:prSet presAssocID="{C1391296-C47F-4031-8D06-8DBD0D1DF2A9}" presName="rootComposite" presStyleCnt="0"/>
      <dgm:spPr/>
    </dgm:pt>
    <dgm:pt modelId="{4241A84C-DAED-4F82-8016-CB0C4EE908BD}" type="pres">
      <dgm:prSet presAssocID="{C1391296-C47F-4031-8D06-8DBD0D1DF2A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A0D42F-D4D0-48C7-8290-E8E110E81693}" type="pres">
      <dgm:prSet presAssocID="{C1391296-C47F-4031-8D06-8DBD0D1DF2A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17EFC1D-0CAA-4770-80E5-033FFBD23DA5}" type="pres">
      <dgm:prSet presAssocID="{C1391296-C47F-4031-8D06-8DBD0D1DF2A9}" presName="hierChild4" presStyleCnt="0"/>
      <dgm:spPr/>
    </dgm:pt>
    <dgm:pt modelId="{7A681ACF-50AF-474D-B133-9FEF279C4568}" type="pres">
      <dgm:prSet presAssocID="{9DE76F5E-C1A5-4567-9E71-E14C93F22B4A}" presName="Name35" presStyleLbl="parChTrans1D3" presStyleIdx="0" presStyleCnt="2"/>
      <dgm:spPr/>
      <dgm:t>
        <a:bodyPr/>
        <a:lstStyle/>
        <a:p>
          <a:endParaRPr lang="ru-RU"/>
        </a:p>
      </dgm:t>
    </dgm:pt>
    <dgm:pt modelId="{2CD79D01-A759-46E0-A241-CA7C463F8E7B}" type="pres">
      <dgm:prSet presAssocID="{E3C3D1EB-A396-4DDF-8B7A-CD71EA7635CD}" presName="hierRoot2" presStyleCnt="0">
        <dgm:presLayoutVars>
          <dgm:hierBranch val="r"/>
        </dgm:presLayoutVars>
      </dgm:prSet>
      <dgm:spPr/>
    </dgm:pt>
    <dgm:pt modelId="{F55BC82B-02F7-4C55-8696-35601FAB577E}" type="pres">
      <dgm:prSet presAssocID="{E3C3D1EB-A396-4DDF-8B7A-CD71EA7635CD}" presName="rootComposite" presStyleCnt="0"/>
      <dgm:spPr/>
    </dgm:pt>
    <dgm:pt modelId="{768004BB-42E6-4725-BBA8-BCDFEC21EFE4}" type="pres">
      <dgm:prSet presAssocID="{E3C3D1EB-A396-4DDF-8B7A-CD71EA7635CD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575B1D-2890-4A61-8188-2DC76D70197A}" type="pres">
      <dgm:prSet presAssocID="{E3C3D1EB-A396-4DDF-8B7A-CD71EA7635CD}" presName="rootConnector" presStyleLbl="node3" presStyleIdx="0" presStyleCnt="2"/>
      <dgm:spPr/>
      <dgm:t>
        <a:bodyPr/>
        <a:lstStyle/>
        <a:p>
          <a:endParaRPr lang="ru-RU"/>
        </a:p>
      </dgm:t>
    </dgm:pt>
    <dgm:pt modelId="{9ECA980E-54CA-40AB-B389-3E66B3C8DD7B}" type="pres">
      <dgm:prSet presAssocID="{E3C3D1EB-A396-4DDF-8B7A-CD71EA7635CD}" presName="hierChild4" presStyleCnt="0"/>
      <dgm:spPr/>
    </dgm:pt>
    <dgm:pt modelId="{D6021CF4-D5C6-4CB8-AC22-9A6845ADE187}" type="pres">
      <dgm:prSet presAssocID="{E3C3D1EB-A396-4DDF-8B7A-CD71EA7635CD}" presName="hierChild5" presStyleCnt="0"/>
      <dgm:spPr/>
    </dgm:pt>
    <dgm:pt modelId="{DFA15699-E2C6-4D3D-B3C0-C95D3C910EDD}" type="pres">
      <dgm:prSet presAssocID="{C1391296-C47F-4031-8D06-8DBD0D1DF2A9}" presName="hierChild5" presStyleCnt="0"/>
      <dgm:spPr/>
    </dgm:pt>
    <dgm:pt modelId="{156C8F7A-9108-44D8-9AE7-5B062AF21429}" type="pres">
      <dgm:prSet presAssocID="{9D31EF8F-EDDD-4D22-9BCC-26C28219D796}" presName="Name35" presStyleLbl="parChTrans1D2" presStyleIdx="1" presStyleCnt="2"/>
      <dgm:spPr/>
      <dgm:t>
        <a:bodyPr/>
        <a:lstStyle/>
        <a:p>
          <a:endParaRPr lang="ru-RU"/>
        </a:p>
      </dgm:t>
    </dgm:pt>
    <dgm:pt modelId="{F4B84B52-776F-4128-8D15-7BD755B701C4}" type="pres">
      <dgm:prSet presAssocID="{E34AEA72-807E-49F4-8B13-C407A7B87A3E}" presName="hierRoot2" presStyleCnt="0">
        <dgm:presLayoutVars>
          <dgm:hierBranch/>
        </dgm:presLayoutVars>
      </dgm:prSet>
      <dgm:spPr/>
    </dgm:pt>
    <dgm:pt modelId="{8F7CB46B-59B0-48A9-814E-6379BB722D3D}" type="pres">
      <dgm:prSet presAssocID="{E34AEA72-807E-49F4-8B13-C407A7B87A3E}" presName="rootComposite" presStyleCnt="0"/>
      <dgm:spPr/>
    </dgm:pt>
    <dgm:pt modelId="{D1FBA7E1-C5F7-4635-BAE7-8ABE10961F94}" type="pres">
      <dgm:prSet presAssocID="{E34AEA72-807E-49F4-8B13-C407A7B87A3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57E7CA-B4D5-4E74-A90F-BDFB45288BA5}" type="pres">
      <dgm:prSet presAssocID="{E34AEA72-807E-49F4-8B13-C407A7B87A3E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B11ACA-8B06-4900-AEE2-4824F405CD7C}" type="pres">
      <dgm:prSet presAssocID="{E34AEA72-807E-49F4-8B13-C407A7B87A3E}" presName="hierChild4" presStyleCnt="0"/>
      <dgm:spPr/>
    </dgm:pt>
    <dgm:pt modelId="{B763F332-C2CB-482D-8767-C66F870892C1}" type="pres">
      <dgm:prSet presAssocID="{4942AB1C-1B74-4AD8-A756-9E590C6790C7}" presName="Name35" presStyleLbl="parChTrans1D3" presStyleIdx="1" presStyleCnt="2"/>
      <dgm:spPr/>
      <dgm:t>
        <a:bodyPr/>
        <a:lstStyle/>
        <a:p>
          <a:endParaRPr lang="ru-RU"/>
        </a:p>
      </dgm:t>
    </dgm:pt>
    <dgm:pt modelId="{BDB40978-F75A-45E1-88FA-88EB256086E8}" type="pres">
      <dgm:prSet presAssocID="{B330D200-EB21-44F7-8FA9-E5FA0A706B92}" presName="hierRoot2" presStyleCnt="0">
        <dgm:presLayoutVars>
          <dgm:hierBranch val="r"/>
        </dgm:presLayoutVars>
      </dgm:prSet>
      <dgm:spPr/>
    </dgm:pt>
    <dgm:pt modelId="{B3A4EA9E-BFDD-4692-B5F8-E5B608B224ED}" type="pres">
      <dgm:prSet presAssocID="{B330D200-EB21-44F7-8FA9-E5FA0A706B92}" presName="rootComposite" presStyleCnt="0"/>
      <dgm:spPr/>
    </dgm:pt>
    <dgm:pt modelId="{DF57A077-9E7F-48D4-B7C0-587EEDA95543}" type="pres">
      <dgm:prSet presAssocID="{B330D200-EB21-44F7-8FA9-E5FA0A706B9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5821C-3234-4ED4-B1C5-7435B828B29C}" type="pres">
      <dgm:prSet presAssocID="{B330D200-EB21-44F7-8FA9-E5FA0A706B92}" presName="rootConnector" presStyleLbl="node3" presStyleIdx="1" presStyleCnt="2"/>
      <dgm:spPr/>
      <dgm:t>
        <a:bodyPr/>
        <a:lstStyle/>
        <a:p>
          <a:endParaRPr lang="ru-RU"/>
        </a:p>
      </dgm:t>
    </dgm:pt>
    <dgm:pt modelId="{B8B35C4B-09B9-4E1B-B0A1-DE36F87F140B}" type="pres">
      <dgm:prSet presAssocID="{B330D200-EB21-44F7-8FA9-E5FA0A706B92}" presName="hierChild4" presStyleCnt="0"/>
      <dgm:spPr/>
    </dgm:pt>
    <dgm:pt modelId="{C0CBAB3D-123C-4288-8EDD-AFBD38A1372B}" type="pres">
      <dgm:prSet presAssocID="{B330D200-EB21-44F7-8FA9-E5FA0A706B92}" presName="hierChild5" presStyleCnt="0"/>
      <dgm:spPr/>
    </dgm:pt>
    <dgm:pt modelId="{102EA07D-4AB8-420C-8993-C7026DD3F530}" type="pres">
      <dgm:prSet presAssocID="{E34AEA72-807E-49F4-8B13-C407A7B87A3E}" presName="hierChild5" presStyleCnt="0"/>
      <dgm:spPr/>
    </dgm:pt>
    <dgm:pt modelId="{4205A225-7923-461C-A03E-7C0F3E55B69D}" type="pres">
      <dgm:prSet presAssocID="{A10A77C0-6C23-4875-BA31-B930D877B37B}" presName="hierChild3" presStyleCnt="0"/>
      <dgm:spPr/>
    </dgm:pt>
  </dgm:ptLst>
  <dgm:cxnLst>
    <dgm:cxn modelId="{0FCF3733-A5F0-411B-BAB6-1ADE2F76F594}" type="presOf" srcId="{E34AEA72-807E-49F4-8B13-C407A7B87A3E}" destId="{1057E7CA-B4D5-4E74-A90F-BDFB45288BA5}" srcOrd="1" destOrd="0" presId="urn:microsoft.com/office/officeart/2005/8/layout/orgChart1"/>
    <dgm:cxn modelId="{4A168052-9C4D-4EF3-A5F0-0BA8FA8D5C9C}" type="presOf" srcId="{B330D200-EB21-44F7-8FA9-E5FA0A706B92}" destId="{DF57A077-9E7F-48D4-B7C0-587EEDA95543}" srcOrd="0" destOrd="0" presId="urn:microsoft.com/office/officeart/2005/8/layout/orgChart1"/>
    <dgm:cxn modelId="{38604A1F-14DC-4374-A4ED-18F76D5A545A}" type="presOf" srcId="{B64A6077-03A1-45CA-AAE1-5F47DC2F6626}" destId="{E04752C8-6B68-428C-A263-F2E25AB458D3}" srcOrd="0" destOrd="0" presId="urn:microsoft.com/office/officeart/2005/8/layout/orgChart1"/>
    <dgm:cxn modelId="{39F8FF2A-FC0C-4139-9380-E60A9F40C667}" srcId="{E34AEA72-807E-49F4-8B13-C407A7B87A3E}" destId="{B330D200-EB21-44F7-8FA9-E5FA0A706B92}" srcOrd="0" destOrd="0" parTransId="{4942AB1C-1B74-4AD8-A756-9E590C6790C7}" sibTransId="{BD647130-96CE-4714-88AF-44A5CC2C4A2F}"/>
    <dgm:cxn modelId="{0E0F8C9D-8E4D-49A7-9909-BE58B39A9C47}" type="presOf" srcId="{4942AB1C-1B74-4AD8-A756-9E590C6790C7}" destId="{B763F332-C2CB-482D-8767-C66F870892C1}" srcOrd="0" destOrd="0" presId="urn:microsoft.com/office/officeart/2005/8/layout/orgChart1"/>
    <dgm:cxn modelId="{5B951CBE-9FC4-4B67-B1E4-B4CABC5BC392}" type="presOf" srcId="{A10A77C0-6C23-4875-BA31-B930D877B37B}" destId="{5B016C90-0AF3-4EAB-9CB0-D9288C197AED}" srcOrd="1" destOrd="0" presId="urn:microsoft.com/office/officeart/2005/8/layout/orgChart1"/>
    <dgm:cxn modelId="{FE89E799-E234-4BB0-9738-08AF83EBF574}" srcId="{B64A6077-03A1-45CA-AAE1-5F47DC2F6626}" destId="{A10A77C0-6C23-4875-BA31-B930D877B37B}" srcOrd="0" destOrd="0" parTransId="{32CAD99B-896B-41D4-B41D-F47A81C99185}" sibTransId="{D53B269D-5A42-45B9-9046-1E9FDBC8E6A9}"/>
    <dgm:cxn modelId="{FE36B852-29F7-48E9-9912-FA38606A21E1}" type="presOf" srcId="{B330D200-EB21-44F7-8FA9-E5FA0A706B92}" destId="{FCF5821C-3234-4ED4-B1C5-7435B828B29C}" srcOrd="1" destOrd="0" presId="urn:microsoft.com/office/officeart/2005/8/layout/orgChart1"/>
    <dgm:cxn modelId="{D43D90B0-7A37-4860-AB33-BD83EC4028D1}" type="presOf" srcId="{E3C3D1EB-A396-4DDF-8B7A-CD71EA7635CD}" destId="{43575B1D-2890-4A61-8188-2DC76D70197A}" srcOrd="1" destOrd="0" presId="urn:microsoft.com/office/officeart/2005/8/layout/orgChart1"/>
    <dgm:cxn modelId="{A362D937-40E7-485A-9ADD-9DAA944DC480}" srcId="{A10A77C0-6C23-4875-BA31-B930D877B37B}" destId="{C1391296-C47F-4031-8D06-8DBD0D1DF2A9}" srcOrd="0" destOrd="0" parTransId="{E76E7017-03BF-4D95-A084-EEBF41B5722D}" sibTransId="{ACE0AD32-8254-441F-9598-0D3DFB1F55C1}"/>
    <dgm:cxn modelId="{EFA3CA93-BF4C-4911-AD20-45C0F7E90096}" type="presOf" srcId="{E3C3D1EB-A396-4DDF-8B7A-CD71EA7635CD}" destId="{768004BB-42E6-4725-BBA8-BCDFEC21EFE4}" srcOrd="0" destOrd="0" presId="urn:microsoft.com/office/officeart/2005/8/layout/orgChart1"/>
    <dgm:cxn modelId="{2D8A15E9-F98E-4784-8074-1A65195775BD}" type="presOf" srcId="{C1391296-C47F-4031-8D06-8DBD0D1DF2A9}" destId="{A7A0D42F-D4D0-48C7-8290-E8E110E81693}" srcOrd="1" destOrd="0" presId="urn:microsoft.com/office/officeart/2005/8/layout/orgChart1"/>
    <dgm:cxn modelId="{929140F6-F640-490D-8448-DA4DFA9AD492}" type="presOf" srcId="{E76E7017-03BF-4D95-A084-EEBF41B5722D}" destId="{90F3E1A7-1801-414B-9596-0B4BD3CAB50F}" srcOrd="0" destOrd="0" presId="urn:microsoft.com/office/officeart/2005/8/layout/orgChart1"/>
    <dgm:cxn modelId="{822B8A90-5922-4482-AE2B-022C17CECDF4}" srcId="{A10A77C0-6C23-4875-BA31-B930D877B37B}" destId="{E34AEA72-807E-49F4-8B13-C407A7B87A3E}" srcOrd="1" destOrd="0" parTransId="{9D31EF8F-EDDD-4D22-9BCC-26C28219D796}" sibTransId="{C29BC0CC-4E4B-4CA5-B708-E9E100878B37}"/>
    <dgm:cxn modelId="{7C2032C3-8C90-4299-975E-B31666D1AE07}" srcId="{C1391296-C47F-4031-8D06-8DBD0D1DF2A9}" destId="{E3C3D1EB-A396-4DDF-8B7A-CD71EA7635CD}" srcOrd="0" destOrd="0" parTransId="{9DE76F5E-C1A5-4567-9E71-E14C93F22B4A}" sibTransId="{30B1DB95-2EB2-4E52-9746-D3CC75F7843B}"/>
    <dgm:cxn modelId="{FEC51436-7E63-4ED1-B4EE-35A90E3A14A6}" type="presOf" srcId="{9D31EF8F-EDDD-4D22-9BCC-26C28219D796}" destId="{156C8F7A-9108-44D8-9AE7-5B062AF21429}" srcOrd="0" destOrd="0" presId="urn:microsoft.com/office/officeart/2005/8/layout/orgChart1"/>
    <dgm:cxn modelId="{03C52A2B-D739-4A25-9E5C-0C781A908AB1}" type="presOf" srcId="{C1391296-C47F-4031-8D06-8DBD0D1DF2A9}" destId="{4241A84C-DAED-4F82-8016-CB0C4EE908BD}" srcOrd="0" destOrd="0" presId="urn:microsoft.com/office/officeart/2005/8/layout/orgChart1"/>
    <dgm:cxn modelId="{049D8F65-406F-47FD-AC8E-B4AA0A6D55C8}" type="presOf" srcId="{9DE76F5E-C1A5-4567-9E71-E14C93F22B4A}" destId="{7A681ACF-50AF-474D-B133-9FEF279C4568}" srcOrd="0" destOrd="0" presId="urn:microsoft.com/office/officeart/2005/8/layout/orgChart1"/>
    <dgm:cxn modelId="{451D64C6-21D6-4E82-89BC-0E6FA1DA2101}" type="presOf" srcId="{A10A77C0-6C23-4875-BA31-B930D877B37B}" destId="{7F040B23-02FB-4CD2-8CE6-7F8A74D2BFD7}" srcOrd="0" destOrd="0" presId="urn:microsoft.com/office/officeart/2005/8/layout/orgChart1"/>
    <dgm:cxn modelId="{C3A94C25-75C0-4C61-AE32-363A35A92CA7}" type="presOf" srcId="{E34AEA72-807E-49F4-8B13-C407A7B87A3E}" destId="{D1FBA7E1-C5F7-4635-BAE7-8ABE10961F94}" srcOrd="0" destOrd="0" presId="urn:microsoft.com/office/officeart/2005/8/layout/orgChart1"/>
    <dgm:cxn modelId="{BC41487D-B053-4FA0-875B-9869ADB25A13}" type="presParOf" srcId="{E04752C8-6B68-428C-A263-F2E25AB458D3}" destId="{0F100A0A-2C22-4321-9BDC-F3E86D6F07BC}" srcOrd="0" destOrd="0" presId="urn:microsoft.com/office/officeart/2005/8/layout/orgChart1"/>
    <dgm:cxn modelId="{C46F02EC-9C30-4144-BFF9-F47BF5E709F1}" type="presParOf" srcId="{0F100A0A-2C22-4321-9BDC-F3E86D6F07BC}" destId="{247B9166-18EE-4C3B-8EB1-58C1A4C4B047}" srcOrd="0" destOrd="0" presId="urn:microsoft.com/office/officeart/2005/8/layout/orgChart1"/>
    <dgm:cxn modelId="{3C3F3857-C1F9-420B-A5A1-A448CFA67CD0}" type="presParOf" srcId="{247B9166-18EE-4C3B-8EB1-58C1A4C4B047}" destId="{7F040B23-02FB-4CD2-8CE6-7F8A74D2BFD7}" srcOrd="0" destOrd="0" presId="urn:microsoft.com/office/officeart/2005/8/layout/orgChart1"/>
    <dgm:cxn modelId="{5B7EF539-729E-4EF1-B41D-C8CC65A191D5}" type="presParOf" srcId="{247B9166-18EE-4C3B-8EB1-58C1A4C4B047}" destId="{5B016C90-0AF3-4EAB-9CB0-D9288C197AED}" srcOrd="1" destOrd="0" presId="urn:microsoft.com/office/officeart/2005/8/layout/orgChart1"/>
    <dgm:cxn modelId="{5A8082CB-2774-40C2-9F0D-A9D70F8915AB}" type="presParOf" srcId="{0F100A0A-2C22-4321-9BDC-F3E86D6F07BC}" destId="{B6F293DF-18C9-4F84-AEBC-43D4E04D6551}" srcOrd="1" destOrd="0" presId="urn:microsoft.com/office/officeart/2005/8/layout/orgChart1"/>
    <dgm:cxn modelId="{6A5ADE51-ED7E-47A8-8119-DB7194F2AC3C}" type="presParOf" srcId="{B6F293DF-18C9-4F84-AEBC-43D4E04D6551}" destId="{90F3E1A7-1801-414B-9596-0B4BD3CAB50F}" srcOrd="0" destOrd="0" presId="urn:microsoft.com/office/officeart/2005/8/layout/orgChart1"/>
    <dgm:cxn modelId="{1CD3CEF1-7F1F-486B-A4ED-F4A41C8F59E7}" type="presParOf" srcId="{B6F293DF-18C9-4F84-AEBC-43D4E04D6551}" destId="{8E2CAE9E-C0A0-4A96-A752-E012701846F5}" srcOrd="1" destOrd="0" presId="urn:microsoft.com/office/officeart/2005/8/layout/orgChart1"/>
    <dgm:cxn modelId="{A035AD59-8E83-4A9A-B65C-29460986BA64}" type="presParOf" srcId="{8E2CAE9E-C0A0-4A96-A752-E012701846F5}" destId="{50B08A61-614F-4F30-BB48-A39EAAAFB70D}" srcOrd="0" destOrd="0" presId="urn:microsoft.com/office/officeart/2005/8/layout/orgChart1"/>
    <dgm:cxn modelId="{EFA237C2-31D2-4D98-9528-708F1DCD18E9}" type="presParOf" srcId="{50B08A61-614F-4F30-BB48-A39EAAAFB70D}" destId="{4241A84C-DAED-4F82-8016-CB0C4EE908BD}" srcOrd="0" destOrd="0" presId="urn:microsoft.com/office/officeart/2005/8/layout/orgChart1"/>
    <dgm:cxn modelId="{991E79A7-B3BD-4EA5-A830-35932A6E6FF9}" type="presParOf" srcId="{50B08A61-614F-4F30-BB48-A39EAAAFB70D}" destId="{A7A0D42F-D4D0-48C7-8290-E8E110E81693}" srcOrd="1" destOrd="0" presId="urn:microsoft.com/office/officeart/2005/8/layout/orgChart1"/>
    <dgm:cxn modelId="{DE543C59-FCF0-4EE7-A627-B4675B6D3D56}" type="presParOf" srcId="{8E2CAE9E-C0A0-4A96-A752-E012701846F5}" destId="{317EFC1D-0CAA-4770-80E5-033FFBD23DA5}" srcOrd="1" destOrd="0" presId="urn:microsoft.com/office/officeart/2005/8/layout/orgChart1"/>
    <dgm:cxn modelId="{255D6CC6-11E6-496B-A7D2-428CD9EA0982}" type="presParOf" srcId="{317EFC1D-0CAA-4770-80E5-033FFBD23DA5}" destId="{7A681ACF-50AF-474D-B133-9FEF279C4568}" srcOrd="0" destOrd="0" presId="urn:microsoft.com/office/officeart/2005/8/layout/orgChart1"/>
    <dgm:cxn modelId="{6B670841-B631-4BC7-BBF9-D745E11965B4}" type="presParOf" srcId="{317EFC1D-0CAA-4770-80E5-033FFBD23DA5}" destId="{2CD79D01-A759-46E0-A241-CA7C463F8E7B}" srcOrd="1" destOrd="0" presId="urn:microsoft.com/office/officeart/2005/8/layout/orgChart1"/>
    <dgm:cxn modelId="{686BAD28-C4E5-4245-AB64-ED4AFE7893F2}" type="presParOf" srcId="{2CD79D01-A759-46E0-A241-CA7C463F8E7B}" destId="{F55BC82B-02F7-4C55-8696-35601FAB577E}" srcOrd="0" destOrd="0" presId="urn:microsoft.com/office/officeart/2005/8/layout/orgChart1"/>
    <dgm:cxn modelId="{56317266-23F6-4F2C-95BB-C0C87C5072FF}" type="presParOf" srcId="{F55BC82B-02F7-4C55-8696-35601FAB577E}" destId="{768004BB-42E6-4725-BBA8-BCDFEC21EFE4}" srcOrd="0" destOrd="0" presId="urn:microsoft.com/office/officeart/2005/8/layout/orgChart1"/>
    <dgm:cxn modelId="{58AE128E-2A50-4189-80AC-CAB49F36AA90}" type="presParOf" srcId="{F55BC82B-02F7-4C55-8696-35601FAB577E}" destId="{43575B1D-2890-4A61-8188-2DC76D70197A}" srcOrd="1" destOrd="0" presId="urn:microsoft.com/office/officeart/2005/8/layout/orgChart1"/>
    <dgm:cxn modelId="{C85E8BB5-125C-4A45-B73E-5EED94419162}" type="presParOf" srcId="{2CD79D01-A759-46E0-A241-CA7C463F8E7B}" destId="{9ECA980E-54CA-40AB-B389-3E66B3C8DD7B}" srcOrd="1" destOrd="0" presId="urn:microsoft.com/office/officeart/2005/8/layout/orgChart1"/>
    <dgm:cxn modelId="{7738E5DF-3116-45C0-9C6A-502D44D84012}" type="presParOf" srcId="{2CD79D01-A759-46E0-A241-CA7C463F8E7B}" destId="{D6021CF4-D5C6-4CB8-AC22-9A6845ADE187}" srcOrd="2" destOrd="0" presId="urn:microsoft.com/office/officeart/2005/8/layout/orgChart1"/>
    <dgm:cxn modelId="{94C1C3C0-8FA9-4DCF-B188-4F789CF15473}" type="presParOf" srcId="{8E2CAE9E-C0A0-4A96-A752-E012701846F5}" destId="{DFA15699-E2C6-4D3D-B3C0-C95D3C910EDD}" srcOrd="2" destOrd="0" presId="urn:microsoft.com/office/officeart/2005/8/layout/orgChart1"/>
    <dgm:cxn modelId="{0620677C-BCF9-416E-80C8-1481C7758E58}" type="presParOf" srcId="{B6F293DF-18C9-4F84-AEBC-43D4E04D6551}" destId="{156C8F7A-9108-44D8-9AE7-5B062AF21429}" srcOrd="2" destOrd="0" presId="urn:microsoft.com/office/officeart/2005/8/layout/orgChart1"/>
    <dgm:cxn modelId="{676A62C1-3638-4FE8-BE18-78306F9E5F58}" type="presParOf" srcId="{B6F293DF-18C9-4F84-AEBC-43D4E04D6551}" destId="{F4B84B52-776F-4128-8D15-7BD755B701C4}" srcOrd="3" destOrd="0" presId="urn:microsoft.com/office/officeart/2005/8/layout/orgChart1"/>
    <dgm:cxn modelId="{E56A2656-9433-4409-B534-85D445653138}" type="presParOf" srcId="{F4B84B52-776F-4128-8D15-7BD755B701C4}" destId="{8F7CB46B-59B0-48A9-814E-6379BB722D3D}" srcOrd="0" destOrd="0" presId="urn:microsoft.com/office/officeart/2005/8/layout/orgChart1"/>
    <dgm:cxn modelId="{F292C6D6-B4A1-460B-8808-4374FBA5708B}" type="presParOf" srcId="{8F7CB46B-59B0-48A9-814E-6379BB722D3D}" destId="{D1FBA7E1-C5F7-4635-BAE7-8ABE10961F94}" srcOrd="0" destOrd="0" presId="urn:microsoft.com/office/officeart/2005/8/layout/orgChart1"/>
    <dgm:cxn modelId="{1AC97820-A5C3-458C-9CC2-088CC56507FF}" type="presParOf" srcId="{8F7CB46B-59B0-48A9-814E-6379BB722D3D}" destId="{1057E7CA-B4D5-4E74-A90F-BDFB45288BA5}" srcOrd="1" destOrd="0" presId="urn:microsoft.com/office/officeart/2005/8/layout/orgChart1"/>
    <dgm:cxn modelId="{94C75079-7A38-49F3-8523-50F375AEE554}" type="presParOf" srcId="{F4B84B52-776F-4128-8D15-7BD755B701C4}" destId="{7EB11ACA-8B06-4900-AEE2-4824F405CD7C}" srcOrd="1" destOrd="0" presId="urn:microsoft.com/office/officeart/2005/8/layout/orgChart1"/>
    <dgm:cxn modelId="{7266737F-2E3B-45D9-9022-8A9F204D18BB}" type="presParOf" srcId="{7EB11ACA-8B06-4900-AEE2-4824F405CD7C}" destId="{B763F332-C2CB-482D-8767-C66F870892C1}" srcOrd="0" destOrd="0" presId="urn:microsoft.com/office/officeart/2005/8/layout/orgChart1"/>
    <dgm:cxn modelId="{8F74AD32-21E4-4973-9F7A-1997D91863BB}" type="presParOf" srcId="{7EB11ACA-8B06-4900-AEE2-4824F405CD7C}" destId="{BDB40978-F75A-45E1-88FA-88EB256086E8}" srcOrd="1" destOrd="0" presId="urn:microsoft.com/office/officeart/2005/8/layout/orgChart1"/>
    <dgm:cxn modelId="{2DD642B1-B22F-4EBF-9313-B3D49C493FA7}" type="presParOf" srcId="{BDB40978-F75A-45E1-88FA-88EB256086E8}" destId="{B3A4EA9E-BFDD-4692-B5F8-E5B608B224ED}" srcOrd="0" destOrd="0" presId="urn:microsoft.com/office/officeart/2005/8/layout/orgChart1"/>
    <dgm:cxn modelId="{E968D3C6-8941-479B-A75A-F733B005CC1C}" type="presParOf" srcId="{B3A4EA9E-BFDD-4692-B5F8-E5B608B224ED}" destId="{DF57A077-9E7F-48D4-B7C0-587EEDA95543}" srcOrd="0" destOrd="0" presId="urn:microsoft.com/office/officeart/2005/8/layout/orgChart1"/>
    <dgm:cxn modelId="{DAF2BB0D-8DAC-4DC2-99E4-52BE3DD67E48}" type="presParOf" srcId="{B3A4EA9E-BFDD-4692-B5F8-E5B608B224ED}" destId="{FCF5821C-3234-4ED4-B1C5-7435B828B29C}" srcOrd="1" destOrd="0" presId="urn:microsoft.com/office/officeart/2005/8/layout/orgChart1"/>
    <dgm:cxn modelId="{F754B4D0-07DE-4C51-98AE-022CE9758F3A}" type="presParOf" srcId="{BDB40978-F75A-45E1-88FA-88EB256086E8}" destId="{B8B35C4B-09B9-4E1B-B0A1-DE36F87F140B}" srcOrd="1" destOrd="0" presId="urn:microsoft.com/office/officeart/2005/8/layout/orgChart1"/>
    <dgm:cxn modelId="{615DE881-25F2-4D15-9679-29152B2A0083}" type="presParOf" srcId="{BDB40978-F75A-45E1-88FA-88EB256086E8}" destId="{C0CBAB3D-123C-4288-8EDD-AFBD38A1372B}" srcOrd="2" destOrd="0" presId="urn:microsoft.com/office/officeart/2005/8/layout/orgChart1"/>
    <dgm:cxn modelId="{E2FD505F-56C5-407E-94EA-110CEF5B98D2}" type="presParOf" srcId="{F4B84B52-776F-4128-8D15-7BD755B701C4}" destId="{102EA07D-4AB8-420C-8993-C7026DD3F530}" srcOrd="2" destOrd="0" presId="urn:microsoft.com/office/officeart/2005/8/layout/orgChart1"/>
    <dgm:cxn modelId="{D8C1A697-6920-468B-BB12-2295938A7765}" type="presParOf" srcId="{0F100A0A-2C22-4321-9BDC-F3E86D6F07BC}" destId="{4205A225-7923-461C-A03E-7C0F3E55B6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3F332-C2CB-482D-8767-C66F870892C1}">
      <dsp:nvSpPr>
        <dsp:cNvPr id="0" name=""/>
        <dsp:cNvSpPr/>
      </dsp:nvSpPr>
      <dsp:spPr>
        <a:xfrm>
          <a:off x="3078636" y="2721997"/>
          <a:ext cx="91440" cy="383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5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C8F7A-9108-44D8-9AE7-5B062AF21429}">
      <dsp:nvSpPr>
        <dsp:cNvPr id="0" name=""/>
        <dsp:cNvSpPr/>
      </dsp:nvSpPr>
      <dsp:spPr>
        <a:xfrm>
          <a:off x="2019299" y="1425154"/>
          <a:ext cx="1105056" cy="383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86"/>
              </a:lnTo>
              <a:lnTo>
                <a:pt x="1105056" y="191786"/>
              </a:lnTo>
              <a:lnTo>
                <a:pt x="1105056" y="3835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81ACF-50AF-474D-B133-9FEF279C4568}">
      <dsp:nvSpPr>
        <dsp:cNvPr id="0" name=""/>
        <dsp:cNvSpPr/>
      </dsp:nvSpPr>
      <dsp:spPr>
        <a:xfrm>
          <a:off x="868523" y="2721997"/>
          <a:ext cx="91440" cy="383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57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3E1A7-1801-414B-9596-0B4BD3CAB50F}">
      <dsp:nvSpPr>
        <dsp:cNvPr id="0" name=""/>
        <dsp:cNvSpPr/>
      </dsp:nvSpPr>
      <dsp:spPr>
        <a:xfrm>
          <a:off x="914243" y="1425154"/>
          <a:ext cx="1105056" cy="383573"/>
        </a:xfrm>
        <a:custGeom>
          <a:avLst/>
          <a:gdLst/>
          <a:ahLst/>
          <a:cxnLst/>
          <a:rect l="0" t="0" r="0" b="0"/>
          <a:pathLst>
            <a:path>
              <a:moveTo>
                <a:pt x="1105056" y="0"/>
              </a:moveTo>
              <a:lnTo>
                <a:pt x="1105056" y="191786"/>
              </a:lnTo>
              <a:lnTo>
                <a:pt x="0" y="191786"/>
              </a:lnTo>
              <a:lnTo>
                <a:pt x="0" y="3835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40B23-02FB-4CD2-8CE6-7F8A74D2BFD7}">
      <dsp:nvSpPr>
        <dsp:cNvPr id="0" name=""/>
        <dsp:cNvSpPr/>
      </dsp:nvSpPr>
      <dsp:spPr>
        <a:xfrm>
          <a:off x="1106030" y="511884"/>
          <a:ext cx="1826539" cy="91326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Ліхтенштейн</a:t>
          </a:r>
          <a:endParaRPr lang="ru-RU" sz="2400" kern="1200" dirty="0" smtClean="0"/>
        </a:p>
      </dsp:txBody>
      <dsp:txXfrm>
        <a:off x="1106030" y="511884"/>
        <a:ext cx="1826539" cy="913269"/>
      </dsp:txXfrm>
    </dsp:sp>
    <dsp:sp modelId="{4241A84C-DAED-4F82-8016-CB0C4EE908BD}">
      <dsp:nvSpPr>
        <dsp:cNvPr id="0" name=""/>
        <dsp:cNvSpPr/>
      </dsp:nvSpPr>
      <dsp:spPr>
        <a:xfrm>
          <a:off x="973" y="1808727"/>
          <a:ext cx="1826539" cy="9132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Нижній</a:t>
          </a:r>
          <a:r>
            <a:rPr lang="ru-RU" sz="2400" kern="1200" dirty="0" smtClean="0"/>
            <a:t> </a:t>
          </a:r>
        </a:p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Ліхтенштейн</a:t>
          </a:r>
          <a:endParaRPr lang="ru-RU" sz="2400" kern="1200" dirty="0" smtClean="0"/>
        </a:p>
      </dsp:txBody>
      <dsp:txXfrm>
        <a:off x="973" y="1808727"/>
        <a:ext cx="1826539" cy="913269"/>
      </dsp:txXfrm>
    </dsp:sp>
    <dsp:sp modelId="{768004BB-42E6-4725-BBA8-BCDFEC21EFE4}">
      <dsp:nvSpPr>
        <dsp:cNvPr id="0" name=""/>
        <dsp:cNvSpPr/>
      </dsp:nvSpPr>
      <dsp:spPr>
        <a:xfrm>
          <a:off x="973" y="3105570"/>
          <a:ext cx="1826539" cy="9132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5 общин</a:t>
          </a:r>
        </a:p>
      </dsp:txBody>
      <dsp:txXfrm>
        <a:off x="973" y="3105570"/>
        <a:ext cx="1826539" cy="913269"/>
      </dsp:txXfrm>
    </dsp:sp>
    <dsp:sp modelId="{D1FBA7E1-C5F7-4635-BAE7-8ABE10961F94}">
      <dsp:nvSpPr>
        <dsp:cNvPr id="0" name=""/>
        <dsp:cNvSpPr/>
      </dsp:nvSpPr>
      <dsp:spPr>
        <a:xfrm>
          <a:off x="2211086" y="1808727"/>
          <a:ext cx="1826539" cy="91326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Верхній</a:t>
          </a:r>
          <a:endParaRPr lang="ru-RU" sz="2400" kern="1200" dirty="0" smtClean="0"/>
        </a:p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Ліхтенштейн</a:t>
          </a:r>
          <a:endParaRPr lang="ru-RU" sz="2400" kern="1200" dirty="0" smtClean="0"/>
        </a:p>
      </dsp:txBody>
      <dsp:txXfrm>
        <a:off x="2211086" y="1808727"/>
        <a:ext cx="1826539" cy="913269"/>
      </dsp:txXfrm>
    </dsp:sp>
    <dsp:sp modelId="{DF57A077-9E7F-48D4-B7C0-587EEDA95543}">
      <dsp:nvSpPr>
        <dsp:cNvPr id="0" name=""/>
        <dsp:cNvSpPr/>
      </dsp:nvSpPr>
      <dsp:spPr>
        <a:xfrm>
          <a:off x="2211086" y="3105570"/>
          <a:ext cx="1826539" cy="9132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6 общин</a:t>
          </a:r>
        </a:p>
      </dsp:txBody>
      <dsp:txXfrm>
        <a:off x="2211086" y="3105570"/>
        <a:ext cx="1826539" cy="913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0B01BFE9-1E12-445A-B33A-064717ADDA7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38" y="23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65" y="20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630F0-E033-47FF-A465-D934C39447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6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7622-4A16-4378-996C-CBC247F9EE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6438584-05C8-4BD5-A3F4-0578D20F9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4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58A01-8D90-42A5-AD87-F9F9421D5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A76DE-DB92-471F-8430-B3DF08707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3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C894C-A707-452D-9CA2-EF5FD97D9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A0BAF-260F-4AC2-A4CD-DFE2F640A1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EBDBC-4356-41FC-9409-5E27E043F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FF6F5-4B09-45AA-BD0E-7DEA782BD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1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91CC0-05F0-4D36-B233-610A06225F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4424-1245-4D86-90D5-AF1E2FB8BE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9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8FEFEF-6E58-4688-A641-9DF943424E5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Ліхтенштейн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56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 err="1">
                <a:solidFill>
                  <a:schemeClr val="tx1"/>
                </a:solidFill>
              </a:rPr>
              <a:t>Ліхтенштейн</a:t>
            </a:r>
            <a:r>
              <a:rPr lang="ru-RU" sz="1600" dirty="0">
                <a:solidFill>
                  <a:schemeClr val="tx1"/>
                </a:solidFill>
              </a:rPr>
              <a:t> — </a:t>
            </a:r>
            <a:r>
              <a:rPr lang="ru-RU" sz="1600" dirty="0" err="1">
                <a:solidFill>
                  <a:schemeClr val="tx1"/>
                </a:solidFill>
              </a:rPr>
              <a:t>процвітаюча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країна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розвиненим</a:t>
            </a:r>
            <a:r>
              <a:rPr lang="ru-RU" sz="1600" dirty="0">
                <a:solidFill>
                  <a:schemeClr val="tx1"/>
                </a:solidFill>
              </a:rPr>
              <a:t> сектором </a:t>
            </a:r>
            <a:r>
              <a:rPr lang="ru-RU" sz="1600" dirty="0" err="1">
                <a:solidFill>
                  <a:schemeClr val="tx1"/>
                </a:solidFill>
              </a:rPr>
              <a:t>фінансових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послуг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високим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рівнем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життя</a:t>
            </a:r>
            <a:r>
              <a:rPr lang="ru-RU" sz="1600" dirty="0">
                <a:solidFill>
                  <a:schemeClr val="tx1"/>
                </a:solidFill>
              </a:rPr>
              <a:t>. ВВП в </a:t>
            </a:r>
            <a:r>
              <a:rPr lang="ru-RU" sz="1600" dirty="0" err="1">
                <a:solidFill>
                  <a:schemeClr val="tx1"/>
                </a:solidFill>
              </a:rPr>
              <a:t>Ліхтенштейні</a:t>
            </a:r>
            <a:r>
              <a:rPr lang="ru-RU" sz="1600" dirty="0">
                <a:solidFill>
                  <a:schemeClr val="tx1"/>
                </a:solidFill>
              </a:rPr>
              <a:t> в 2004р. </a:t>
            </a:r>
            <a:r>
              <a:rPr lang="ru-RU" sz="1600" dirty="0" err="1">
                <a:solidFill>
                  <a:schemeClr val="tx1"/>
                </a:solidFill>
              </a:rPr>
              <a:t>склав</a:t>
            </a:r>
            <a:r>
              <a:rPr lang="ru-RU" sz="1600" dirty="0">
                <a:solidFill>
                  <a:schemeClr val="tx1"/>
                </a:solidFill>
              </a:rPr>
              <a:t> 4.5 млрд грн. </a:t>
            </a:r>
            <a:r>
              <a:rPr lang="ru-RU" sz="1600" dirty="0" err="1">
                <a:solidFill>
                  <a:schemeClr val="tx1"/>
                </a:solidFill>
              </a:rPr>
              <a:t>або</a:t>
            </a:r>
            <a:r>
              <a:rPr lang="ru-RU" sz="1600" dirty="0">
                <a:solidFill>
                  <a:schemeClr val="tx1"/>
                </a:solidFill>
              </a:rPr>
              <a:t> на душу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 — 126 000 грн. </a:t>
            </a:r>
            <a:r>
              <a:rPr lang="ru-RU" sz="1600" dirty="0" err="1">
                <a:solidFill>
                  <a:schemeClr val="tx1"/>
                </a:solidFill>
              </a:rPr>
              <a:t>Більше</a:t>
            </a:r>
            <a:r>
              <a:rPr lang="ru-RU" sz="1600" dirty="0">
                <a:solidFill>
                  <a:schemeClr val="tx1"/>
                </a:solidFill>
              </a:rPr>
              <a:t> як 73,7 тис. </a:t>
            </a:r>
            <a:r>
              <a:rPr lang="ru-RU" sz="1600" dirty="0" err="1">
                <a:solidFill>
                  <a:schemeClr val="tx1"/>
                </a:solidFill>
              </a:rPr>
              <a:t>міжнародних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концернів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іноземних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компаній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зареєстровано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території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Ліхтенштейну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завдяки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низькому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рівню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оподаткування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нескладних</a:t>
            </a:r>
            <a:r>
              <a:rPr lang="ru-RU" sz="1600" dirty="0">
                <a:solidFill>
                  <a:schemeClr val="tx1"/>
                </a:solidFill>
              </a:rPr>
              <a:t> правил </a:t>
            </a:r>
            <a:r>
              <a:rPr lang="ru-RU" sz="1600" dirty="0" err="1">
                <a:solidFill>
                  <a:schemeClr val="tx1"/>
                </a:solidFill>
              </a:rPr>
              <a:t>реєстрації</a:t>
            </a:r>
            <a:r>
              <a:rPr lang="ru-RU" sz="1600" dirty="0">
                <a:solidFill>
                  <a:schemeClr val="tx1"/>
                </a:solidFill>
              </a:rPr>
              <a:t> і в </a:t>
            </a:r>
            <a:r>
              <a:rPr lang="ru-RU" sz="1600" dirty="0" err="1">
                <a:solidFill>
                  <a:schemeClr val="tx1"/>
                </a:solidFill>
              </a:rPr>
              <a:t>цілях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збереження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фінансової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таємниці</a:t>
            </a:r>
            <a:r>
              <a:rPr lang="ru-RU" sz="1600" dirty="0">
                <a:solidFill>
                  <a:schemeClr val="tx1"/>
                </a:solidFill>
              </a:rPr>
              <a:t>. Бюджет </a:t>
            </a:r>
            <a:r>
              <a:rPr lang="ru-RU" sz="1600" dirty="0" err="1">
                <a:solidFill>
                  <a:schemeClr val="tx1"/>
                </a:solidFill>
              </a:rPr>
              <a:t>держави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складається</a:t>
            </a:r>
            <a:r>
              <a:rPr lang="ru-RU" sz="1600" dirty="0">
                <a:solidFill>
                  <a:schemeClr val="tx1"/>
                </a:solidFill>
              </a:rPr>
              <a:t> в основному з </a:t>
            </a:r>
            <a:r>
              <a:rPr lang="ru-RU" sz="1600" dirty="0" err="1">
                <a:solidFill>
                  <a:schemeClr val="tx1"/>
                </a:solidFill>
              </a:rPr>
              <a:t>податків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зокрема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цих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компаній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біля</a:t>
            </a:r>
            <a:r>
              <a:rPr lang="ru-RU" sz="1600" dirty="0">
                <a:solidFill>
                  <a:schemeClr val="tx1"/>
                </a:solidFill>
              </a:rPr>
              <a:t> 30%), </a:t>
            </a:r>
            <a:r>
              <a:rPr lang="ru-RU" sz="1600" dirty="0" err="1">
                <a:solidFill>
                  <a:schemeClr val="tx1"/>
                </a:solidFill>
              </a:rPr>
              <a:t>доходів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випуску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поштових</a:t>
            </a:r>
            <a:r>
              <a:rPr lang="ru-RU" sz="1600" dirty="0">
                <a:solidFill>
                  <a:schemeClr val="tx1"/>
                </a:solidFill>
              </a:rPr>
              <a:t> марок (10%) і </a:t>
            </a:r>
            <a:r>
              <a:rPr lang="ru-RU" sz="1600" dirty="0" err="1">
                <a:solidFill>
                  <a:schemeClr val="tx1"/>
                </a:solidFill>
              </a:rPr>
              <a:t>іноземного</a:t>
            </a:r>
            <a:r>
              <a:rPr lang="ru-RU" sz="1600" dirty="0">
                <a:solidFill>
                  <a:schemeClr val="tx1"/>
                </a:solidFill>
              </a:rPr>
              <a:t> туризму.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StampLiechtenstein1920Michel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428750" cy="1866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mpLiechtenstein1920Michel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42875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ru/thumb/8/81/1921_stamp_Liechtenstein_Gutenberg_Castle.jpg/150px-1921_stamp_Liechtenstein_Gutenberg_Cas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33056"/>
            <a:ext cx="14287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thumb/9/98/StampLiechtenstein1930Michel108.jpg/150px-StampLiechtenstein1930Michel1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33056"/>
            <a:ext cx="1428750" cy="173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Зовнішня </a:t>
            </a:r>
            <a:r>
              <a:rPr lang="uk-UA" dirty="0" err="1" smtClean="0"/>
              <a:t>торгівня</a:t>
            </a:r>
            <a:r>
              <a:rPr lang="uk-UA" dirty="0" smtClean="0"/>
              <a:t> і зовнішньоекономічні </a:t>
            </a:r>
            <a:r>
              <a:rPr lang="uk-UA" dirty="0" err="1" smtClean="0"/>
              <a:t>звязки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126" y="1295400"/>
            <a:ext cx="4813674" cy="5029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450" dirty="0" err="1">
                <a:solidFill>
                  <a:schemeClr val="tx1"/>
                </a:solidFill>
              </a:rPr>
              <a:t>Експорт</a:t>
            </a:r>
            <a:r>
              <a:rPr lang="ru-RU" sz="1450" dirty="0">
                <a:solidFill>
                  <a:schemeClr val="tx1"/>
                </a:solidFill>
              </a:rPr>
              <a:t> у 2008 </a:t>
            </a:r>
            <a:r>
              <a:rPr lang="ru-RU" sz="1450" dirty="0" err="1">
                <a:solidFill>
                  <a:schemeClr val="tx1"/>
                </a:solidFill>
              </a:rPr>
              <a:t>році</a:t>
            </a:r>
            <a:r>
              <a:rPr lang="ru-RU" sz="1450" dirty="0">
                <a:solidFill>
                  <a:schemeClr val="tx1"/>
                </a:solidFill>
              </a:rPr>
              <a:t> - 2,47 млрд. дол У </a:t>
            </a:r>
            <a:r>
              <a:rPr lang="ru-RU" sz="1450" dirty="0" err="1">
                <a:solidFill>
                  <a:schemeClr val="tx1"/>
                </a:solidFill>
              </a:rPr>
              <a:t>структурі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експорту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переважають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точні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прилади</a:t>
            </a:r>
            <a:r>
              <a:rPr lang="ru-RU" sz="1450" dirty="0">
                <a:solidFill>
                  <a:schemeClr val="tx1"/>
                </a:solidFill>
              </a:rPr>
              <a:t> , </a:t>
            </a:r>
            <a:r>
              <a:rPr lang="ru-RU" sz="1450" dirty="0" err="1">
                <a:solidFill>
                  <a:schemeClr val="tx1"/>
                </a:solidFill>
              </a:rPr>
              <a:t>електроніка</a:t>
            </a:r>
            <a:r>
              <a:rPr lang="ru-RU" sz="1450" dirty="0">
                <a:solidFill>
                  <a:schemeClr val="tx1"/>
                </a:solidFill>
              </a:rPr>
              <a:t> , </a:t>
            </a:r>
            <a:r>
              <a:rPr lang="ru-RU" sz="1450" dirty="0" err="1">
                <a:solidFill>
                  <a:schemeClr val="tx1"/>
                </a:solidFill>
              </a:rPr>
              <a:t>поштові</a:t>
            </a:r>
            <a:r>
              <a:rPr lang="ru-RU" sz="1450" dirty="0">
                <a:solidFill>
                  <a:schemeClr val="tx1"/>
                </a:solidFill>
              </a:rPr>
              <a:t> марки , </a:t>
            </a:r>
            <a:r>
              <a:rPr lang="ru-RU" sz="1450" dirty="0" err="1">
                <a:solidFill>
                  <a:schemeClr val="tx1"/>
                </a:solidFill>
              </a:rPr>
              <a:t>кераміка</a:t>
            </a:r>
            <a:r>
              <a:rPr lang="ru-RU" sz="1450" dirty="0">
                <a:solidFill>
                  <a:schemeClr val="tx1"/>
                </a:solidFill>
              </a:rPr>
              <a:t>. </a:t>
            </a:r>
            <a:r>
              <a:rPr lang="ru-RU" sz="1450" dirty="0" err="1">
                <a:solidFill>
                  <a:schemeClr val="tx1"/>
                </a:solidFill>
              </a:rPr>
              <a:t>Експорт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прямує</a:t>
            </a:r>
            <a:r>
              <a:rPr lang="ru-RU" sz="1450" dirty="0">
                <a:solidFill>
                  <a:schemeClr val="tx1"/>
                </a:solidFill>
              </a:rPr>
              <a:t> в основному в </a:t>
            </a:r>
            <a:r>
              <a:rPr lang="ru-RU" sz="1450" dirty="0" err="1">
                <a:solidFill>
                  <a:schemeClr val="tx1"/>
                </a:solidFill>
              </a:rPr>
              <a:t>країни</a:t>
            </a:r>
            <a:r>
              <a:rPr lang="ru-RU" sz="1450" dirty="0">
                <a:solidFill>
                  <a:schemeClr val="tx1"/>
                </a:solidFill>
              </a:rPr>
              <a:t> ЄС і </a:t>
            </a:r>
            <a:r>
              <a:rPr lang="ru-RU" sz="1450" dirty="0" err="1">
                <a:solidFill>
                  <a:schemeClr val="tx1"/>
                </a:solidFill>
              </a:rPr>
              <a:t>Швейцарію</a:t>
            </a:r>
            <a:r>
              <a:rPr lang="ru-RU" sz="1450" dirty="0">
                <a:solidFill>
                  <a:schemeClr val="tx1"/>
                </a:solidFill>
              </a:rPr>
              <a:t>.</a:t>
            </a:r>
          </a:p>
          <a:p>
            <a:r>
              <a:rPr lang="ru-RU" sz="1450" dirty="0" err="1">
                <a:solidFill>
                  <a:schemeClr val="tx1"/>
                </a:solidFill>
              </a:rPr>
              <a:t>Імпорт</a:t>
            </a:r>
            <a:r>
              <a:rPr lang="ru-RU" sz="1450" dirty="0">
                <a:solidFill>
                  <a:schemeClr val="tx1"/>
                </a:solidFill>
              </a:rPr>
              <a:t> в 2008 </a:t>
            </a:r>
            <a:r>
              <a:rPr lang="ru-RU" sz="1450" dirty="0" err="1">
                <a:solidFill>
                  <a:schemeClr val="tx1"/>
                </a:solidFill>
              </a:rPr>
              <a:t>році</a:t>
            </a:r>
            <a:r>
              <a:rPr lang="ru-RU" sz="1450" dirty="0">
                <a:solidFill>
                  <a:schemeClr val="tx1"/>
                </a:solidFill>
              </a:rPr>
              <a:t> - 0,92 млрд. дол У </a:t>
            </a:r>
            <a:r>
              <a:rPr lang="ru-RU" sz="1450" dirty="0" err="1">
                <a:solidFill>
                  <a:schemeClr val="tx1"/>
                </a:solidFill>
              </a:rPr>
              <a:t>структурі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імпорту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фігурують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машинне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устаткування</a:t>
            </a:r>
            <a:r>
              <a:rPr lang="ru-RU" sz="1450" dirty="0">
                <a:solidFill>
                  <a:schemeClr val="tx1"/>
                </a:solidFill>
              </a:rPr>
              <a:t>, </a:t>
            </a:r>
            <a:r>
              <a:rPr lang="ru-RU" sz="1450" dirty="0" err="1">
                <a:solidFill>
                  <a:schemeClr val="tx1"/>
                </a:solidFill>
              </a:rPr>
              <a:t>металеві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вироби</a:t>
            </a:r>
            <a:r>
              <a:rPr lang="ru-RU" sz="1450" dirty="0">
                <a:solidFill>
                  <a:schemeClr val="tx1"/>
                </a:solidFill>
              </a:rPr>
              <a:t> , текстиль , </a:t>
            </a:r>
            <a:r>
              <a:rPr lang="ru-RU" sz="1450" dirty="0" err="1">
                <a:solidFill>
                  <a:schemeClr val="tx1"/>
                </a:solidFill>
              </a:rPr>
              <a:t>продовольство</a:t>
            </a:r>
            <a:r>
              <a:rPr lang="ru-RU" sz="1450" dirty="0">
                <a:solidFill>
                  <a:schemeClr val="tx1"/>
                </a:solidFill>
              </a:rPr>
              <a:t> , </a:t>
            </a:r>
            <a:r>
              <a:rPr lang="ru-RU" sz="1450" dirty="0" err="1">
                <a:solidFill>
                  <a:schemeClr val="tx1"/>
                </a:solidFill>
              </a:rPr>
              <a:t>автомобілі</a:t>
            </a:r>
            <a:r>
              <a:rPr lang="ru-RU" sz="1450" dirty="0">
                <a:solidFill>
                  <a:schemeClr val="tx1"/>
                </a:solidFill>
              </a:rPr>
              <a:t> . </a:t>
            </a:r>
            <a:r>
              <a:rPr lang="ru-RU" sz="1450" dirty="0" err="1">
                <a:solidFill>
                  <a:schemeClr val="tx1"/>
                </a:solidFill>
              </a:rPr>
              <a:t>Основні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партнери</a:t>
            </a:r>
            <a:r>
              <a:rPr lang="ru-RU" sz="1450" dirty="0">
                <a:solidFill>
                  <a:schemeClr val="tx1"/>
                </a:solidFill>
              </a:rPr>
              <a:t> по </a:t>
            </a:r>
            <a:r>
              <a:rPr lang="ru-RU" sz="1450" dirty="0" err="1">
                <a:solidFill>
                  <a:schemeClr val="tx1"/>
                </a:solidFill>
              </a:rPr>
              <a:t>імпорту</a:t>
            </a:r>
            <a:r>
              <a:rPr lang="ru-RU" sz="1450" dirty="0">
                <a:solidFill>
                  <a:schemeClr val="tx1"/>
                </a:solidFill>
              </a:rPr>
              <a:t> - </a:t>
            </a:r>
            <a:r>
              <a:rPr lang="ru-RU" sz="1450" dirty="0" err="1">
                <a:solidFill>
                  <a:schemeClr val="tx1"/>
                </a:solidFill>
              </a:rPr>
              <a:t>країни</a:t>
            </a:r>
            <a:r>
              <a:rPr lang="ru-RU" sz="1450" dirty="0">
                <a:solidFill>
                  <a:schemeClr val="tx1"/>
                </a:solidFill>
              </a:rPr>
              <a:t> ЄС і </a:t>
            </a:r>
            <a:r>
              <a:rPr lang="ru-RU" sz="1450" dirty="0" err="1">
                <a:solidFill>
                  <a:schemeClr val="tx1"/>
                </a:solidFill>
              </a:rPr>
              <a:t>Швейцарія</a:t>
            </a:r>
            <a:r>
              <a:rPr lang="ru-RU" sz="1450" dirty="0">
                <a:solidFill>
                  <a:schemeClr val="tx1"/>
                </a:solidFill>
              </a:rPr>
              <a:t> .</a:t>
            </a:r>
          </a:p>
          <a:p>
            <a:r>
              <a:rPr lang="ru-RU" sz="1450" dirty="0" err="1">
                <a:solidFill>
                  <a:schemeClr val="tx1"/>
                </a:solidFill>
              </a:rPr>
              <a:t>Більш</a:t>
            </a:r>
            <a:r>
              <a:rPr lang="ru-RU" sz="1450" dirty="0">
                <a:solidFill>
                  <a:schemeClr val="tx1"/>
                </a:solidFill>
              </a:rPr>
              <a:t> 73700 </a:t>
            </a:r>
            <a:r>
              <a:rPr lang="ru-RU" sz="1450" dirty="0" err="1">
                <a:solidFill>
                  <a:schemeClr val="tx1"/>
                </a:solidFill>
              </a:rPr>
              <a:t>міжнародних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концернів</a:t>
            </a:r>
            <a:r>
              <a:rPr lang="ru-RU" sz="1450" dirty="0">
                <a:solidFill>
                  <a:schemeClr val="tx1"/>
                </a:solidFill>
              </a:rPr>
              <a:t> і </a:t>
            </a:r>
            <a:r>
              <a:rPr lang="ru-RU" sz="1450" dirty="0" err="1">
                <a:solidFill>
                  <a:schemeClr val="tx1"/>
                </a:solidFill>
              </a:rPr>
              <a:t>іноземних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компаній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зареєстровано</a:t>
            </a:r>
            <a:r>
              <a:rPr lang="ru-RU" sz="1450" dirty="0">
                <a:solidFill>
                  <a:schemeClr val="tx1"/>
                </a:solidFill>
              </a:rPr>
              <a:t> на </a:t>
            </a:r>
            <a:r>
              <a:rPr lang="ru-RU" sz="1450" dirty="0" err="1">
                <a:solidFill>
                  <a:schemeClr val="tx1"/>
                </a:solidFill>
              </a:rPr>
              <a:t>території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Ліхтенштейну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із</a:t>
            </a:r>
            <a:r>
              <a:rPr lang="ru-RU" sz="1450" dirty="0">
                <a:solidFill>
                  <a:schemeClr val="tx1"/>
                </a:solidFill>
              </a:rPr>
              <a:t>-за </a:t>
            </a:r>
            <a:r>
              <a:rPr lang="ru-RU" sz="1450" dirty="0" err="1">
                <a:solidFill>
                  <a:schemeClr val="tx1"/>
                </a:solidFill>
              </a:rPr>
              <a:t>низького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рівня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оподаткування</a:t>
            </a:r>
            <a:r>
              <a:rPr lang="ru-RU" sz="1450" dirty="0">
                <a:solidFill>
                  <a:schemeClr val="tx1"/>
                </a:solidFill>
              </a:rPr>
              <a:t> , </a:t>
            </a:r>
            <a:r>
              <a:rPr lang="ru-RU" sz="1450" dirty="0" err="1">
                <a:solidFill>
                  <a:schemeClr val="tx1"/>
                </a:solidFill>
              </a:rPr>
              <a:t>нескладних</a:t>
            </a:r>
            <a:r>
              <a:rPr lang="ru-RU" sz="1450" dirty="0">
                <a:solidFill>
                  <a:schemeClr val="tx1"/>
                </a:solidFill>
              </a:rPr>
              <a:t> правил </a:t>
            </a:r>
            <a:r>
              <a:rPr lang="ru-RU" sz="1450" dirty="0" err="1">
                <a:solidFill>
                  <a:schemeClr val="tx1"/>
                </a:solidFill>
              </a:rPr>
              <a:t>реєстрації</a:t>
            </a:r>
            <a:r>
              <a:rPr lang="ru-RU" sz="1450" dirty="0">
                <a:solidFill>
                  <a:schemeClr val="tx1"/>
                </a:solidFill>
              </a:rPr>
              <a:t> і в </a:t>
            </a:r>
            <a:r>
              <a:rPr lang="ru-RU" sz="1450" dirty="0" err="1">
                <a:solidFill>
                  <a:schemeClr val="tx1"/>
                </a:solidFill>
              </a:rPr>
              <a:t>цілях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збереження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фінансової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таємниці</a:t>
            </a:r>
            <a:r>
              <a:rPr lang="ru-RU" sz="1450" dirty="0">
                <a:solidFill>
                  <a:schemeClr val="tx1"/>
                </a:solidFill>
              </a:rPr>
              <a:t> .</a:t>
            </a:r>
          </a:p>
          <a:p>
            <a:r>
              <a:rPr lang="ru-RU" sz="1450" dirty="0">
                <a:solidFill>
                  <a:schemeClr val="tx1"/>
                </a:solidFill>
              </a:rPr>
              <a:t>Бюджет </a:t>
            </a:r>
            <a:r>
              <a:rPr lang="ru-RU" sz="1450" dirty="0" err="1">
                <a:solidFill>
                  <a:schemeClr val="tx1"/>
                </a:solidFill>
              </a:rPr>
              <a:t>держави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складається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головним</a:t>
            </a:r>
            <a:r>
              <a:rPr lang="ru-RU" sz="1450" dirty="0">
                <a:solidFill>
                  <a:schemeClr val="tx1"/>
                </a:solidFill>
              </a:rPr>
              <a:t> чином з </a:t>
            </a:r>
            <a:r>
              <a:rPr lang="ru-RU" sz="1450" dirty="0" err="1">
                <a:solidFill>
                  <a:schemeClr val="tx1"/>
                </a:solidFill>
              </a:rPr>
              <a:t>податків</a:t>
            </a:r>
            <a:r>
              <a:rPr lang="ru-RU" sz="1450" dirty="0">
                <a:solidFill>
                  <a:schemeClr val="tx1"/>
                </a:solidFill>
              </a:rPr>
              <a:t> , у тому </a:t>
            </a:r>
            <a:r>
              <a:rPr lang="ru-RU" sz="1450" dirty="0" err="1">
                <a:solidFill>
                  <a:schemeClr val="tx1"/>
                </a:solidFill>
              </a:rPr>
              <a:t>числі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від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цих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компаній</a:t>
            </a:r>
            <a:r>
              <a:rPr lang="ru-RU" sz="1450" dirty="0">
                <a:solidFill>
                  <a:schemeClr val="tx1"/>
                </a:solidFill>
              </a:rPr>
              <a:t> (</a:t>
            </a:r>
            <a:r>
              <a:rPr lang="ru-RU" sz="1450" dirty="0" err="1">
                <a:solidFill>
                  <a:schemeClr val="tx1"/>
                </a:solidFill>
              </a:rPr>
              <a:t>близько</a:t>
            </a:r>
            <a:r>
              <a:rPr lang="ru-RU" sz="1450" dirty="0">
                <a:solidFill>
                  <a:schemeClr val="tx1"/>
                </a:solidFill>
              </a:rPr>
              <a:t> 30 %) , </a:t>
            </a:r>
            <a:r>
              <a:rPr lang="ru-RU" sz="1450" dirty="0" err="1">
                <a:solidFill>
                  <a:schemeClr val="tx1"/>
                </a:solidFill>
              </a:rPr>
              <a:t>доходів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від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випуску</a:t>
            </a:r>
            <a:r>
              <a:rPr lang="ru-RU" sz="1450" dirty="0">
                <a:solidFill>
                  <a:schemeClr val="tx1"/>
                </a:solidFill>
              </a:rPr>
              <a:t> </a:t>
            </a:r>
            <a:r>
              <a:rPr lang="ru-RU" sz="1450" dirty="0" err="1">
                <a:solidFill>
                  <a:schemeClr val="tx1"/>
                </a:solidFill>
              </a:rPr>
              <a:t>поштових</a:t>
            </a:r>
            <a:r>
              <a:rPr lang="ru-RU" sz="1450" dirty="0">
                <a:solidFill>
                  <a:schemeClr val="tx1"/>
                </a:solidFill>
              </a:rPr>
              <a:t> марок ( 10 %) і </a:t>
            </a:r>
            <a:r>
              <a:rPr lang="ru-RU" sz="1450" dirty="0" err="1">
                <a:solidFill>
                  <a:schemeClr val="tx1"/>
                </a:solidFill>
              </a:rPr>
              <a:t>іноземного</a:t>
            </a:r>
            <a:r>
              <a:rPr lang="ru-RU" sz="1450" dirty="0">
                <a:solidFill>
                  <a:schemeClr val="tx1"/>
                </a:solidFill>
              </a:rPr>
              <a:t> туризму.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1928826" cy="149484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304800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2714620"/>
            <a:ext cx="2230084" cy="151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23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3538736" cy="414982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 err="1">
                <a:solidFill>
                  <a:schemeClr val="tx1"/>
                </a:solidFill>
              </a:rPr>
              <a:t>Сільське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господарство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спеціалізується</a:t>
            </a:r>
            <a:r>
              <a:rPr lang="ru-RU" sz="1600" dirty="0">
                <a:solidFill>
                  <a:schemeClr val="tx1"/>
                </a:solidFill>
              </a:rPr>
              <a:t> в основному на </a:t>
            </a:r>
            <a:r>
              <a:rPr lang="ru-RU" sz="1600" dirty="0" err="1">
                <a:solidFill>
                  <a:schemeClr val="tx1"/>
                </a:solidFill>
              </a:rPr>
              <a:t>пасовищному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тваринництві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м'ясо</a:t>
            </a:r>
            <a:r>
              <a:rPr lang="ru-RU" sz="1600" dirty="0">
                <a:solidFill>
                  <a:schemeClr val="tx1"/>
                </a:solidFill>
              </a:rPr>
              <a:t>-молочного </a:t>
            </a:r>
            <a:r>
              <a:rPr lang="ru-RU" sz="1600" dirty="0" err="1">
                <a:solidFill>
                  <a:schemeClr val="tx1"/>
                </a:solidFill>
              </a:rPr>
              <a:t>профілю</a:t>
            </a:r>
            <a:r>
              <a:rPr lang="ru-RU" sz="1600" dirty="0">
                <a:solidFill>
                  <a:schemeClr val="tx1"/>
                </a:solidFill>
              </a:rPr>
              <a:t> (75% </a:t>
            </a:r>
            <a:r>
              <a:rPr lang="ru-RU" sz="1600" dirty="0" err="1">
                <a:solidFill>
                  <a:schemeClr val="tx1"/>
                </a:solidFill>
              </a:rPr>
              <a:t>сільськогосподарської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продукції</a:t>
            </a:r>
            <a:r>
              <a:rPr lang="ru-RU" sz="1600" dirty="0">
                <a:solidFill>
                  <a:schemeClr val="tx1"/>
                </a:solidFill>
              </a:rPr>
              <a:t>). </a:t>
            </a:r>
            <a:r>
              <a:rPr lang="ru-RU" sz="1600" dirty="0" err="1">
                <a:solidFill>
                  <a:schemeClr val="tx1"/>
                </a:solidFill>
              </a:rPr>
              <a:t>Вирощують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зернові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культури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картоплю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овочі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Традиційно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розвинене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виноробство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Передгір'я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нижні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схили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гір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зайняті</a:t>
            </a:r>
            <a:r>
              <a:rPr lang="ru-RU" sz="1600" dirty="0">
                <a:solidFill>
                  <a:schemeClr val="tx1"/>
                </a:solidFill>
              </a:rPr>
              <a:t> садами і виноградниками. З </a:t>
            </a:r>
            <a:r>
              <a:rPr lang="ru-RU" sz="1600" dirty="0" err="1">
                <a:solidFill>
                  <a:schemeClr val="tx1"/>
                </a:solidFill>
              </a:rPr>
              <a:t>місцевих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сортів</a:t>
            </a:r>
            <a:r>
              <a:rPr lang="ru-RU" sz="1600" dirty="0">
                <a:solidFill>
                  <a:schemeClr val="tx1"/>
                </a:solidFill>
              </a:rPr>
              <a:t> винограду </a:t>
            </a:r>
            <a:r>
              <a:rPr lang="ru-RU" sz="1600" dirty="0" err="1">
                <a:solidFill>
                  <a:schemeClr val="tx1"/>
                </a:solidFill>
              </a:rPr>
              <a:t>виробляють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високоякісні</a:t>
            </a:r>
            <a:r>
              <a:rPr lang="ru-RU" sz="1600" dirty="0">
                <a:solidFill>
                  <a:schemeClr val="tx1"/>
                </a:solidFill>
              </a:rPr>
              <a:t> вина.</a:t>
            </a:r>
          </a:p>
        </p:txBody>
      </p:sp>
      <p:pic>
        <p:nvPicPr>
          <p:cNvPr id="4" name="Picture 6" descr="514049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24744"/>
            <a:ext cx="3959225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Вадуц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Вадуц (</a:t>
            </a:r>
            <a:r>
              <a:rPr lang="ru-RU" sz="1800" dirty="0" err="1"/>
              <a:t>нім</a:t>
            </a:r>
            <a:r>
              <a:rPr lang="ru-RU" sz="1800" dirty="0"/>
              <a:t>. </a:t>
            </a:r>
            <a:r>
              <a:rPr lang="en-US" sz="1800" dirty="0"/>
              <a:t>Vaduz, </a:t>
            </a:r>
            <a:r>
              <a:rPr lang="ru-RU" sz="1800" dirty="0" err="1"/>
              <a:t>по-німецьки</a:t>
            </a:r>
            <a:r>
              <a:rPr lang="ru-RU" sz="1800" dirty="0"/>
              <a:t> </a:t>
            </a:r>
            <a:r>
              <a:rPr lang="ru-RU" sz="1800" dirty="0" err="1"/>
              <a:t>вимовляється</a:t>
            </a:r>
            <a:r>
              <a:rPr lang="ru-RU" sz="1800" dirty="0"/>
              <a:t> [</a:t>
            </a:r>
            <a:r>
              <a:rPr lang="en-US" sz="1800" dirty="0" err="1"/>
              <a:t>vadu</a:t>
            </a:r>
            <a:r>
              <a:rPr lang="en-US" sz="1800" dirty="0"/>
              <a:t> ː ʦ) - </a:t>
            </a:r>
            <a:r>
              <a:rPr lang="ru-RU" sz="1800" dirty="0" err="1"/>
              <a:t>столиця</a:t>
            </a:r>
            <a:r>
              <a:rPr lang="ru-RU" sz="1800" dirty="0"/>
              <a:t> </a:t>
            </a:r>
            <a:r>
              <a:rPr lang="ru-RU" sz="1800" dirty="0" err="1"/>
              <a:t>князівства</a:t>
            </a:r>
            <a:r>
              <a:rPr lang="ru-RU" sz="1800" dirty="0"/>
              <a:t> </a:t>
            </a:r>
            <a:r>
              <a:rPr lang="ru-RU" sz="1800" dirty="0" err="1"/>
              <a:t>Ліхтенштейн</a:t>
            </a:r>
            <a:r>
              <a:rPr lang="ru-RU" sz="1800" dirty="0"/>
              <a:t> і </a:t>
            </a:r>
            <a:r>
              <a:rPr lang="ru-RU" sz="1800" dirty="0" err="1"/>
              <a:t>місце</a:t>
            </a:r>
            <a:r>
              <a:rPr lang="ru-RU" sz="1800" dirty="0"/>
              <a:t> </a:t>
            </a:r>
            <a:r>
              <a:rPr lang="ru-RU" sz="1800" dirty="0" err="1"/>
              <a:t>розташування</a:t>
            </a:r>
            <a:r>
              <a:rPr lang="ru-RU" sz="1800" dirty="0"/>
              <a:t> </a:t>
            </a:r>
            <a:r>
              <a:rPr lang="ru-RU" sz="1800" dirty="0" err="1"/>
              <a:t>національного</a:t>
            </a:r>
            <a:r>
              <a:rPr lang="ru-RU" sz="1800" dirty="0"/>
              <a:t> парламенту.</a:t>
            </a:r>
          </a:p>
        </p:txBody>
      </p:sp>
      <p:pic>
        <p:nvPicPr>
          <p:cNvPr id="4" name="Picture 5" descr="800px-ViewFromVaduz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7620000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Schlossvad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960813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800px-2008-05-19_Vaduz_Liechtenstein_5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19" y="764704"/>
            <a:ext cx="3846513" cy="2808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800px-Vaduz_Liechtenstein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5866"/>
            <a:ext cx="4033838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800px-JennySpoerry_C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19" y="3671416"/>
            <a:ext cx="3887788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Видатні місця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196752"/>
            <a:ext cx="4572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Трізен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було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побудовано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на </a:t>
            </a:r>
            <a:r>
              <a:rPr lang="ru-RU" dirty="0" err="1">
                <a:solidFill>
                  <a:schemeClr val="tx1"/>
                </a:solidFill>
              </a:rPr>
              <a:t>вершині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конічного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пагорба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утворився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років</a:t>
            </a:r>
            <a:r>
              <a:rPr lang="ru-RU" dirty="0">
                <a:solidFill>
                  <a:schemeClr val="tx1"/>
                </a:solidFill>
              </a:rPr>
              <a:t> тому в </a:t>
            </a:r>
            <a:r>
              <a:rPr lang="ru-RU" dirty="0" err="1">
                <a:solidFill>
                  <a:schemeClr val="tx1"/>
                </a:solidFill>
              </a:rPr>
              <a:t>результаті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зсуву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одне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найстародавніших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поселень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країні</a:t>
            </a:r>
            <a:r>
              <a:rPr lang="ru-RU" dirty="0">
                <a:solidFill>
                  <a:schemeClr val="tx1"/>
                </a:solidFill>
              </a:rPr>
              <a:t>, тут проживала велика </a:t>
            </a:r>
            <a:r>
              <a:rPr lang="ru-RU" dirty="0" err="1">
                <a:solidFill>
                  <a:schemeClr val="tx1"/>
                </a:solidFill>
              </a:rPr>
              <a:t>кількість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знатних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родин.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" y="3717032"/>
            <a:ext cx="4572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Бальцерс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найпівденніше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князівства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в себе два </a:t>
            </a:r>
            <a:r>
              <a:rPr lang="ru-RU" dirty="0" err="1">
                <a:solidFill>
                  <a:schemeClr val="tx1"/>
                </a:solidFill>
              </a:rPr>
              <a:t>поселення</a:t>
            </a:r>
            <a:r>
              <a:rPr lang="ru-RU" dirty="0">
                <a:solidFill>
                  <a:schemeClr val="tx1"/>
                </a:solidFill>
              </a:rPr>
              <a:t>: </a:t>
            </a:r>
            <a:r>
              <a:rPr lang="ru-RU" dirty="0" err="1">
                <a:solidFill>
                  <a:schemeClr val="tx1"/>
                </a:solidFill>
              </a:rPr>
              <a:t>Бальцерс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Мельс</a:t>
            </a:r>
            <a:r>
              <a:rPr lang="ru-RU" dirty="0">
                <a:solidFill>
                  <a:schemeClr val="tx1"/>
                </a:solidFill>
              </a:rPr>
              <a:t>. У </a:t>
            </a:r>
            <a:r>
              <a:rPr lang="ru-RU" dirty="0" err="1">
                <a:solidFill>
                  <a:schemeClr val="tx1"/>
                </a:solidFill>
              </a:rPr>
              <a:t>міській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панорамі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виділяються</a:t>
            </a:r>
            <a:r>
              <a:rPr lang="ru-RU" dirty="0">
                <a:solidFill>
                  <a:schemeClr val="tx1"/>
                </a:solidFill>
              </a:rPr>
              <a:t> замок Гуттенберг і </a:t>
            </a:r>
            <a:r>
              <a:rPr lang="ru-RU" dirty="0" err="1">
                <a:solidFill>
                  <a:schemeClr val="tx1"/>
                </a:solidFill>
              </a:rPr>
              <a:t>церкву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збудовану</a:t>
            </a:r>
            <a:r>
              <a:rPr lang="ru-RU" dirty="0">
                <a:solidFill>
                  <a:schemeClr val="tx1"/>
                </a:solidFill>
              </a:rPr>
              <a:t> на честь </a:t>
            </a:r>
            <a:r>
              <a:rPr lang="ru-RU" dirty="0" err="1">
                <a:solidFill>
                  <a:schemeClr val="tx1"/>
                </a:solidFill>
              </a:rPr>
              <a:t>ювілею</a:t>
            </a:r>
            <a:r>
              <a:rPr lang="ru-RU" dirty="0">
                <a:solidFill>
                  <a:schemeClr val="tx1"/>
                </a:solidFill>
              </a:rPr>
              <a:t> князя </a:t>
            </a:r>
            <a:r>
              <a:rPr lang="ru-RU" dirty="0" err="1">
                <a:solidFill>
                  <a:schemeClr val="tx1"/>
                </a:solidFill>
              </a:rPr>
              <a:t>Йоганна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4" descr="img4a14361176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879725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g4a1438c878c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149725"/>
            <a:ext cx="3173412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6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Видатні місця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89040"/>
            <a:ext cx="4572000" cy="25853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Ешен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включає</a:t>
            </a:r>
            <a:r>
              <a:rPr lang="ru-RU" dirty="0">
                <a:solidFill>
                  <a:schemeClr val="tx1"/>
                </a:solidFill>
              </a:rPr>
              <a:t> в себе два округи </a:t>
            </a:r>
            <a:r>
              <a:rPr lang="ru-RU" dirty="0" err="1">
                <a:solidFill>
                  <a:schemeClr val="tx1"/>
                </a:solidFill>
              </a:rPr>
              <a:t>Ешен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Нендельн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найбільше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Нижнього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Ліхтенштейну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Серед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будівель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Ешені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знаходяться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Парафіяльний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каплиця</a:t>
            </a:r>
            <a:r>
              <a:rPr lang="ru-RU" dirty="0">
                <a:solidFill>
                  <a:schemeClr val="tx1"/>
                </a:solidFill>
              </a:rPr>
              <a:t> Святого </a:t>
            </a:r>
            <a:r>
              <a:rPr lang="ru-RU" dirty="0" err="1">
                <a:solidFill>
                  <a:schemeClr val="tx1"/>
                </a:solidFill>
              </a:rPr>
              <a:t>Хреста</a:t>
            </a:r>
            <a:r>
              <a:rPr lang="ru-RU" dirty="0">
                <a:solidFill>
                  <a:schemeClr val="tx1"/>
                </a:solidFill>
              </a:rPr>
              <a:t>. У горах </a:t>
            </a:r>
            <a:r>
              <a:rPr lang="ru-RU" dirty="0" err="1">
                <a:solidFill>
                  <a:schemeClr val="tx1"/>
                </a:solidFill>
              </a:rPr>
              <a:t>Ешенберг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розташована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історична</a:t>
            </a:r>
            <a:r>
              <a:rPr lang="ru-RU" dirty="0">
                <a:solidFill>
                  <a:schemeClr val="tx1"/>
                </a:solidFill>
              </a:rPr>
              <a:t> стежка, </a:t>
            </a:r>
            <a:r>
              <a:rPr lang="ru-RU" dirty="0" err="1">
                <a:solidFill>
                  <a:schemeClr val="tx1"/>
                </a:solidFill>
              </a:rPr>
              <a:t>найдавніші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знахідки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зроблені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області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датуються</a:t>
            </a:r>
            <a:r>
              <a:rPr lang="ru-RU" dirty="0">
                <a:solidFill>
                  <a:schemeClr val="tx1"/>
                </a:solidFill>
              </a:rPr>
              <a:t> 5000 до </a:t>
            </a:r>
            <a:r>
              <a:rPr lang="ru-RU" dirty="0" err="1">
                <a:solidFill>
                  <a:schemeClr val="tx1"/>
                </a:solidFill>
              </a:rPr>
              <a:t>н.е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63548" y="1196752"/>
            <a:ext cx="4572000" cy="2031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Шелленберг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найменше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Ліхтенштейну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Поселення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розділене</a:t>
            </a:r>
            <a:r>
              <a:rPr lang="ru-RU" dirty="0">
                <a:solidFill>
                  <a:schemeClr val="tx1"/>
                </a:solidFill>
              </a:rPr>
              <a:t> на три </a:t>
            </a:r>
            <a:r>
              <a:rPr lang="ru-RU" dirty="0" err="1">
                <a:solidFill>
                  <a:schemeClr val="tx1"/>
                </a:solidFill>
              </a:rPr>
              <a:t>райони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Верхнє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Нижнє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Середнє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розташувалися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кряжі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Ешенберг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місцевих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визначних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пам'яток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вважається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гірська</a:t>
            </a:r>
            <a:r>
              <a:rPr lang="ru-RU" dirty="0">
                <a:solidFill>
                  <a:schemeClr val="tx1"/>
                </a:solidFill>
              </a:rPr>
              <a:t> стежка </a:t>
            </a:r>
            <a:r>
              <a:rPr lang="ru-RU" dirty="0" err="1">
                <a:solidFill>
                  <a:schemeClr val="tx1"/>
                </a:solidFill>
              </a:rPr>
              <a:t>історичної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значимості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7" descr="img4a143ddf943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303462" cy="223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g4a143cf093c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54" y="3789040"/>
            <a:ext cx="3024188" cy="2058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Гордість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-виноградники і </a:t>
            </a:r>
            <a:r>
              <a:rPr lang="ru-RU" sz="2400" dirty="0" err="1"/>
              <a:t>яблуні</a:t>
            </a:r>
            <a:r>
              <a:rPr lang="ru-RU" sz="2400" dirty="0"/>
              <a:t>. 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Ліхтенштейні</a:t>
            </a:r>
            <a:r>
              <a:rPr lang="ru-RU" sz="2400" dirty="0"/>
              <a:t> </a:t>
            </a:r>
            <a:r>
              <a:rPr lang="ru-RU" sz="2400" dirty="0" err="1"/>
              <a:t>яблунь</a:t>
            </a:r>
            <a:r>
              <a:rPr lang="ru-RU" sz="2400" dirty="0"/>
              <a:t> - </a:t>
            </a:r>
            <a:r>
              <a:rPr lang="ru-RU" sz="2400" dirty="0" err="1"/>
              <a:t>близько</a:t>
            </a:r>
            <a:r>
              <a:rPr lang="ru-RU" sz="2400" dirty="0"/>
              <a:t> 30 тис. -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стільки</a:t>
            </a:r>
            <a:r>
              <a:rPr lang="ru-RU" sz="2400" dirty="0"/>
              <a:t> ж, </a:t>
            </a:r>
            <a:r>
              <a:rPr lang="ru-RU" sz="2400" dirty="0" err="1"/>
              <a:t>скільки</a:t>
            </a:r>
            <a:r>
              <a:rPr lang="ru-RU" sz="2400" dirty="0"/>
              <a:t> і </a:t>
            </a:r>
            <a:r>
              <a:rPr lang="ru-RU" sz="2400" dirty="0" err="1"/>
              <a:t>жителів</a:t>
            </a:r>
            <a:endParaRPr lang="ru-RU" sz="2400" dirty="0"/>
          </a:p>
        </p:txBody>
      </p:sp>
      <p:pic>
        <p:nvPicPr>
          <p:cNvPr id="4" name="Picture 11" descr="pks001400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09875"/>
            <a:ext cx="2808288" cy="3716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624_PICT05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" y="4287838"/>
            <a:ext cx="2987675" cy="223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70a82d6860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3167062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/>
              <a:t>• У </a:t>
            </a:r>
            <a:r>
              <a:rPr lang="ru-RU" sz="1400" dirty="0" err="1"/>
              <a:t>Ліхтенштейні</a:t>
            </a:r>
            <a:r>
              <a:rPr lang="ru-RU" sz="1400" dirty="0"/>
              <a:t> </a:t>
            </a:r>
            <a:r>
              <a:rPr lang="ru-RU" sz="1400" dirty="0" err="1"/>
              <a:t>немає</a:t>
            </a:r>
            <a:r>
              <a:rPr lang="ru-RU" sz="1400" dirty="0"/>
              <a:t> </a:t>
            </a:r>
            <a:r>
              <a:rPr lang="ru-RU" sz="1400" dirty="0" err="1"/>
              <a:t>армії</a:t>
            </a:r>
            <a:r>
              <a:rPr lang="ru-RU" sz="1400" dirty="0"/>
              <a:t>, </a:t>
            </a:r>
            <a:r>
              <a:rPr lang="ru-RU" sz="1400" dirty="0" smtClean="0"/>
              <a:t>кордон </a:t>
            </a:r>
            <a:r>
              <a:rPr lang="ru-RU" sz="1400" dirty="0"/>
              <a:t>не </a:t>
            </a:r>
            <a:r>
              <a:rPr lang="ru-RU" sz="1400" dirty="0" err="1" smtClean="0"/>
              <a:t>охороняється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• </a:t>
            </a:r>
            <a:r>
              <a:rPr lang="ru-RU" sz="1400" dirty="0" err="1"/>
              <a:t>Дохід</a:t>
            </a:r>
            <a:r>
              <a:rPr lang="ru-RU" sz="1400" dirty="0"/>
              <a:t> на душу </a:t>
            </a:r>
            <a:r>
              <a:rPr lang="ru-RU" sz="1400" dirty="0" err="1"/>
              <a:t>населення</a:t>
            </a:r>
            <a:r>
              <a:rPr lang="ru-RU" sz="1400" dirty="0"/>
              <a:t> в </a:t>
            </a:r>
            <a:r>
              <a:rPr lang="ru-RU" sz="1400" dirty="0" err="1"/>
              <a:t>Ліхтенштейні</a:t>
            </a:r>
            <a:r>
              <a:rPr lang="ru-RU" sz="1400" dirty="0"/>
              <a:t> становить 58,8 </a:t>
            </a:r>
            <a:r>
              <a:rPr lang="ru-RU" sz="1400" dirty="0" err="1"/>
              <a:t>тисяч</a:t>
            </a:r>
            <a:r>
              <a:rPr lang="ru-RU" sz="1400" dirty="0"/>
              <a:t> </a:t>
            </a:r>
            <a:r>
              <a:rPr lang="ru-RU" sz="1400" dirty="0" err="1"/>
              <a:t>євро</a:t>
            </a:r>
            <a:r>
              <a:rPr lang="ru-RU" sz="1400" dirty="0"/>
              <a:t> на </a:t>
            </a:r>
            <a:r>
              <a:rPr lang="ru-RU" sz="1400" dirty="0" err="1"/>
              <a:t>рік</a:t>
            </a:r>
            <a:r>
              <a:rPr lang="ru-RU" sz="140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 err="1"/>
              <a:t>Найбільший</a:t>
            </a:r>
            <a:r>
              <a:rPr lang="ru-RU" sz="1400" dirty="0"/>
              <a:t> </a:t>
            </a:r>
            <a:r>
              <a:rPr lang="ru-RU" sz="1400" dirty="0" err="1"/>
              <a:t>дохід</a:t>
            </a:r>
            <a:r>
              <a:rPr lang="ru-RU" sz="1400" dirty="0"/>
              <a:t> </a:t>
            </a:r>
            <a:r>
              <a:rPr lang="ru-RU" sz="1400" dirty="0" err="1"/>
              <a:t>країні</a:t>
            </a:r>
            <a:r>
              <a:rPr lang="ru-RU" sz="1400" dirty="0"/>
              <a:t> приносить </a:t>
            </a:r>
            <a:r>
              <a:rPr lang="ru-RU" sz="1400" dirty="0" err="1"/>
              <a:t>обробна</a:t>
            </a:r>
            <a:r>
              <a:rPr lang="ru-RU" sz="1400" dirty="0"/>
              <a:t> </a:t>
            </a:r>
            <a:r>
              <a:rPr lang="ru-RU" sz="1400" dirty="0" err="1"/>
              <a:t>промисловість</a:t>
            </a:r>
            <a:r>
              <a:rPr lang="ru-RU" sz="1400" dirty="0"/>
              <a:t> (</a:t>
            </a:r>
            <a:r>
              <a:rPr lang="ru-RU" sz="1400" dirty="0" err="1"/>
              <a:t>зокрема</a:t>
            </a:r>
            <a:r>
              <a:rPr lang="ru-RU" sz="1400" dirty="0"/>
              <a:t>, </a:t>
            </a:r>
            <a:r>
              <a:rPr lang="ru-RU" sz="1400" dirty="0" err="1"/>
              <a:t>машинобудування</a:t>
            </a:r>
            <a:r>
              <a:rPr lang="ru-RU" sz="1400" dirty="0"/>
              <a:t> та </a:t>
            </a:r>
            <a:r>
              <a:rPr lang="ru-RU" sz="1400" dirty="0" err="1"/>
              <a:t>приладобудування</a:t>
            </a:r>
            <a:r>
              <a:rPr lang="ru-RU" sz="1400" dirty="0"/>
              <a:t> ), а </a:t>
            </a:r>
            <a:r>
              <a:rPr lang="ru-RU" sz="1400" dirty="0" err="1"/>
              <a:t>також</a:t>
            </a:r>
            <a:r>
              <a:rPr lang="ru-RU" sz="1400" dirty="0"/>
              <a:t> туризм і </a:t>
            </a:r>
            <a:r>
              <a:rPr lang="ru-RU" sz="1400" dirty="0" err="1"/>
              <a:t>випуск</a:t>
            </a:r>
            <a:r>
              <a:rPr lang="ru-RU" sz="1400" dirty="0"/>
              <a:t> </a:t>
            </a:r>
            <a:r>
              <a:rPr lang="ru-RU" sz="1400" dirty="0" err="1"/>
              <a:t>поштових</a:t>
            </a:r>
            <a:r>
              <a:rPr lang="ru-RU" sz="1400" dirty="0"/>
              <a:t> марок.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 err="1"/>
              <a:t>Майже</a:t>
            </a:r>
            <a:r>
              <a:rPr lang="ru-RU" sz="1400" dirty="0"/>
              <a:t> вся </a:t>
            </a:r>
            <a:r>
              <a:rPr lang="ru-RU" sz="1400" dirty="0" err="1"/>
              <a:t>промисловість</a:t>
            </a:r>
            <a:r>
              <a:rPr lang="ru-RU" sz="1400" dirty="0"/>
              <a:t> </a:t>
            </a:r>
            <a:r>
              <a:rPr lang="ru-RU" sz="1400" dirty="0" err="1"/>
              <a:t>Ліхтенштейну</a:t>
            </a:r>
            <a:r>
              <a:rPr lang="ru-RU" sz="1400" dirty="0"/>
              <a:t> </a:t>
            </a:r>
            <a:r>
              <a:rPr lang="ru-RU" sz="1400" dirty="0" err="1"/>
              <a:t>орієнтована</a:t>
            </a:r>
            <a:r>
              <a:rPr lang="ru-RU" sz="1400" dirty="0"/>
              <a:t> на </a:t>
            </a:r>
            <a:r>
              <a:rPr lang="ru-RU" sz="1400" dirty="0" err="1"/>
              <a:t>експорт</a:t>
            </a:r>
            <a:r>
              <a:rPr lang="ru-RU" sz="1400" dirty="0"/>
              <a:t> до </a:t>
            </a:r>
            <a:r>
              <a:rPr lang="ru-RU" sz="1400" dirty="0" err="1"/>
              <a:t>країн</a:t>
            </a:r>
            <a:r>
              <a:rPr lang="ru-RU" sz="1400" dirty="0"/>
              <a:t> ЄС та </a:t>
            </a:r>
            <a:r>
              <a:rPr lang="ru-RU" sz="1400" dirty="0" err="1"/>
              <a:t>Швейцарії</a:t>
            </a:r>
            <a:r>
              <a:rPr lang="ru-RU" sz="140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 err="1"/>
              <a:t>Власні</a:t>
            </a:r>
            <a:r>
              <a:rPr lang="ru-RU" sz="1400" dirty="0"/>
              <a:t> </a:t>
            </a:r>
            <a:r>
              <a:rPr lang="ru-RU" sz="1400" dirty="0" err="1"/>
              <a:t>трудові</a:t>
            </a:r>
            <a:r>
              <a:rPr lang="ru-RU" sz="1400" dirty="0"/>
              <a:t> </a:t>
            </a:r>
            <a:r>
              <a:rPr lang="ru-RU" sz="1400" dirty="0" err="1"/>
              <a:t>ресурси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не </a:t>
            </a:r>
            <a:r>
              <a:rPr lang="ru-RU" sz="1400" dirty="0" err="1"/>
              <a:t>задовольняють</a:t>
            </a:r>
            <a:r>
              <a:rPr lang="ru-RU" sz="1400" dirty="0"/>
              <a:t> попит на </a:t>
            </a:r>
            <a:r>
              <a:rPr lang="ru-RU" sz="1400" dirty="0" err="1"/>
              <a:t>робочу</a:t>
            </a:r>
            <a:r>
              <a:rPr lang="ru-RU" sz="1400" dirty="0"/>
              <a:t> сил, тому </a:t>
            </a:r>
            <a:r>
              <a:rPr lang="ru-RU" sz="1400" dirty="0" err="1"/>
              <a:t>третина</a:t>
            </a:r>
            <a:r>
              <a:rPr lang="ru-RU" sz="1400" dirty="0"/>
              <a:t> </a:t>
            </a:r>
            <a:r>
              <a:rPr lang="ru-RU" sz="1400" dirty="0" err="1"/>
              <a:t>працюючих</a:t>
            </a:r>
            <a:r>
              <a:rPr lang="ru-RU" sz="1400" dirty="0"/>
              <a:t> </a:t>
            </a:r>
            <a:r>
              <a:rPr lang="ru-RU" sz="1400" dirty="0" err="1"/>
              <a:t>щодня</a:t>
            </a:r>
            <a:r>
              <a:rPr lang="ru-RU" sz="1400" dirty="0"/>
              <a:t> </a:t>
            </a:r>
            <a:r>
              <a:rPr lang="ru-RU" sz="1400" dirty="0" err="1"/>
              <a:t>приїжджають</a:t>
            </a:r>
            <a:r>
              <a:rPr lang="ru-RU" sz="1400" dirty="0"/>
              <a:t> до </a:t>
            </a:r>
            <a:r>
              <a:rPr lang="ru-RU" sz="1400" dirty="0" err="1"/>
              <a:t>неї</a:t>
            </a:r>
            <a:r>
              <a:rPr lang="ru-RU" sz="1400" dirty="0"/>
              <a:t> на роботу з </a:t>
            </a:r>
            <a:r>
              <a:rPr lang="ru-RU" sz="1400" dirty="0" err="1"/>
              <a:t>Австрії</a:t>
            </a:r>
            <a:r>
              <a:rPr lang="ru-RU" sz="1400" dirty="0"/>
              <a:t>, </a:t>
            </a:r>
            <a:r>
              <a:rPr lang="ru-RU" sz="1400" dirty="0" err="1"/>
              <a:t>Швейцарії</a:t>
            </a:r>
            <a:r>
              <a:rPr lang="ru-RU" sz="1400" dirty="0"/>
              <a:t> та </a:t>
            </a:r>
            <a:r>
              <a:rPr lang="ru-RU" sz="1400" dirty="0" err="1"/>
              <a:t>Німеччини</a:t>
            </a:r>
            <a:r>
              <a:rPr lang="ru-RU" sz="140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 err="1"/>
              <a:t>Назва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походить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прізвища</a:t>
            </a:r>
            <a:r>
              <a:rPr lang="ru-RU" sz="1400" dirty="0"/>
              <a:t> роду </a:t>
            </a:r>
            <a:r>
              <a:rPr lang="ru-RU" sz="1400" dirty="0" err="1"/>
              <a:t>княжої</a:t>
            </a:r>
            <a:r>
              <a:rPr lang="ru-RU" sz="1400" dirty="0"/>
              <a:t> </a:t>
            </a:r>
            <a:r>
              <a:rPr lang="ru-RU" sz="1400" dirty="0" err="1"/>
              <a:t>династії</a:t>
            </a:r>
            <a:r>
              <a:rPr lang="ru-RU" sz="1400" dirty="0"/>
              <a:t>, яка править державою. </a:t>
            </a:r>
            <a:r>
              <a:rPr lang="ru-RU" sz="1400" dirty="0" err="1"/>
              <a:t>Наприклад,сьогодні</a:t>
            </a:r>
            <a:r>
              <a:rPr lang="ru-RU" sz="1400" dirty="0"/>
              <a:t> </a:t>
            </a:r>
            <a:r>
              <a:rPr lang="ru-RU" sz="1400" dirty="0" err="1"/>
              <a:t>країною</a:t>
            </a:r>
            <a:r>
              <a:rPr lang="ru-RU" sz="1400" dirty="0"/>
              <a:t> править князь </a:t>
            </a:r>
            <a:r>
              <a:rPr lang="ru-RU" sz="1400" dirty="0" err="1"/>
              <a:t>Ханс</a:t>
            </a:r>
            <a:r>
              <a:rPr lang="ru-RU" sz="1400" dirty="0"/>
              <a:t>-Адам </a:t>
            </a:r>
            <a:r>
              <a:rPr lang="en-US" sz="1400" dirty="0"/>
              <a:t>II </a:t>
            </a:r>
            <a:r>
              <a:rPr lang="en-US" sz="1400" i="1" u="sng" dirty="0"/>
              <a:t>(</a:t>
            </a:r>
            <a:r>
              <a:rPr lang="ru-RU" sz="1400" i="1" u="sng" dirty="0" err="1"/>
              <a:t>повне</a:t>
            </a:r>
            <a:r>
              <a:rPr lang="ru-RU" sz="1400" i="1" u="sng" dirty="0"/>
              <a:t> </a:t>
            </a:r>
            <a:r>
              <a:rPr lang="ru-RU" sz="1400" i="1" u="sng" dirty="0" err="1"/>
              <a:t>ім'я</a:t>
            </a:r>
            <a:r>
              <a:rPr lang="ru-RU" sz="1400" i="1" u="sng" dirty="0"/>
              <a:t> </a:t>
            </a:r>
            <a:r>
              <a:rPr lang="ru-RU" sz="1400" i="1" u="sng" dirty="0" err="1"/>
              <a:t>Йоханнес</a:t>
            </a:r>
            <a:r>
              <a:rPr lang="ru-RU" sz="1400" i="1" u="sng" dirty="0"/>
              <a:t> Адам Фердинанд </a:t>
            </a:r>
            <a:r>
              <a:rPr lang="ru-RU" sz="1400" i="1" u="sng" dirty="0" err="1"/>
              <a:t>Алоїз</a:t>
            </a:r>
            <a:r>
              <a:rPr lang="ru-RU" sz="1400" i="1" u="sng" dirty="0"/>
              <a:t> Йозеф </a:t>
            </a:r>
            <a:r>
              <a:rPr lang="ru-RU" sz="1400" i="1" u="sng" dirty="0" err="1"/>
              <a:t>Марія</a:t>
            </a:r>
            <a:r>
              <a:rPr lang="ru-RU" sz="1400" i="1" u="sng" dirty="0"/>
              <a:t> Марко </a:t>
            </a:r>
            <a:r>
              <a:rPr lang="ru-RU" sz="1400" i="1" u="sng" dirty="0" err="1"/>
              <a:t>д'Авіано</a:t>
            </a:r>
            <a:r>
              <a:rPr lang="ru-RU" sz="1400" i="1" u="sng" dirty="0"/>
              <a:t> </a:t>
            </a:r>
            <a:r>
              <a:rPr lang="ru-RU" sz="1400" i="1" u="sng" dirty="0" err="1"/>
              <a:t>Пій</a:t>
            </a:r>
            <a:r>
              <a:rPr lang="ru-RU" sz="1400" i="1" u="sng" dirty="0"/>
              <a:t> фон </a:t>
            </a:r>
            <a:r>
              <a:rPr lang="ru-RU" sz="1400" i="1" u="sng" dirty="0" err="1"/>
              <a:t>унд</a:t>
            </a:r>
            <a:r>
              <a:rPr lang="ru-RU" sz="1400" i="1" u="sng" dirty="0"/>
              <a:t> </a:t>
            </a:r>
            <a:r>
              <a:rPr lang="ru-RU" sz="1400" i="1" u="sng" dirty="0" err="1"/>
              <a:t>цу</a:t>
            </a:r>
            <a:r>
              <a:rPr lang="ru-RU" sz="1400" i="1" u="sng" dirty="0"/>
              <a:t> </a:t>
            </a:r>
            <a:r>
              <a:rPr lang="ru-RU" sz="1400" i="1" u="sng" dirty="0" err="1"/>
              <a:t>Ліхтенштейн</a:t>
            </a:r>
            <a:r>
              <a:rPr lang="ru-RU" sz="1400" i="1" u="sng" dirty="0"/>
              <a:t>).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Форма </a:t>
            </a:r>
            <a:r>
              <a:rPr lang="ru-RU" sz="1400" dirty="0" err="1"/>
              <a:t>правління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– </a:t>
            </a:r>
            <a:r>
              <a:rPr lang="ru-RU" sz="1400" dirty="0" err="1"/>
              <a:t>конституційна</a:t>
            </a:r>
            <a:r>
              <a:rPr lang="ru-RU" sz="1400" dirty="0"/>
              <a:t> </a:t>
            </a:r>
            <a:r>
              <a:rPr lang="ru-RU" sz="1400" dirty="0" err="1"/>
              <a:t>монархія</a:t>
            </a:r>
            <a:r>
              <a:rPr lang="ru-RU" sz="1400" dirty="0"/>
              <a:t>,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близька</a:t>
            </a:r>
            <a:r>
              <a:rPr lang="ru-RU" sz="1400" dirty="0"/>
              <a:t> до </a:t>
            </a:r>
            <a:r>
              <a:rPr lang="ru-RU" sz="1400" dirty="0" err="1"/>
              <a:t>абсолютної</a:t>
            </a:r>
            <a:r>
              <a:rPr lang="ru-RU" sz="140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 </a:t>
            </a:r>
            <a:r>
              <a:rPr lang="ru-RU" sz="1400" dirty="0" err="1"/>
              <a:t>Ліхтенштейні</a:t>
            </a:r>
            <a:r>
              <a:rPr lang="ru-RU" sz="1400" dirty="0"/>
              <a:t> </a:t>
            </a:r>
            <a:r>
              <a:rPr lang="ru-RU" sz="1400" dirty="0" err="1"/>
              <a:t>немає</a:t>
            </a:r>
            <a:r>
              <a:rPr lang="ru-RU" sz="1400" dirty="0"/>
              <a:t> </a:t>
            </a:r>
            <a:r>
              <a:rPr lang="ru-RU" sz="1400" dirty="0" err="1"/>
              <a:t>вузів</a:t>
            </a:r>
            <a:r>
              <a:rPr lang="ru-RU" sz="1400" dirty="0"/>
              <a:t> –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населення</a:t>
            </a:r>
            <a:r>
              <a:rPr lang="ru-RU" sz="1400" dirty="0"/>
              <a:t> </a:t>
            </a:r>
            <a:r>
              <a:rPr lang="ru-RU" sz="1400" dirty="0" err="1"/>
              <a:t>навчається</a:t>
            </a:r>
            <a:r>
              <a:rPr lang="ru-RU" sz="1400" dirty="0"/>
              <a:t> в </a:t>
            </a:r>
            <a:r>
              <a:rPr lang="ru-RU" sz="1400" dirty="0" err="1"/>
              <a:t>Швейцарії</a:t>
            </a:r>
            <a:r>
              <a:rPr lang="ru-RU" sz="1400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• </a:t>
            </a:r>
            <a:r>
              <a:rPr lang="ru-RU" sz="1400" dirty="0" err="1"/>
              <a:t>Основна</a:t>
            </a:r>
            <a:r>
              <a:rPr lang="ru-RU" sz="1400" dirty="0"/>
              <a:t> </a:t>
            </a:r>
            <a:r>
              <a:rPr lang="ru-RU" sz="1400" dirty="0" err="1"/>
              <a:t>територія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– горна </a:t>
            </a:r>
            <a:r>
              <a:rPr lang="ru-RU" sz="1400" dirty="0" err="1"/>
              <a:t>місцевість</a:t>
            </a:r>
            <a:r>
              <a:rPr lang="ru-RU" sz="1400" dirty="0"/>
              <a:t>,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чому</a:t>
            </a:r>
            <a:r>
              <a:rPr lang="ru-RU" sz="1400" dirty="0"/>
              <a:t> у </a:t>
            </a:r>
            <a:r>
              <a:rPr lang="ru-RU" sz="1400" dirty="0" err="1"/>
              <a:t>країні</a:t>
            </a:r>
            <a:r>
              <a:rPr lang="ru-RU" sz="1400" dirty="0"/>
              <a:t>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розвинений</a:t>
            </a:r>
            <a:r>
              <a:rPr lang="ru-RU" sz="1400" dirty="0"/>
              <a:t> </a:t>
            </a:r>
            <a:r>
              <a:rPr lang="ru-RU" sz="1400" dirty="0" err="1"/>
              <a:t>гірськолижний</a:t>
            </a:r>
            <a:r>
              <a:rPr lang="ru-RU" sz="1400" dirty="0"/>
              <a:t> туризм.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</a:t>
            </a:r>
            <a:r>
              <a:rPr lang="ru-RU" sz="1400" dirty="0" err="1"/>
              <a:t>Ліхтенштейн</a:t>
            </a:r>
            <a:r>
              <a:rPr lang="ru-RU" sz="1400" dirty="0"/>
              <a:t> – </a:t>
            </a:r>
            <a:r>
              <a:rPr lang="ru-RU" sz="1400" dirty="0" err="1"/>
              <a:t>єдина</a:t>
            </a:r>
            <a:r>
              <a:rPr lang="ru-RU" sz="1400" dirty="0"/>
              <a:t> держава </a:t>
            </a:r>
            <a:r>
              <a:rPr lang="ru-RU" sz="1400" dirty="0" err="1"/>
              <a:t>колишньої</a:t>
            </a:r>
            <a:r>
              <a:rPr lang="ru-RU" sz="1400" dirty="0"/>
              <a:t> </a:t>
            </a:r>
            <a:r>
              <a:rPr lang="ru-RU" sz="1400" dirty="0" err="1"/>
              <a:t>Священної</a:t>
            </a:r>
            <a:r>
              <a:rPr lang="ru-RU" sz="1400" dirty="0"/>
              <a:t> </a:t>
            </a:r>
            <a:r>
              <a:rPr lang="ru-RU" sz="1400" dirty="0" err="1"/>
              <a:t>Римської</a:t>
            </a:r>
            <a:r>
              <a:rPr lang="ru-RU" sz="1400" dirty="0"/>
              <a:t> </a:t>
            </a:r>
            <a:r>
              <a:rPr lang="ru-RU" sz="1400" dirty="0" err="1"/>
              <a:t>імперії</a:t>
            </a:r>
            <a:r>
              <a:rPr lang="ru-RU" sz="1400" dirty="0"/>
              <a:t>, яка з 1719 року до </a:t>
            </a:r>
            <a:r>
              <a:rPr lang="ru-RU" sz="1400" dirty="0" err="1"/>
              <a:t>теперішнього</a:t>
            </a:r>
            <a:r>
              <a:rPr lang="ru-RU" sz="1400" dirty="0"/>
              <a:t> </a:t>
            </a:r>
            <a:r>
              <a:rPr lang="ru-RU" sz="1400" dirty="0" err="1"/>
              <a:t>ніколи</a:t>
            </a:r>
            <a:r>
              <a:rPr lang="ru-RU" sz="1400" dirty="0"/>
              <a:t> не </a:t>
            </a:r>
            <a:r>
              <a:rPr lang="ru-RU" sz="1400" dirty="0" err="1"/>
              <a:t>змінювала</a:t>
            </a:r>
            <a:r>
              <a:rPr lang="ru-RU" sz="1400" dirty="0"/>
              <a:t> </a:t>
            </a:r>
            <a:r>
              <a:rPr lang="ru-RU" sz="1400" dirty="0" err="1"/>
              <a:t>своїх</a:t>
            </a:r>
            <a:r>
              <a:rPr lang="ru-RU" sz="1400" dirty="0"/>
              <a:t> </a:t>
            </a:r>
            <a:r>
              <a:rPr lang="ru-RU" sz="1400" dirty="0" err="1" smtClean="0"/>
              <a:t>кордонів</a:t>
            </a:r>
            <a:r>
              <a:rPr lang="ru-RU" sz="1400" dirty="0" err="1"/>
              <a:t>Ліхтенштейнці</a:t>
            </a:r>
            <a:r>
              <a:rPr lang="ru-RU" sz="1400" dirty="0"/>
              <a:t> - </a:t>
            </a:r>
            <a:r>
              <a:rPr lang="ru-RU" sz="1400" dirty="0" err="1"/>
              <a:t>великі</a:t>
            </a:r>
            <a:r>
              <a:rPr lang="ru-RU" sz="1400" dirty="0"/>
              <a:t> </a:t>
            </a:r>
            <a:r>
              <a:rPr lang="ru-RU" sz="1400" dirty="0" err="1"/>
              <a:t>любителі</a:t>
            </a:r>
            <a:r>
              <a:rPr lang="ru-RU" sz="1400" dirty="0"/>
              <a:t> </a:t>
            </a:r>
            <a:r>
              <a:rPr lang="ru-RU" sz="1400" dirty="0" err="1"/>
              <a:t>музики</a:t>
            </a:r>
            <a:r>
              <a:rPr lang="ru-RU" sz="1400" dirty="0"/>
              <a:t> та фольклору. </a:t>
            </a:r>
            <a:r>
              <a:rPr lang="ru-RU" sz="1400" dirty="0" err="1"/>
              <a:t>Літніми</a:t>
            </a:r>
            <a:r>
              <a:rPr lang="ru-RU" sz="1400" dirty="0"/>
              <a:t> </a:t>
            </a:r>
            <a:r>
              <a:rPr lang="ru-RU" sz="1400" dirty="0" err="1"/>
              <a:t>вечорами</a:t>
            </a:r>
            <a:r>
              <a:rPr lang="ru-RU" sz="1400" dirty="0"/>
              <a:t> вони </a:t>
            </a:r>
            <a:r>
              <a:rPr lang="ru-RU" sz="1400" dirty="0" err="1"/>
              <a:t>танцюють</a:t>
            </a:r>
            <a:r>
              <a:rPr lang="ru-RU" sz="1400" dirty="0"/>
              <a:t>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тірольські</a:t>
            </a:r>
            <a:r>
              <a:rPr lang="ru-RU" sz="1400" dirty="0"/>
              <a:t> </a:t>
            </a:r>
            <a:r>
              <a:rPr lang="ru-RU" sz="1400" dirty="0" err="1"/>
              <a:t>мелодії</a:t>
            </a:r>
            <a:r>
              <a:rPr lang="ru-RU" sz="1400" dirty="0"/>
              <a:t>. </a:t>
            </a:r>
            <a:r>
              <a:rPr lang="ru-RU" sz="1400" dirty="0" err="1"/>
              <a:t>Відзначаються</a:t>
            </a:r>
            <a:r>
              <a:rPr lang="ru-RU" sz="1400" dirty="0"/>
              <a:t> свята </a:t>
            </a:r>
            <a:r>
              <a:rPr lang="ru-RU" sz="1400" dirty="0" err="1"/>
              <a:t>пастухів</a:t>
            </a:r>
            <a:r>
              <a:rPr lang="ru-RU" sz="1400" dirty="0"/>
              <a:t> і </a:t>
            </a:r>
            <a:r>
              <a:rPr lang="ru-RU" sz="1400" dirty="0" err="1"/>
              <a:t>виноградарів</a:t>
            </a:r>
            <a:r>
              <a:rPr lang="ru-RU" sz="1400" dirty="0"/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534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ликову держава в Центральній Європі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614"/>
            <a:ext cx="9144000" cy="69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8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Князівство Ліхтенштейн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5400"/>
            <a:ext cx="3754760" cy="50292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</a:rPr>
              <a:t>Карликова</a:t>
            </a:r>
            <a:r>
              <a:rPr lang="ru-RU" sz="2000" dirty="0">
                <a:solidFill>
                  <a:schemeClr val="tx1"/>
                </a:solidFill>
              </a:rPr>
              <a:t> (160 км ²) держава в </a:t>
            </a:r>
            <a:r>
              <a:rPr lang="ru-RU" sz="2000" dirty="0" err="1">
                <a:solidFill>
                  <a:schemeClr val="tx1"/>
                </a:solidFill>
              </a:rPr>
              <a:t>Центральній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Європі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асоційоване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Швейцарією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>
                <a:solidFill>
                  <a:schemeClr val="tx1"/>
                </a:solidFill>
              </a:rPr>
              <a:t>Назва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країни</a:t>
            </a:r>
            <a:r>
              <a:rPr lang="ru-RU" sz="2000" dirty="0">
                <a:solidFill>
                  <a:schemeClr val="tx1"/>
                </a:solidFill>
              </a:rPr>
              <a:t> походить </a:t>
            </a:r>
            <a:r>
              <a:rPr lang="ru-RU" sz="2000" dirty="0" err="1">
                <a:solidFill>
                  <a:schemeClr val="tx1"/>
                </a:solidFill>
              </a:rPr>
              <a:t>від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правлячої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династії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Ліхтенштейн</a:t>
            </a:r>
            <a:r>
              <a:rPr lang="ru-RU" sz="2000" dirty="0">
                <a:solidFill>
                  <a:schemeClr val="tx1"/>
                </a:solidFill>
              </a:rPr>
              <a:t>. </a:t>
            </a:r>
            <a:r>
              <a:rPr lang="ru-RU" sz="2000" dirty="0" err="1">
                <a:solidFill>
                  <a:schemeClr val="tx1"/>
                </a:solidFill>
              </a:rPr>
              <a:t>Столиця</a:t>
            </a:r>
            <a:r>
              <a:rPr lang="ru-RU" sz="2000" dirty="0">
                <a:solidFill>
                  <a:schemeClr val="tx1"/>
                </a:solidFill>
              </a:rPr>
              <a:t> - Вадуц. </a:t>
            </a:r>
            <a:r>
              <a:rPr lang="ru-RU" sz="2000" dirty="0" err="1">
                <a:solidFill>
                  <a:schemeClr val="tx1"/>
                </a:solidFill>
              </a:rPr>
              <a:t>Ліхтенштейн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межує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зАвстрією</a:t>
            </a:r>
            <a:r>
              <a:rPr lang="ru-RU" sz="2000" dirty="0">
                <a:solidFill>
                  <a:schemeClr val="tx1"/>
                </a:solidFill>
              </a:rPr>
              <a:t> на </a:t>
            </a:r>
            <a:r>
              <a:rPr lang="ru-RU" sz="2000" dirty="0" err="1">
                <a:solidFill>
                  <a:schemeClr val="tx1"/>
                </a:solidFill>
              </a:rPr>
              <a:t>сході</a:t>
            </a:r>
            <a:r>
              <a:rPr lang="ru-RU" sz="2000" dirty="0">
                <a:solidFill>
                  <a:schemeClr val="tx1"/>
                </a:solidFill>
              </a:rPr>
              <a:t> і </a:t>
            </a:r>
            <a:r>
              <a:rPr lang="ru-RU" sz="2000" dirty="0" err="1">
                <a:solidFill>
                  <a:schemeClr val="tx1"/>
                </a:solidFill>
              </a:rPr>
              <a:t>Швейцарією</a:t>
            </a:r>
            <a:r>
              <a:rPr lang="ru-RU" sz="2000" dirty="0">
                <a:solidFill>
                  <a:schemeClr val="tx1"/>
                </a:solidFill>
              </a:rPr>
              <a:t> на </a:t>
            </a:r>
            <a:r>
              <a:rPr lang="ru-RU" sz="2000" dirty="0" err="1">
                <a:solidFill>
                  <a:schemeClr val="tx1"/>
                </a:solidFill>
              </a:rPr>
              <a:t>заході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його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територія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повністю</a:t>
            </a:r>
            <a:r>
              <a:rPr lang="ru-RU" sz="2000" dirty="0">
                <a:solidFill>
                  <a:schemeClr val="tx1"/>
                </a:solidFill>
              </a:rPr>
              <a:t> оточена </a:t>
            </a:r>
            <a:r>
              <a:rPr lang="ru-RU" sz="2000" dirty="0" err="1">
                <a:solidFill>
                  <a:schemeClr val="tx1"/>
                </a:solidFill>
              </a:rPr>
              <a:t>територіями</a:t>
            </a:r>
            <a:r>
              <a:rPr lang="ru-RU" sz="2000" dirty="0">
                <a:solidFill>
                  <a:schemeClr val="tx1"/>
                </a:solidFill>
              </a:rPr>
              <a:t> </a:t>
            </a:r>
            <a:r>
              <a:rPr lang="ru-RU" sz="2000" dirty="0" err="1">
                <a:solidFill>
                  <a:schemeClr val="tx1"/>
                </a:solidFill>
              </a:rPr>
              <a:t>цих</a:t>
            </a:r>
            <a:r>
              <a:rPr lang="ru-RU" sz="2000" dirty="0">
                <a:solidFill>
                  <a:schemeClr val="tx1"/>
                </a:solidFill>
              </a:rPr>
              <a:t> держав.</a:t>
            </a:r>
          </a:p>
          <a:p>
            <a:pPr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811908" cy="421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8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ликову держава в Центральній Європі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0"/>
            <a:ext cx="9146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ликову держава в Центральній Європі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6" y="0"/>
            <a:ext cx="91631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ликову держава в Центральній Європі (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6" y="0"/>
            <a:ext cx="9146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ликову держава в Центральній Європі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648"/>
            <a:ext cx="9144001" cy="687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Державна символіка </a:t>
            </a:r>
            <a:endParaRPr lang="ru-RU" dirty="0"/>
          </a:p>
        </p:txBody>
      </p:sp>
      <p:pic>
        <p:nvPicPr>
          <p:cNvPr id="4" name="Содержимое 5" descr="500px-Flag_of_Liechtenstei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1421" y="1306488"/>
            <a:ext cx="4038600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077072"/>
            <a:ext cx="374441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dirty="0" smtClean="0"/>
              <a:t>Прапор країни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63260" y="2507411"/>
            <a:ext cx="4572000" cy="31393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Прапор </a:t>
            </a:r>
            <a:r>
              <a:rPr lang="ru-RU" dirty="0" err="1" smtClean="0">
                <a:solidFill>
                  <a:schemeClr val="tx1"/>
                </a:solidFill>
              </a:rPr>
              <a:t>Ліхтенштейну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спочатку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складався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двох</a:t>
            </a:r>
            <a:r>
              <a:rPr lang="ru-RU" dirty="0" smtClean="0">
                <a:solidFill>
                  <a:schemeClr val="tx1"/>
                </a:solidFill>
              </a:rPr>
              <a:t> горизонтально </a:t>
            </a:r>
            <a:r>
              <a:rPr lang="ru-RU" dirty="0" err="1" smtClean="0">
                <a:solidFill>
                  <a:schemeClr val="tx1"/>
                </a:solidFill>
              </a:rPr>
              <a:t>розташованих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смуг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жовтого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червоного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родових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кольорів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правлячої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династії</a:t>
            </a:r>
            <a:r>
              <a:rPr lang="ru-RU" dirty="0" smtClean="0">
                <a:solidFill>
                  <a:schemeClr val="tx1"/>
                </a:solidFill>
              </a:rPr>
              <a:t>. З </a:t>
            </a:r>
            <a:r>
              <a:rPr lang="en-US" dirty="0" smtClean="0">
                <a:solidFill>
                  <a:schemeClr val="tx1"/>
                </a:solidFill>
              </a:rPr>
              <a:t>XIX </a:t>
            </a:r>
            <a:r>
              <a:rPr lang="ru-RU" dirty="0" err="1" smtClean="0">
                <a:solidFill>
                  <a:schemeClr val="tx1"/>
                </a:solidFill>
              </a:rPr>
              <a:t>століття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національний</a:t>
            </a:r>
            <a:r>
              <a:rPr lang="ru-RU" dirty="0" smtClean="0">
                <a:solidFill>
                  <a:schemeClr val="tx1"/>
                </a:solidFill>
              </a:rPr>
              <a:t> прапор став </a:t>
            </a:r>
            <a:r>
              <a:rPr lang="ru-RU" dirty="0" err="1" smtClean="0">
                <a:solidFill>
                  <a:schemeClr val="tx1"/>
                </a:solidFill>
              </a:rPr>
              <a:t>синьо-червоним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Зміна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пов'язана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традиційним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забарвленням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одягу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придворних</a:t>
            </a:r>
            <a:r>
              <a:rPr lang="ru-RU" dirty="0" smtClean="0">
                <a:solidFill>
                  <a:schemeClr val="tx1"/>
                </a:solidFill>
              </a:rPr>
              <a:t> і слуг княжого двору. </a:t>
            </a:r>
            <a:r>
              <a:rPr lang="ru-RU" dirty="0" err="1" smtClean="0">
                <a:solidFill>
                  <a:schemeClr val="tx1"/>
                </a:solidFill>
              </a:rPr>
              <a:t>Синій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символізує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блакить</a:t>
            </a:r>
            <a:r>
              <a:rPr lang="ru-RU" dirty="0" smtClean="0">
                <a:solidFill>
                  <a:schemeClr val="tx1"/>
                </a:solidFill>
              </a:rPr>
              <a:t> неба над </a:t>
            </a:r>
            <a:r>
              <a:rPr lang="ru-RU" dirty="0" err="1" smtClean="0">
                <a:solidFill>
                  <a:schemeClr val="tx1"/>
                </a:solidFill>
              </a:rPr>
              <a:t>країною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червоний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яскраві</a:t>
            </a:r>
            <a:r>
              <a:rPr lang="ru-RU" dirty="0" smtClean="0">
                <a:solidFill>
                  <a:schemeClr val="tx1"/>
                </a:solidFill>
              </a:rPr>
              <a:t> заходи </a:t>
            </a:r>
            <a:r>
              <a:rPr lang="ru-RU" dirty="0" err="1" smtClean="0">
                <a:solidFill>
                  <a:schemeClr val="tx1"/>
                </a:solidFill>
              </a:rPr>
              <a:t>сонця</a:t>
            </a:r>
            <a:r>
              <a:rPr lang="ru-RU" dirty="0" smtClean="0">
                <a:solidFill>
                  <a:schemeClr val="tx1"/>
                </a:solidFill>
              </a:rPr>
              <a:t> в горах </a:t>
            </a:r>
            <a:r>
              <a:rPr lang="ru-RU" dirty="0" err="1" smtClean="0">
                <a:solidFill>
                  <a:schemeClr val="tx1"/>
                </a:solidFill>
              </a:rPr>
              <a:t>Ліхтенштейну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7" descr="396px-Coat_of_arms_of_Liechtenstei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571" y="908720"/>
            <a:ext cx="3407167" cy="412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5648" y="476672"/>
            <a:ext cx="4572000" cy="59093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центрі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золотий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червоним</a:t>
            </a:r>
            <a:r>
              <a:rPr lang="ru-RU" dirty="0" smtClean="0">
                <a:solidFill>
                  <a:schemeClr val="tx1"/>
                </a:solidFill>
              </a:rPr>
              <a:t> щит , </a:t>
            </a:r>
            <a:r>
              <a:rPr lang="ru-RU" dirty="0" err="1" smtClean="0">
                <a:solidFill>
                  <a:schemeClr val="tx1"/>
                </a:solidFill>
              </a:rPr>
              <a:t>фамільний</a:t>
            </a:r>
            <a:r>
              <a:rPr lang="ru-RU" dirty="0" smtClean="0">
                <a:solidFill>
                  <a:schemeClr val="tx1"/>
                </a:solidFill>
              </a:rPr>
              <a:t> герб роду </a:t>
            </a:r>
            <a:r>
              <a:rPr lang="ru-RU" dirty="0" err="1" smtClean="0">
                <a:solidFill>
                  <a:schemeClr val="tx1"/>
                </a:solidFill>
              </a:rPr>
              <a:t>Ліхтенштейн</a:t>
            </a:r>
            <a:r>
              <a:rPr lang="ru-RU" dirty="0" smtClean="0">
                <a:solidFill>
                  <a:schemeClr val="tx1"/>
                </a:solidFill>
              </a:rPr>
              <a:t> 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Перша </a:t>
            </a:r>
            <a:r>
              <a:rPr lang="ru-RU" dirty="0" err="1" smtClean="0">
                <a:solidFill>
                  <a:schemeClr val="tx1"/>
                </a:solidFill>
              </a:rPr>
              <a:t>чверть</a:t>
            </a:r>
            <a:r>
              <a:rPr lang="ru-RU" dirty="0" smtClean="0">
                <a:solidFill>
                  <a:schemeClr val="tx1"/>
                </a:solidFill>
              </a:rPr>
              <a:t> - герб </a:t>
            </a:r>
            <a:r>
              <a:rPr lang="ru-RU" dirty="0" err="1" smtClean="0">
                <a:solidFill>
                  <a:schemeClr val="tx1"/>
                </a:solidFill>
              </a:rPr>
              <a:t>Сілезії</a:t>
            </a:r>
            <a:r>
              <a:rPr lang="ru-RU" dirty="0" smtClean="0">
                <a:solidFill>
                  <a:schemeClr val="tx1"/>
                </a:solidFill>
              </a:rPr>
              <a:t> ( </a:t>
            </a:r>
            <a:r>
              <a:rPr lang="ru-RU" dirty="0" err="1" smtClean="0">
                <a:solidFill>
                  <a:schemeClr val="tx1"/>
                </a:solidFill>
              </a:rPr>
              <a:t>силезский</a:t>
            </a:r>
            <a:r>
              <a:rPr lang="ru-RU" dirty="0" smtClean="0">
                <a:solidFill>
                  <a:schemeClr val="tx1"/>
                </a:solidFill>
              </a:rPr>
              <a:t> орел ) 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Друга </a:t>
            </a:r>
            <a:r>
              <a:rPr lang="ru-RU" dirty="0" err="1" smtClean="0">
                <a:solidFill>
                  <a:schemeClr val="tx1"/>
                </a:solidFill>
              </a:rPr>
              <a:t>чверть</a:t>
            </a:r>
            <a:r>
              <a:rPr lang="ru-RU" dirty="0" smtClean="0">
                <a:solidFill>
                  <a:schemeClr val="tx1"/>
                </a:solidFill>
              </a:rPr>
              <a:t> - герб роду </a:t>
            </a:r>
            <a:r>
              <a:rPr lang="ru-RU" dirty="0" err="1" smtClean="0">
                <a:solidFill>
                  <a:schemeClr val="tx1"/>
                </a:solidFill>
              </a:rPr>
              <a:t>Куенрінг</a:t>
            </a:r>
            <a:r>
              <a:rPr lang="ru-RU" dirty="0" smtClean="0">
                <a:solidFill>
                  <a:schemeClr val="tx1"/>
                </a:solidFill>
              </a:rPr>
              <a:t> ( 8 </a:t>
            </a:r>
            <a:r>
              <a:rPr lang="ru-RU" dirty="0" err="1" smtClean="0">
                <a:solidFill>
                  <a:schemeClr val="tx1"/>
                </a:solidFill>
              </a:rPr>
              <a:t>золотих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чорних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смуг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пересічених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діагоналі</a:t>
            </a:r>
            <a:r>
              <a:rPr lang="ru-RU" dirty="0" smtClean="0">
                <a:solidFill>
                  <a:schemeClr val="tx1"/>
                </a:solidFill>
              </a:rPr>
              <a:t> зеленою з коронами </a:t>
            </a:r>
            <a:r>
              <a:rPr lang="ru-RU" dirty="0" err="1" smtClean="0">
                <a:solidFill>
                  <a:schemeClr val="tx1"/>
                </a:solidFill>
              </a:rPr>
              <a:t>смугою</a:t>
            </a:r>
            <a:r>
              <a:rPr lang="ru-RU" dirty="0" smtClean="0">
                <a:solidFill>
                  <a:schemeClr val="tx1"/>
                </a:solidFill>
              </a:rPr>
              <a:t> [ 1]);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Третя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чверть</a:t>
            </a:r>
            <a:r>
              <a:rPr lang="ru-RU" dirty="0" smtClean="0">
                <a:solidFill>
                  <a:schemeClr val="tx1"/>
                </a:solidFill>
              </a:rPr>
              <a:t> - герб герцогства </a:t>
            </a:r>
            <a:r>
              <a:rPr lang="ru-RU" dirty="0" err="1" smtClean="0">
                <a:solidFill>
                  <a:schemeClr val="tx1"/>
                </a:solidFill>
              </a:rPr>
              <a:t>Троппау</a:t>
            </a:r>
            <a:r>
              <a:rPr lang="ru-RU" dirty="0" smtClean="0">
                <a:solidFill>
                  <a:schemeClr val="tx1"/>
                </a:solidFill>
              </a:rPr>
              <a:t> ( </a:t>
            </a:r>
            <a:r>
              <a:rPr lang="ru-RU" dirty="0" err="1" smtClean="0">
                <a:solidFill>
                  <a:schemeClr val="tx1"/>
                </a:solidFill>
              </a:rPr>
              <a:t>розсічений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вертикалі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червоно</a:t>
            </a:r>
            <a:r>
              <a:rPr lang="ru-RU" dirty="0" smtClean="0">
                <a:solidFill>
                  <a:schemeClr val="tx1"/>
                </a:solidFill>
              </a:rPr>
              <a:t> -</a:t>
            </a:r>
            <a:r>
              <a:rPr lang="ru-RU" dirty="0" err="1" smtClean="0">
                <a:solidFill>
                  <a:schemeClr val="tx1"/>
                </a:solidFill>
              </a:rPr>
              <a:t>білий</a:t>
            </a:r>
            <a:r>
              <a:rPr lang="ru-RU" dirty="0" smtClean="0">
                <a:solidFill>
                  <a:schemeClr val="tx1"/>
                </a:solidFill>
              </a:rPr>
              <a:t> щит) ;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Четверта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чверть</a:t>
            </a:r>
            <a:r>
              <a:rPr lang="ru-RU" dirty="0" smtClean="0">
                <a:solidFill>
                  <a:schemeClr val="tx1"/>
                </a:solidFill>
              </a:rPr>
              <a:t> - герб </a:t>
            </a:r>
            <a:r>
              <a:rPr lang="ru-RU" dirty="0" err="1" smtClean="0">
                <a:solidFill>
                  <a:schemeClr val="tx1"/>
                </a:solidFill>
              </a:rPr>
              <a:t>східно</a:t>
            </a:r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фризької</a:t>
            </a:r>
            <a:r>
              <a:rPr lang="ru-RU" dirty="0" smtClean="0">
                <a:solidFill>
                  <a:schemeClr val="tx1"/>
                </a:solidFill>
              </a:rPr>
              <a:t> роду </a:t>
            </a:r>
            <a:r>
              <a:rPr lang="ru-RU" dirty="0" err="1" smtClean="0">
                <a:solidFill>
                  <a:schemeClr val="tx1"/>
                </a:solidFill>
              </a:rPr>
              <a:t>Кірксена</a:t>
            </a:r>
            <a:r>
              <a:rPr lang="ru-RU" dirty="0" smtClean="0">
                <a:solidFill>
                  <a:schemeClr val="tx1"/>
                </a:solidFill>
              </a:rPr>
              <a:t> 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представляє</a:t>
            </a:r>
            <a:r>
              <a:rPr lang="ru-RU" dirty="0" smtClean="0">
                <a:solidFill>
                  <a:schemeClr val="tx1"/>
                </a:solidFill>
              </a:rPr>
              <a:t> графство </a:t>
            </a:r>
            <a:r>
              <a:rPr lang="ru-RU" dirty="0" err="1" smtClean="0">
                <a:solidFill>
                  <a:schemeClr val="tx1"/>
                </a:solidFill>
              </a:rPr>
              <a:t>Рітберг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чорний</a:t>
            </a:r>
            <a:r>
              <a:rPr lang="ru-RU" dirty="0" smtClean="0">
                <a:solidFill>
                  <a:schemeClr val="tx1"/>
                </a:solidFill>
              </a:rPr>
              <a:t> орел з </a:t>
            </a:r>
            <a:r>
              <a:rPr lang="ru-RU" dirty="0" err="1" smtClean="0">
                <a:solidFill>
                  <a:schemeClr val="tx1"/>
                </a:solidFill>
              </a:rPr>
              <a:t>жіночою</a:t>
            </a:r>
            <a:r>
              <a:rPr lang="ru-RU" dirty="0" smtClean="0">
                <a:solidFill>
                  <a:schemeClr val="tx1"/>
                </a:solidFill>
              </a:rPr>
              <a:t> головою , т. н . </a:t>
            </a:r>
            <a:r>
              <a:rPr lang="ru-RU" dirty="0" err="1" smtClean="0">
                <a:solidFill>
                  <a:schemeClr val="tx1"/>
                </a:solidFill>
              </a:rPr>
              <a:t>Гарпія</a:t>
            </a:r>
            <a:r>
              <a:rPr lang="ru-RU" dirty="0" smtClean="0">
                <a:solidFill>
                  <a:schemeClr val="tx1"/>
                </a:solidFill>
              </a:rPr>
              <a:t> ) ;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підставі</a:t>
            </a:r>
            <a:r>
              <a:rPr lang="ru-RU" dirty="0" smtClean="0">
                <a:solidFill>
                  <a:schemeClr val="tx1"/>
                </a:solidFill>
              </a:rPr>
              <a:t> щита - герб герцогства </a:t>
            </a:r>
            <a:r>
              <a:rPr lang="ru-RU" dirty="0" err="1" smtClean="0">
                <a:solidFill>
                  <a:schemeClr val="tx1"/>
                </a:solidFill>
              </a:rPr>
              <a:t>Ягерндорф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золотий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мисливський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ріг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синьому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полі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Мантія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князівська</a:t>
            </a:r>
            <a:r>
              <a:rPr lang="ru-RU" dirty="0" smtClean="0">
                <a:solidFill>
                  <a:schemeClr val="tx1"/>
                </a:solidFill>
              </a:rPr>
              <a:t> корона </a:t>
            </a:r>
            <a:r>
              <a:rPr lang="ru-RU" dirty="0" err="1" smtClean="0">
                <a:solidFill>
                  <a:schemeClr val="tx1"/>
                </a:solidFill>
              </a:rPr>
              <a:t>символізують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монархічний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державний</a:t>
            </a:r>
            <a:r>
              <a:rPr lang="ru-RU" dirty="0" smtClean="0">
                <a:solidFill>
                  <a:schemeClr val="tx1"/>
                </a:solidFill>
              </a:rPr>
              <a:t> лад і </a:t>
            </a:r>
            <a:r>
              <a:rPr lang="ru-RU" dirty="0" err="1" smtClean="0">
                <a:solidFill>
                  <a:schemeClr val="tx1"/>
                </a:solidFill>
              </a:rPr>
              <a:t>влада</a:t>
            </a:r>
            <a:r>
              <a:rPr lang="ru-RU" dirty="0" smtClean="0">
                <a:solidFill>
                  <a:schemeClr val="tx1"/>
                </a:solidFill>
              </a:rPr>
              <a:t> князя.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Адміністративний поділ </a:t>
            </a:r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064491199"/>
              </p:ext>
            </p:extLst>
          </p:nvPr>
        </p:nvGraphicFramePr>
        <p:xfrm>
          <a:off x="684213" y="1484313"/>
          <a:ext cx="4038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19" descr="382px-Liechtenstein-admi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4638" y="896170"/>
            <a:ext cx="3789362" cy="596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8363"/>
          </a:xfrm>
        </p:spPr>
        <p:txBody>
          <a:bodyPr/>
          <a:lstStyle/>
          <a:p>
            <a:r>
              <a:rPr lang="ru-RU" dirty="0" err="1" smtClean="0"/>
              <a:t>Мова</a:t>
            </a:r>
            <a:r>
              <a:rPr lang="ru-RU" dirty="0" smtClean="0"/>
              <a:t>   і   </a:t>
            </a:r>
            <a:r>
              <a:rPr lang="ru-RU" dirty="0" err="1" smtClean="0"/>
              <a:t>релігія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Ліхтенштейні</a:t>
            </a:r>
            <a:r>
              <a:rPr lang="ru-RU" dirty="0" smtClean="0"/>
              <a:t> </a:t>
            </a:r>
            <a:r>
              <a:rPr lang="ru-RU" dirty="0" err="1" smtClean="0"/>
              <a:t>говорять</a:t>
            </a:r>
            <a:r>
              <a:rPr lang="ru-RU" dirty="0" smtClean="0"/>
              <a:t> на </a:t>
            </a:r>
            <a:r>
              <a:rPr lang="ru-RU" dirty="0" err="1" smtClean="0"/>
              <a:t>діалекті</a:t>
            </a:r>
            <a:r>
              <a:rPr lang="ru-RU" dirty="0" smtClean="0"/>
              <a:t> </a:t>
            </a:r>
            <a:r>
              <a:rPr lang="ru-RU" dirty="0" err="1" smtClean="0"/>
              <a:t>німецької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релігія</a:t>
            </a:r>
            <a:r>
              <a:rPr lang="ru-RU" dirty="0" smtClean="0"/>
              <a:t> - католицизм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6" descr="13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4718050" cy="3433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Географічні дані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43841"/>
            <a:ext cx="4572000" cy="42473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Князівство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знаходиться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відрогах</a:t>
            </a:r>
            <a:r>
              <a:rPr lang="ru-RU" dirty="0">
                <a:solidFill>
                  <a:schemeClr val="tx1"/>
                </a:solidFill>
              </a:rPr>
              <a:t> Альп, </a:t>
            </a:r>
            <a:r>
              <a:rPr lang="ru-RU" dirty="0" err="1">
                <a:solidFill>
                  <a:schemeClr val="tx1"/>
                </a:solidFill>
              </a:rPr>
              <a:t>найвища</a:t>
            </a:r>
            <a:r>
              <a:rPr lang="ru-RU" dirty="0">
                <a:solidFill>
                  <a:schemeClr val="tx1"/>
                </a:solidFill>
              </a:rPr>
              <a:t> точка - гора </a:t>
            </a:r>
            <a:r>
              <a:rPr lang="ru-RU" dirty="0" err="1">
                <a:solidFill>
                  <a:schemeClr val="tx1"/>
                </a:solidFill>
              </a:rPr>
              <a:t>Граушпіц</a:t>
            </a:r>
            <a:r>
              <a:rPr lang="ru-RU" dirty="0">
                <a:solidFill>
                  <a:schemeClr val="tx1"/>
                </a:solidFill>
              </a:rPr>
              <a:t> (2   599 м).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err="1">
                <a:solidFill>
                  <a:schemeClr val="tx1"/>
                </a:solidFill>
              </a:rPr>
              <a:t>західній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протікає</a:t>
            </a:r>
            <a:r>
              <a:rPr lang="ru-RU" dirty="0">
                <a:solidFill>
                  <a:schemeClr val="tx1"/>
                </a:solidFill>
              </a:rPr>
              <a:t> одна з </a:t>
            </a:r>
            <a:r>
              <a:rPr lang="ru-RU" dirty="0" err="1">
                <a:solidFill>
                  <a:schemeClr val="tx1"/>
                </a:solidFill>
              </a:rPr>
              <a:t>найбільших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Західної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Європи</a:t>
            </a:r>
            <a:r>
              <a:rPr lang="ru-RU" dirty="0">
                <a:solidFill>
                  <a:schemeClr val="tx1"/>
                </a:solidFill>
              </a:rPr>
              <a:t> - Рейн.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Клімат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помірний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опадів</a:t>
            </a:r>
            <a:r>
              <a:rPr lang="ru-RU" dirty="0">
                <a:solidFill>
                  <a:schemeClr val="tx1"/>
                </a:solidFill>
              </a:rPr>
              <a:t> 700-1 200 мм на </a:t>
            </a:r>
            <a:r>
              <a:rPr lang="ru-RU" dirty="0" err="1">
                <a:solidFill>
                  <a:schemeClr val="tx1"/>
                </a:solidFill>
              </a:rPr>
              <a:t>рік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чверть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території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покрито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лісами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ялина</a:t>
            </a:r>
            <a:r>
              <a:rPr lang="ru-RU" dirty="0">
                <a:solidFill>
                  <a:schemeClr val="tx1"/>
                </a:solidFill>
              </a:rPr>
              <a:t>, бук, дуб), в горах - </a:t>
            </a:r>
            <a:r>
              <a:rPr lang="ru-RU" dirty="0" err="1">
                <a:solidFill>
                  <a:schemeClr val="tx1"/>
                </a:solidFill>
              </a:rPr>
              <a:t>субальпійські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альпійські</a:t>
            </a:r>
            <a:r>
              <a:rPr lang="ru-RU" dirty="0">
                <a:solidFill>
                  <a:schemeClr val="tx1"/>
                </a:solidFill>
              </a:rPr>
              <a:t> луки.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Поряд</a:t>
            </a:r>
            <a:r>
              <a:rPr lang="ru-RU" dirty="0">
                <a:solidFill>
                  <a:schemeClr val="tx1"/>
                </a:solidFill>
              </a:rPr>
              <a:t> з Узбекистаном, є </a:t>
            </a:r>
            <a:r>
              <a:rPr lang="ru-RU" dirty="0" err="1">
                <a:solidFill>
                  <a:schemeClr val="tx1"/>
                </a:solidFill>
              </a:rPr>
              <a:t>однією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двох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країн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, для </a:t>
            </a:r>
            <a:r>
              <a:rPr lang="ru-RU" dirty="0" err="1">
                <a:solidFill>
                  <a:schemeClr val="tx1"/>
                </a:solidFill>
              </a:rPr>
              <a:t>виходу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Світовий</a:t>
            </a:r>
            <a:r>
              <a:rPr lang="ru-RU" dirty="0">
                <a:solidFill>
                  <a:schemeClr val="tx1"/>
                </a:solidFill>
              </a:rPr>
              <a:t> океан </a:t>
            </a:r>
            <a:r>
              <a:rPr lang="ru-RU" dirty="0" err="1">
                <a:solidFill>
                  <a:schemeClr val="tx1"/>
                </a:solidFill>
              </a:rPr>
              <a:t>необхідно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перетнути</a:t>
            </a:r>
            <a:r>
              <a:rPr lang="ru-RU" dirty="0">
                <a:solidFill>
                  <a:schemeClr val="tx1"/>
                </a:solidFill>
              </a:rPr>
              <a:t> два </a:t>
            </a:r>
            <a:r>
              <a:rPr lang="ru-RU" dirty="0" err="1">
                <a:solidFill>
                  <a:schemeClr val="tx1"/>
                </a:solidFill>
              </a:rPr>
              <a:t>кордони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24744"/>
            <a:ext cx="3810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96130"/>
            <a:ext cx="2190750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9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01423"/>
            <a:ext cx="8229600" cy="868363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20252"/>
            <a:ext cx="6497960" cy="600164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1600" dirty="0">
              <a:solidFill>
                <a:schemeClr val="tx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Ліхтенштейну</a:t>
            </a:r>
            <a:r>
              <a:rPr lang="ru-RU" sz="1600" dirty="0">
                <a:solidFill>
                  <a:schemeClr val="tx1"/>
                </a:solidFill>
              </a:rPr>
              <a:t> на 31 </a:t>
            </a:r>
            <a:r>
              <a:rPr lang="ru-RU" sz="1600" dirty="0" err="1">
                <a:solidFill>
                  <a:schemeClr val="tx1"/>
                </a:solidFill>
              </a:rPr>
              <a:t>грудня</a:t>
            </a:r>
            <a:r>
              <a:rPr lang="ru-RU" sz="1600" dirty="0">
                <a:solidFill>
                  <a:schemeClr val="tx1"/>
                </a:solidFill>
              </a:rPr>
              <a:t> 2008 року становить 35360 </a:t>
            </a:r>
            <a:r>
              <a:rPr lang="ru-RU" sz="1600" dirty="0" err="1">
                <a:solidFill>
                  <a:schemeClr val="tx1"/>
                </a:solidFill>
              </a:rPr>
              <a:t>чоловік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середня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щільність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близько</a:t>
            </a:r>
            <a:r>
              <a:rPr lang="ru-RU" sz="1600" dirty="0">
                <a:solidFill>
                  <a:schemeClr val="tx1"/>
                </a:solidFill>
              </a:rPr>
              <a:t> 220 </a:t>
            </a:r>
            <a:r>
              <a:rPr lang="ru-RU" sz="1600" dirty="0" err="1">
                <a:solidFill>
                  <a:schemeClr val="tx1"/>
                </a:solidFill>
              </a:rPr>
              <a:t>чоловік</a:t>
            </a:r>
            <a:r>
              <a:rPr lang="ru-RU" sz="1600" dirty="0">
                <a:solidFill>
                  <a:schemeClr val="tx1"/>
                </a:solidFill>
              </a:rPr>
              <a:t> на км ².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Народжуваність</a:t>
            </a:r>
            <a:r>
              <a:rPr lang="ru-RU" sz="1600" dirty="0">
                <a:solidFill>
                  <a:schemeClr val="tx1"/>
                </a:solidFill>
              </a:rPr>
              <a:t> - 9,75 </a:t>
            </a:r>
            <a:r>
              <a:rPr lang="ru-RU" sz="1600" dirty="0" err="1">
                <a:solidFill>
                  <a:schemeClr val="tx1"/>
                </a:solidFill>
              </a:rPr>
              <a:t>новонароджених</a:t>
            </a:r>
            <a:r>
              <a:rPr lang="ru-RU" sz="1600" dirty="0">
                <a:solidFill>
                  <a:schemeClr val="tx1"/>
                </a:solidFill>
              </a:rPr>
              <a:t> на 1000 </a:t>
            </a:r>
            <a:r>
              <a:rPr lang="ru-RU" sz="1600" dirty="0" err="1">
                <a:solidFill>
                  <a:schemeClr val="tx1"/>
                </a:solidFill>
              </a:rPr>
              <a:t>чоловік</a:t>
            </a:r>
            <a:r>
              <a:rPr lang="ru-RU" sz="1600" dirty="0">
                <a:solidFill>
                  <a:schemeClr val="tx1"/>
                </a:solidFill>
              </a:rPr>
              <a:t> (2009). </a:t>
            </a:r>
            <a:r>
              <a:rPr lang="ru-RU" sz="1600" dirty="0" err="1">
                <a:solidFill>
                  <a:schemeClr val="tx1"/>
                </a:solidFill>
              </a:rPr>
              <a:t>Смертність</a:t>
            </a:r>
            <a:r>
              <a:rPr lang="ru-RU" sz="1600" dirty="0">
                <a:solidFill>
                  <a:schemeClr val="tx1"/>
                </a:solidFill>
              </a:rPr>
              <a:t> - 7,39 на 1000 </a:t>
            </a:r>
            <a:r>
              <a:rPr lang="ru-RU" sz="1600" dirty="0" err="1">
                <a:solidFill>
                  <a:schemeClr val="tx1"/>
                </a:solidFill>
              </a:rPr>
              <a:t>осіб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малюкова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смертність</a:t>
            </a:r>
            <a:r>
              <a:rPr lang="ru-RU" sz="1600" dirty="0">
                <a:solidFill>
                  <a:schemeClr val="tx1"/>
                </a:solidFill>
              </a:rPr>
              <a:t> - 4,25 на 1000 </a:t>
            </a:r>
            <a:r>
              <a:rPr lang="ru-RU" sz="1600" dirty="0" err="1">
                <a:solidFill>
                  <a:schemeClr val="tx1"/>
                </a:solidFill>
              </a:rPr>
              <a:t>новонароджених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Імміграція</a:t>
            </a:r>
            <a:r>
              <a:rPr lang="ru-RU" sz="1600" dirty="0">
                <a:solidFill>
                  <a:schemeClr val="tx1"/>
                </a:solidFill>
              </a:rPr>
              <a:t> - 4,66 на 1000.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Річний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приріст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- 0,7% (2009).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Середня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тривалість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життя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чоловіків</a:t>
            </a:r>
            <a:r>
              <a:rPr lang="ru-RU" sz="1600" dirty="0">
                <a:solidFill>
                  <a:schemeClr val="tx1"/>
                </a:solidFill>
              </a:rPr>
              <a:t> - 76,6 </a:t>
            </a:r>
            <a:r>
              <a:rPr lang="ru-RU" sz="1600" dirty="0" err="1">
                <a:solidFill>
                  <a:schemeClr val="tx1"/>
                </a:solidFill>
              </a:rPr>
              <a:t>років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жінок</a:t>
            </a:r>
            <a:r>
              <a:rPr lang="ru-RU" sz="1600" dirty="0">
                <a:solidFill>
                  <a:schemeClr val="tx1"/>
                </a:solidFill>
              </a:rPr>
              <a:t> - 83,5 року (2009).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Велика </a:t>
            </a:r>
            <a:r>
              <a:rPr lang="ru-RU" sz="1600" dirty="0" err="1">
                <a:solidFill>
                  <a:schemeClr val="tx1"/>
                </a:solidFill>
              </a:rPr>
              <a:t>частина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жителів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ліхтенштейнці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алемани</a:t>
            </a:r>
            <a:r>
              <a:rPr lang="ru-RU" sz="1600" dirty="0">
                <a:solidFill>
                  <a:schemeClr val="tx1"/>
                </a:solidFill>
              </a:rPr>
              <a:t>), 65,6% за </a:t>
            </a:r>
            <a:r>
              <a:rPr lang="ru-RU" sz="1600" dirty="0" err="1">
                <a:solidFill>
                  <a:schemeClr val="tx1"/>
                </a:solidFill>
              </a:rPr>
              <a:t>переписом</a:t>
            </a:r>
            <a:r>
              <a:rPr lang="ru-RU" sz="1600" dirty="0">
                <a:solidFill>
                  <a:schemeClr val="tx1"/>
                </a:solidFill>
              </a:rPr>
              <a:t> 2000 року, </a:t>
            </a:r>
            <a:r>
              <a:rPr lang="ru-RU" sz="1600" dirty="0" err="1">
                <a:solidFill>
                  <a:schemeClr val="tx1"/>
                </a:solidFill>
              </a:rPr>
              <a:t>решта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італійці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швейцарці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австрійці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Офіційна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мова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німецька</a:t>
            </a:r>
            <a:r>
              <a:rPr lang="ru-RU" sz="1600" dirty="0">
                <a:solidFill>
                  <a:schemeClr val="tx1"/>
                </a:solidFill>
              </a:rPr>
              <a:t>, в </a:t>
            </a:r>
            <a:r>
              <a:rPr lang="ru-RU" sz="1600" dirty="0" err="1">
                <a:solidFill>
                  <a:schemeClr val="tx1"/>
                </a:solidFill>
              </a:rPr>
              <a:t>побуті</a:t>
            </a:r>
            <a:r>
              <a:rPr lang="ru-RU" sz="1600" dirty="0">
                <a:solidFill>
                  <a:schemeClr val="tx1"/>
                </a:solidFill>
              </a:rPr>
              <a:t> - </a:t>
            </a:r>
            <a:r>
              <a:rPr lang="ru-RU" sz="1600" dirty="0" err="1" smtClean="0">
                <a:solidFill>
                  <a:schemeClr val="tx1"/>
                </a:solidFill>
              </a:rPr>
              <a:t>Алеманнськая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</a:rPr>
              <a:t>діалект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</a:rPr>
              <a:t>німецької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мови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 err="1">
                <a:solidFill>
                  <a:schemeClr val="tx1"/>
                </a:solidFill>
              </a:rPr>
              <a:t>Більшість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віруючих</a:t>
            </a:r>
            <a:r>
              <a:rPr lang="ru-RU" sz="1600" dirty="0">
                <a:solidFill>
                  <a:schemeClr val="tx1"/>
                </a:solidFill>
              </a:rPr>
              <a:t> (76%) </a:t>
            </a:r>
            <a:r>
              <a:rPr lang="ru-RU" sz="1600" dirty="0" err="1">
                <a:solidFill>
                  <a:schemeClr val="tx1"/>
                </a:solidFill>
              </a:rPr>
              <a:t>сповідують</a:t>
            </a:r>
            <a:r>
              <a:rPr lang="ru-RU" sz="1600" dirty="0">
                <a:solidFill>
                  <a:schemeClr val="tx1"/>
                </a:solidFill>
              </a:rPr>
              <a:t> католицизм, </a:t>
            </a:r>
            <a:r>
              <a:rPr lang="ru-RU" sz="1600" dirty="0" err="1">
                <a:solidFill>
                  <a:schemeClr val="tx1"/>
                </a:solidFill>
              </a:rPr>
              <a:t>протестантів</a:t>
            </a:r>
            <a:r>
              <a:rPr lang="ru-RU" sz="1600" dirty="0">
                <a:solidFill>
                  <a:schemeClr val="tx1"/>
                </a:solidFill>
              </a:rPr>
              <a:t> - </a:t>
            </a:r>
            <a:r>
              <a:rPr lang="ru-RU" sz="1600" dirty="0" err="1">
                <a:solidFill>
                  <a:schemeClr val="tx1"/>
                </a:solidFill>
              </a:rPr>
              <a:t>близько</a:t>
            </a:r>
            <a:r>
              <a:rPr lang="ru-RU" sz="1600" dirty="0">
                <a:solidFill>
                  <a:schemeClr val="tx1"/>
                </a:solidFill>
              </a:rPr>
              <a:t> 7%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5 </a:t>
            </a:r>
            <a:r>
              <a:rPr lang="ru-RU" sz="1600" dirty="0" err="1">
                <a:solidFill>
                  <a:schemeClr val="tx1"/>
                </a:solidFill>
              </a:rPr>
              <a:t>найбільших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населених</a:t>
            </a:r>
            <a:r>
              <a:rPr lang="ru-RU" sz="1600" dirty="0">
                <a:solidFill>
                  <a:schemeClr val="tx1"/>
                </a:solidFill>
              </a:rPr>
              <a:t> </a:t>
            </a:r>
            <a:r>
              <a:rPr lang="ru-RU" sz="1600" dirty="0" err="1">
                <a:solidFill>
                  <a:schemeClr val="tx1"/>
                </a:solidFill>
              </a:rPr>
              <a:t>пунктів</a:t>
            </a:r>
            <a:r>
              <a:rPr lang="ru-RU" sz="1600" dirty="0">
                <a:solidFill>
                  <a:schemeClr val="tx1"/>
                </a:solidFill>
              </a:rPr>
              <a:t> (2008):</a:t>
            </a:r>
          </a:p>
          <a:p>
            <a:pPr lvl="2"/>
            <a:r>
              <a:rPr lang="ru-RU" sz="1600" dirty="0" err="1">
                <a:solidFill>
                  <a:schemeClr val="tx1"/>
                </a:solidFill>
              </a:rPr>
              <a:t>Шан</a:t>
            </a:r>
            <a:r>
              <a:rPr lang="ru-RU" sz="1600" dirty="0">
                <a:solidFill>
                  <a:schemeClr val="tx1"/>
                </a:solidFill>
              </a:rPr>
              <a:t> - 5765;</a:t>
            </a:r>
          </a:p>
          <a:p>
            <a:pPr lvl="2"/>
            <a:r>
              <a:rPr lang="ru-RU" sz="1600" dirty="0">
                <a:solidFill>
                  <a:schemeClr val="tx1"/>
                </a:solidFill>
              </a:rPr>
              <a:t>Вадуц - 5088;</a:t>
            </a:r>
          </a:p>
          <a:p>
            <a:pPr lvl="2"/>
            <a:r>
              <a:rPr lang="ru-RU" sz="1600" dirty="0" err="1">
                <a:solidFill>
                  <a:schemeClr val="tx1"/>
                </a:solidFill>
              </a:rPr>
              <a:t>Трізен</a:t>
            </a:r>
            <a:r>
              <a:rPr lang="ru-RU" sz="1600" dirty="0">
                <a:solidFill>
                  <a:schemeClr val="tx1"/>
                </a:solidFill>
              </a:rPr>
              <a:t> - 4688;</a:t>
            </a:r>
          </a:p>
          <a:p>
            <a:pPr lvl="2"/>
            <a:r>
              <a:rPr lang="ru-RU" sz="1600" dirty="0" err="1">
                <a:solidFill>
                  <a:schemeClr val="tx1"/>
                </a:solidFill>
              </a:rPr>
              <a:t>Бальцерс</a:t>
            </a:r>
            <a:r>
              <a:rPr lang="ru-RU" sz="1600" dirty="0">
                <a:solidFill>
                  <a:schemeClr val="tx1"/>
                </a:solidFill>
              </a:rPr>
              <a:t> - 4467;</a:t>
            </a:r>
          </a:p>
          <a:p>
            <a:pPr lvl="2"/>
            <a:r>
              <a:rPr lang="ru-RU" sz="1600" dirty="0" err="1">
                <a:solidFill>
                  <a:schemeClr val="tx1"/>
                </a:solidFill>
              </a:rPr>
              <a:t>Ешен</a:t>
            </a:r>
            <a:r>
              <a:rPr lang="ru-RU" sz="1600" dirty="0">
                <a:solidFill>
                  <a:schemeClr val="tx1"/>
                </a:solidFill>
              </a:rPr>
              <a:t> - 4183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649" y="116633"/>
            <a:ext cx="306454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380" y="3902743"/>
            <a:ext cx="2240817" cy="298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8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 spcCol="36000"/>
          <a:lstStyle/>
          <a:p>
            <a:r>
              <a:rPr lang="uk-UA" dirty="0" smtClean="0"/>
              <a:t> </a:t>
            </a:r>
            <a:r>
              <a:rPr lang="uk-UA" sz="2400" dirty="0" smtClean="0"/>
              <a:t>Важка промисловість          </a:t>
            </a:r>
          </a:p>
          <a:p>
            <a:r>
              <a:rPr lang="uk-UA" sz="1400" dirty="0" smtClean="0"/>
              <a:t>Металообробка</a:t>
            </a:r>
          </a:p>
          <a:p>
            <a:r>
              <a:rPr lang="uk-UA" sz="1400" dirty="0" smtClean="0"/>
              <a:t>Точне приладобудування</a:t>
            </a:r>
          </a:p>
          <a:p>
            <a:r>
              <a:rPr lang="uk-UA" sz="1400" dirty="0" smtClean="0"/>
              <a:t>Виробництво мікроелектроніки</a:t>
            </a:r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/>
          </a:p>
          <a:p>
            <a:pPr marL="0" indent="0">
              <a:buNone/>
            </a:pPr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r>
              <a:rPr lang="uk-UA" sz="2400" dirty="0" smtClean="0"/>
              <a:t>Легка промисловість</a:t>
            </a:r>
          </a:p>
          <a:p>
            <a:r>
              <a:rPr lang="uk-UA" sz="1400" dirty="0" smtClean="0"/>
              <a:t>Харчова </a:t>
            </a:r>
          </a:p>
          <a:p>
            <a:r>
              <a:rPr lang="uk-UA" sz="1400" dirty="0" smtClean="0"/>
              <a:t>Текстильна </a:t>
            </a:r>
          </a:p>
          <a:p>
            <a:r>
              <a:rPr lang="uk-UA" sz="1400" dirty="0" smtClean="0"/>
              <a:t>Керамічна</a:t>
            </a:r>
          </a:p>
          <a:p>
            <a:r>
              <a:rPr lang="uk-UA" sz="1400" dirty="0" smtClean="0"/>
              <a:t>Фармацевтична</a:t>
            </a:r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endParaRPr lang="uk-UA" sz="1400" dirty="0" smtClean="0"/>
          </a:p>
          <a:p>
            <a:endParaRPr lang="uk-UA" sz="1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3927" y="4668838"/>
            <a:ext cx="1641475" cy="218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e3980a85c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6709" y="2176463"/>
            <a:ext cx="2068636" cy="16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683025" cy="137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265232622_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6709" y="4365625"/>
            <a:ext cx="2046288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3946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619" y="-34787"/>
            <a:ext cx="1851315" cy="138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nm2061_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619" y="2819677"/>
            <a:ext cx="2606675" cy="218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01Razrez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619" y="5257800"/>
            <a:ext cx="229552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city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globalcity</Template>
  <TotalTime>166</TotalTime>
  <Words>671</Words>
  <Application>Microsoft Office PowerPoint</Application>
  <PresentationFormat>Экран (4:3)</PresentationFormat>
  <Paragraphs>118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globalcity</vt:lpstr>
      <vt:lpstr>Ліхтенштейн </vt:lpstr>
      <vt:lpstr>Князівство Ліхтенштейн </vt:lpstr>
      <vt:lpstr>Державна символіка </vt:lpstr>
      <vt:lpstr>Презентация PowerPoint</vt:lpstr>
      <vt:lpstr>Адміністративний поділ </vt:lpstr>
      <vt:lpstr>Мова   і   релігія </vt:lpstr>
      <vt:lpstr>Географічні дані</vt:lpstr>
      <vt:lpstr>Населення</vt:lpstr>
      <vt:lpstr>Економіка</vt:lpstr>
      <vt:lpstr>Економіка </vt:lpstr>
      <vt:lpstr>Зовнішня торгівня і зовнішньоекономічні звязки </vt:lpstr>
      <vt:lpstr>Сільське господарство </vt:lpstr>
      <vt:lpstr>Вадуц </vt:lpstr>
      <vt:lpstr>Презентация PowerPoint</vt:lpstr>
      <vt:lpstr>Видатні місця </vt:lpstr>
      <vt:lpstr>Видатні місця</vt:lpstr>
      <vt:lpstr>Цікаві факти </vt:lpstr>
      <vt:lpstr>Цікаві факти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Ліхтенштейн</dc:title>
  <dc:creator>сергей</dc:creator>
  <cp:lastModifiedBy>сергей</cp:lastModifiedBy>
  <cp:revision>15</cp:revision>
  <dcterms:created xsi:type="dcterms:W3CDTF">2014-03-26T11:58:24Z</dcterms:created>
  <dcterms:modified xsi:type="dcterms:W3CDTF">2014-04-03T15:41:44Z</dcterms:modified>
</cp:coreProperties>
</file>