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60"/>
  </p:normalViewPr>
  <p:slideViewPr>
    <p:cSldViewPr>
      <p:cViewPr varScale="1">
        <p:scale>
          <a:sx n="81" d="100"/>
          <a:sy n="81" d="100"/>
        </p:scale>
        <p:origin x="-1771"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C7B27-25C8-4065-A0B8-8CF611E95C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9F2E9EA-5E89-449C-89BD-BB55A357AE43}">
      <dgm:prSet phldrT="[Текст]" custT="1"/>
      <dgm:spPr/>
      <dgm:t>
        <a:bodyPr/>
        <a:lstStyle/>
        <a:p>
          <a:pPr algn="ctr"/>
          <a:r>
            <a:rPr lang="ru-RU" sz="2800" b="0" i="0" dirty="0" smtClean="0"/>
            <a:t>певний відхід від жорсткої Сталінської тоталітарної системи</a:t>
          </a:r>
          <a:endParaRPr lang="ru-RU" sz="2800" dirty="0"/>
        </a:p>
      </dgm:t>
    </dgm:pt>
    <dgm:pt modelId="{78BB50F3-604E-4034-A0CE-C56D3A8DFE93}" type="parTrans" cxnId="{6920BA33-2FA3-4F28-A87A-7C0C984673A0}">
      <dgm:prSet/>
      <dgm:spPr/>
      <dgm:t>
        <a:bodyPr/>
        <a:lstStyle/>
        <a:p>
          <a:endParaRPr lang="ru-RU"/>
        </a:p>
      </dgm:t>
    </dgm:pt>
    <dgm:pt modelId="{FA678D48-63F5-4E77-92CD-9B2852FDDDA7}" type="sibTrans" cxnId="{6920BA33-2FA3-4F28-A87A-7C0C984673A0}">
      <dgm:prSet/>
      <dgm:spPr/>
      <dgm:t>
        <a:bodyPr/>
        <a:lstStyle/>
        <a:p>
          <a:endParaRPr lang="ru-RU"/>
        </a:p>
      </dgm:t>
    </dgm:pt>
    <dgm:pt modelId="{C8F52872-905A-4009-9219-D81124959739}">
      <dgm:prSet phldrT="[Текст]" custT="1"/>
      <dgm:spPr/>
      <dgm:t>
        <a:bodyPr/>
        <a:lstStyle/>
        <a:p>
          <a:pPr algn="ctr"/>
          <a:r>
            <a:rPr lang="ru-RU" sz="2800" b="0" i="0" dirty="0" smtClean="0"/>
            <a:t>спроби її реформування в напрямку лібералізації</a:t>
          </a:r>
          <a:endParaRPr lang="ru-RU" sz="2800" dirty="0"/>
        </a:p>
      </dgm:t>
    </dgm:pt>
    <dgm:pt modelId="{1ED6D731-6C55-443E-9845-E5C4EC13938A}" type="parTrans" cxnId="{7148052B-9317-4DC4-B0FC-106AB3FC600A}">
      <dgm:prSet/>
      <dgm:spPr/>
      <dgm:t>
        <a:bodyPr/>
        <a:lstStyle/>
        <a:p>
          <a:endParaRPr lang="ru-RU"/>
        </a:p>
      </dgm:t>
    </dgm:pt>
    <dgm:pt modelId="{7C7FAB99-999B-43EF-9E41-DA5FDC2292F6}" type="sibTrans" cxnId="{7148052B-9317-4DC4-B0FC-106AB3FC600A}">
      <dgm:prSet/>
      <dgm:spPr/>
      <dgm:t>
        <a:bodyPr/>
        <a:lstStyle/>
        <a:p>
          <a:endParaRPr lang="ru-RU"/>
        </a:p>
      </dgm:t>
    </dgm:pt>
    <dgm:pt modelId="{B164BA8D-837F-49C6-B050-455194622468}">
      <dgm:prSet phldrT="[Текст]" custT="1"/>
      <dgm:spPr/>
      <dgm:t>
        <a:bodyPr/>
        <a:lstStyle/>
        <a:p>
          <a:pPr algn="ctr"/>
          <a:r>
            <a:rPr lang="ru-RU" sz="2800" b="0" i="0" dirty="0" smtClean="0"/>
            <a:t>відносна демократизація</a:t>
          </a:r>
          <a:endParaRPr lang="ru-RU" sz="2800" dirty="0"/>
        </a:p>
      </dgm:t>
    </dgm:pt>
    <dgm:pt modelId="{1E636579-F727-469E-8BE8-B3BA60100389}" type="parTrans" cxnId="{112FD673-951E-430A-876D-12523B3B9C41}">
      <dgm:prSet/>
      <dgm:spPr/>
      <dgm:t>
        <a:bodyPr/>
        <a:lstStyle/>
        <a:p>
          <a:endParaRPr lang="ru-RU"/>
        </a:p>
      </dgm:t>
    </dgm:pt>
    <dgm:pt modelId="{0A4C013C-EE1C-46F0-903A-381178ABC785}" type="sibTrans" cxnId="{112FD673-951E-430A-876D-12523B3B9C41}">
      <dgm:prSet/>
      <dgm:spPr/>
      <dgm:t>
        <a:bodyPr/>
        <a:lstStyle/>
        <a:p>
          <a:endParaRPr lang="ru-RU"/>
        </a:p>
      </dgm:t>
    </dgm:pt>
    <dgm:pt modelId="{38E110C4-E344-4D67-92D1-4AA152EE523B}">
      <dgm:prSet phldrT="[Текст]" custT="1"/>
      <dgm:spPr/>
      <dgm:t>
        <a:bodyPr/>
        <a:lstStyle/>
        <a:p>
          <a:pPr algn="ctr">
            <a:lnSpc>
              <a:spcPct val="200000"/>
            </a:lnSpc>
          </a:pPr>
          <a:r>
            <a:rPr lang="ru-RU" sz="2800" b="0" i="0" dirty="0" smtClean="0"/>
            <a:t>гуманізація політичного та громадського життя.</a:t>
          </a:r>
          <a:endParaRPr lang="ru-RU" sz="2800" dirty="0"/>
        </a:p>
      </dgm:t>
    </dgm:pt>
    <dgm:pt modelId="{F46011EE-8160-4083-899B-CEF491CA197B}" type="parTrans" cxnId="{5CA495FD-6AC8-4755-AE49-9D02D47F06D7}">
      <dgm:prSet/>
      <dgm:spPr/>
      <dgm:t>
        <a:bodyPr/>
        <a:lstStyle/>
        <a:p>
          <a:endParaRPr lang="ru-RU"/>
        </a:p>
      </dgm:t>
    </dgm:pt>
    <dgm:pt modelId="{5FF3759F-28C9-4326-95A1-EF2A22AAD301}" type="sibTrans" cxnId="{5CA495FD-6AC8-4755-AE49-9D02D47F06D7}">
      <dgm:prSet/>
      <dgm:spPr/>
      <dgm:t>
        <a:bodyPr/>
        <a:lstStyle/>
        <a:p>
          <a:endParaRPr lang="ru-RU"/>
        </a:p>
      </dgm:t>
    </dgm:pt>
    <dgm:pt modelId="{0C6FE412-E585-45D5-A71E-5FCB0F1E13BD}" type="pres">
      <dgm:prSet presAssocID="{886C7B27-25C8-4065-A0B8-8CF611E95C60}" presName="linear" presStyleCnt="0">
        <dgm:presLayoutVars>
          <dgm:animLvl val="lvl"/>
          <dgm:resizeHandles val="exact"/>
        </dgm:presLayoutVars>
      </dgm:prSet>
      <dgm:spPr/>
    </dgm:pt>
    <dgm:pt modelId="{FF9DB650-CD7B-444B-9885-E521541DE968}" type="pres">
      <dgm:prSet presAssocID="{39F2E9EA-5E89-449C-89BD-BB55A357AE43}" presName="parentText" presStyleLbl="node1" presStyleIdx="0" presStyleCnt="2">
        <dgm:presLayoutVars>
          <dgm:chMax val="0"/>
          <dgm:bulletEnabled val="1"/>
        </dgm:presLayoutVars>
      </dgm:prSet>
      <dgm:spPr/>
      <dgm:t>
        <a:bodyPr/>
        <a:lstStyle/>
        <a:p>
          <a:endParaRPr lang="ru-RU"/>
        </a:p>
      </dgm:t>
    </dgm:pt>
    <dgm:pt modelId="{A90A9169-37A2-44F3-897D-03C40915BA00}" type="pres">
      <dgm:prSet presAssocID="{39F2E9EA-5E89-449C-89BD-BB55A357AE43}" presName="childText" presStyleLbl="revTx" presStyleIdx="0" presStyleCnt="2">
        <dgm:presLayoutVars>
          <dgm:bulletEnabled val="1"/>
        </dgm:presLayoutVars>
      </dgm:prSet>
      <dgm:spPr/>
      <dgm:t>
        <a:bodyPr/>
        <a:lstStyle/>
        <a:p>
          <a:endParaRPr lang="ru-RU"/>
        </a:p>
      </dgm:t>
    </dgm:pt>
    <dgm:pt modelId="{BA6AFD14-B876-43B4-B957-F61F042F16F4}" type="pres">
      <dgm:prSet presAssocID="{B164BA8D-837F-49C6-B050-455194622468}" presName="parentText" presStyleLbl="node1" presStyleIdx="1" presStyleCnt="2">
        <dgm:presLayoutVars>
          <dgm:chMax val="0"/>
          <dgm:bulletEnabled val="1"/>
        </dgm:presLayoutVars>
      </dgm:prSet>
      <dgm:spPr/>
      <dgm:t>
        <a:bodyPr/>
        <a:lstStyle/>
        <a:p>
          <a:endParaRPr lang="ru-RU"/>
        </a:p>
      </dgm:t>
    </dgm:pt>
    <dgm:pt modelId="{2528BA1F-5290-40F8-8DD8-5F3995EA1811}" type="pres">
      <dgm:prSet presAssocID="{B164BA8D-837F-49C6-B050-455194622468}" presName="childText" presStyleLbl="revTx" presStyleIdx="1" presStyleCnt="2">
        <dgm:presLayoutVars>
          <dgm:bulletEnabled val="1"/>
        </dgm:presLayoutVars>
      </dgm:prSet>
      <dgm:spPr/>
      <dgm:t>
        <a:bodyPr/>
        <a:lstStyle/>
        <a:p>
          <a:endParaRPr lang="ru-RU"/>
        </a:p>
      </dgm:t>
    </dgm:pt>
  </dgm:ptLst>
  <dgm:cxnLst>
    <dgm:cxn modelId="{9C52B557-2FDC-4870-A2E2-7A5C8563442F}" type="presOf" srcId="{38E110C4-E344-4D67-92D1-4AA152EE523B}" destId="{2528BA1F-5290-40F8-8DD8-5F3995EA1811}" srcOrd="0" destOrd="0" presId="urn:microsoft.com/office/officeart/2005/8/layout/vList2"/>
    <dgm:cxn modelId="{2781BC0E-474C-47D6-8A84-4F77B2516F08}" type="presOf" srcId="{886C7B27-25C8-4065-A0B8-8CF611E95C60}" destId="{0C6FE412-E585-45D5-A71E-5FCB0F1E13BD}" srcOrd="0" destOrd="0" presId="urn:microsoft.com/office/officeart/2005/8/layout/vList2"/>
    <dgm:cxn modelId="{69A160A2-FB49-47D5-9385-D6518C6E7CE1}" type="presOf" srcId="{C8F52872-905A-4009-9219-D81124959739}" destId="{A90A9169-37A2-44F3-897D-03C40915BA00}" srcOrd="0" destOrd="0" presId="urn:microsoft.com/office/officeart/2005/8/layout/vList2"/>
    <dgm:cxn modelId="{16C4A9B5-32A8-4079-8A21-F8BCC571CF53}" type="presOf" srcId="{39F2E9EA-5E89-449C-89BD-BB55A357AE43}" destId="{FF9DB650-CD7B-444B-9885-E521541DE968}" srcOrd="0" destOrd="0" presId="urn:microsoft.com/office/officeart/2005/8/layout/vList2"/>
    <dgm:cxn modelId="{112FD673-951E-430A-876D-12523B3B9C41}" srcId="{886C7B27-25C8-4065-A0B8-8CF611E95C60}" destId="{B164BA8D-837F-49C6-B050-455194622468}" srcOrd="1" destOrd="0" parTransId="{1E636579-F727-469E-8BE8-B3BA60100389}" sibTransId="{0A4C013C-EE1C-46F0-903A-381178ABC785}"/>
    <dgm:cxn modelId="{162C7277-67C7-4415-837A-D48AE659929C}" type="presOf" srcId="{B164BA8D-837F-49C6-B050-455194622468}" destId="{BA6AFD14-B876-43B4-B957-F61F042F16F4}" srcOrd="0" destOrd="0" presId="urn:microsoft.com/office/officeart/2005/8/layout/vList2"/>
    <dgm:cxn modelId="{7148052B-9317-4DC4-B0FC-106AB3FC600A}" srcId="{39F2E9EA-5E89-449C-89BD-BB55A357AE43}" destId="{C8F52872-905A-4009-9219-D81124959739}" srcOrd="0" destOrd="0" parTransId="{1ED6D731-6C55-443E-9845-E5C4EC13938A}" sibTransId="{7C7FAB99-999B-43EF-9E41-DA5FDC2292F6}"/>
    <dgm:cxn modelId="{6920BA33-2FA3-4F28-A87A-7C0C984673A0}" srcId="{886C7B27-25C8-4065-A0B8-8CF611E95C60}" destId="{39F2E9EA-5E89-449C-89BD-BB55A357AE43}" srcOrd="0" destOrd="0" parTransId="{78BB50F3-604E-4034-A0CE-C56D3A8DFE93}" sibTransId="{FA678D48-63F5-4E77-92CD-9B2852FDDDA7}"/>
    <dgm:cxn modelId="{5CA495FD-6AC8-4755-AE49-9D02D47F06D7}" srcId="{B164BA8D-837F-49C6-B050-455194622468}" destId="{38E110C4-E344-4D67-92D1-4AA152EE523B}" srcOrd="0" destOrd="0" parTransId="{F46011EE-8160-4083-899B-CEF491CA197B}" sibTransId="{5FF3759F-28C9-4326-95A1-EF2A22AAD301}"/>
    <dgm:cxn modelId="{5B29D29E-4798-49E0-ADF0-265E12135E6D}" type="presParOf" srcId="{0C6FE412-E585-45D5-A71E-5FCB0F1E13BD}" destId="{FF9DB650-CD7B-444B-9885-E521541DE968}" srcOrd="0" destOrd="0" presId="urn:microsoft.com/office/officeart/2005/8/layout/vList2"/>
    <dgm:cxn modelId="{BA0E0BAE-D41A-4E3F-B618-CB19F113A55F}" type="presParOf" srcId="{0C6FE412-E585-45D5-A71E-5FCB0F1E13BD}" destId="{A90A9169-37A2-44F3-897D-03C40915BA00}" srcOrd="1" destOrd="0" presId="urn:microsoft.com/office/officeart/2005/8/layout/vList2"/>
    <dgm:cxn modelId="{A9A3AE3F-BC20-4430-A207-C577EF7A143D}" type="presParOf" srcId="{0C6FE412-E585-45D5-A71E-5FCB0F1E13BD}" destId="{BA6AFD14-B876-43B4-B957-F61F042F16F4}" srcOrd="2" destOrd="0" presId="urn:microsoft.com/office/officeart/2005/8/layout/vList2"/>
    <dgm:cxn modelId="{858C6EAD-115A-44B9-B5DA-8A724423EB12}" type="presParOf" srcId="{0C6FE412-E585-45D5-A71E-5FCB0F1E13BD}" destId="{2528BA1F-5290-40F8-8DD8-5F3995EA181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DB650-CD7B-444B-9885-E521541DE968}">
      <dsp:nvSpPr>
        <dsp:cNvPr id="0" name=""/>
        <dsp:cNvSpPr/>
      </dsp:nvSpPr>
      <dsp:spPr>
        <a:xfrm>
          <a:off x="0" y="437010"/>
          <a:ext cx="8928991" cy="121680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0" i="0" kern="1200" dirty="0" smtClean="0"/>
            <a:t>певний відхід від жорсткої Сталінської тоталітарної системи</a:t>
          </a:r>
          <a:endParaRPr lang="ru-RU" sz="2800" kern="1200" dirty="0"/>
        </a:p>
      </dsp:txBody>
      <dsp:txXfrm>
        <a:off x="59399" y="496409"/>
        <a:ext cx="8810193" cy="1098002"/>
      </dsp:txXfrm>
    </dsp:sp>
    <dsp:sp modelId="{A90A9169-37A2-44F3-897D-03C40915BA00}">
      <dsp:nvSpPr>
        <dsp:cNvPr id="0" name=""/>
        <dsp:cNvSpPr/>
      </dsp:nvSpPr>
      <dsp:spPr>
        <a:xfrm>
          <a:off x="0" y="1653811"/>
          <a:ext cx="892899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35560" rIns="199136" bIns="35560" numCol="1" spcCol="1270" anchor="t" anchorCtr="0">
          <a:noAutofit/>
        </a:bodyPr>
        <a:lstStyle/>
        <a:p>
          <a:pPr marL="285750" lvl="1" indent="-285750" algn="ctr" defTabSz="1244600">
            <a:lnSpc>
              <a:spcPct val="90000"/>
            </a:lnSpc>
            <a:spcBef>
              <a:spcPct val="0"/>
            </a:spcBef>
            <a:spcAft>
              <a:spcPct val="20000"/>
            </a:spcAft>
            <a:buChar char="••"/>
          </a:pPr>
          <a:r>
            <a:rPr lang="ru-RU" sz="2800" b="0" i="0" kern="1200" dirty="0" smtClean="0"/>
            <a:t>спроби її реформування в напрямку лібералізації</a:t>
          </a:r>
          <a:endParaRPr lang="ru-RU" sz="2800" kern="1200" dirty="0"/>
        </a:p>
      </dsp:txBody>
      <dsp:txXfrm>
        <a:off x="0" y="1653811"/>
        <a:ext cx="8928991" cy="1076400"/>
      </dsp:txXfrm>
    </dsp:sp>
    <dsp:sp modelId="{BA6AFD14-B876-43B4-B957-F61F042F16F4}">
      <dsp:nvSpPr>
        <dsp:cNvPr id="0" name=""/>
        <dsp:cNvSpPr/>
      </dsp:nvSpPr>
      <dsp:spPr>
        <a:xfrm>
          <a:off x="0" y="2730211"/>
          <a:ext cx="8928991" cy="121680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0" i="0" kern="1200" dirty="0" smtClean="0"/>
            <a:t>відносна демократизація</a:t>
          </a:r>
          <a:endParaRPr lang="ru-RU" sz="2800" kern="1200" dirty="0"/>
        </a:p>
      </dsp:txBody>
      <dsp:txXfrm>
        <a:off x="59399" y="2789610"/>
        <a:ext cx="8810193" cy="1098002"/>
      </dsp:txXfrm>
    </dsp:sp>
    <dsp:sp modelId="{2528BA1F-5290-40F8-8DD8-5F3995EA1811}">
      <dsp:nvSpPr>
        <dsp:cNvPr id="0" name=""/>
        <dsp:cNvSpPr/>
      </dsp:nvSpPr>
      <dsp:spPr>
        <a:xfrm>
          <a:off x="0" y="3947010"/>
          <a:ext cx="892899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35560" rIns="199136" bIns="35560" numCol="1" spcCol="1270" anchor="t" anchorCtr="0">
          <a:noAutofit/>
        </a:bodyPr>
        <a:lstStyle/>
        <a:p>
          <a:pPr marL="285750" lvl="1" indent="-285750" algn="ctr" defTabSz="1244600">
            <a:lnSpc>
              <a:spcPct val="200000"/>
            </a:lnSpc>
            <a:spcBef>
              <a:spcPct val="0"/>
            </a:spcBef>
            <a:spcAft>
              <a:spcPct val="20000"/>
            </a:spcAft>
            <a:buChar char="••"/>
          </a:pPr>
          <a:r>
            <a:rPr lang="ru-RU" sz="2800" b="0" i="0" kern="1200" dirty="0" smtClean="0"/>
            <a:t>гуманізація політичного та громадського життя.</a:t>
          </a:r>
          <a:endParaRPr lang="ru-RU" sz="2800" kern="1200" dirty="0"/>
        </a:p>
      </dsp:txBody>
      <dsp:txXfrm>
        <a:off x="0" y="3947010"/>
        <a:ext cx="8928991"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20.11.2013</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3248001"/>
          </a:xfrm>
        </p:spPr>
        <p:txBody>
          <a:bodyPr/>
          <a:lstStyle/>
          <a:p>
            <a:r>
              <a:rPr lang="uk-UA" dirty="0" smtClean="0"/>
              <a:t>Відлига в Україні</a:t>
            </a:r>
            <a:endParaRPr lang="ru-RU" dirty="0"/>
          </a:p>
        </p:txBody>
      </p:sp>
      <p:sp>
        <p:nvSpPr>
          <p:cNvPr id="3" name="Подзаголовок 2"/>
          <p:cNvSpPr>
            <a:spLocks noGrp="1"/>
          </p:cNvSpPr>
          <p:nvPr>
            <p:ph type="subTitle" idx="1"/>
          </p:nvPr>
        </p:nvSpPr>
        <p:spPr>
          <a:xfrm>
            <a:off x="5868144" y="4953000"/>
            <a:ext cx="2808312" cy="1219200"/>
          </a:xfrm>
        </p:spPr>
        <p:txBody>
          <a:bodyPr>
            <a:normAutofit lnSpcReduction="10000"/>
          </a:bodyPr>
          <a:lstStyle/>
          <a:p>
            <a:r>
              <a:rPr lang="uk-UA" dirty="0" smtClean="0"/>
              <a:t>Підготувала:</a:t>
            </a:r>
          </a:p>
          <a:p>
            <a:r>
              <a:rPr lang="uk-UA" dirty="0" smtClean="0"/>
              <a:t>Учениця – 11 А</a:t>
            </a:r>
            <a:br>
              <a:rPr lang="uk-UA" dirty="0" smtClean="0"/>
            </a:br>
            <a:r>
              <a:rPr lang="uk-UA" dirty="0" smtClean="0"/>
              <a:t>Костенко Еліна </a:t>
            </a:r>
            <a:endParaRPr lang="ru-RU" dirty="0"/>
          </a:p>
        </p:txBody>
      </p:sp>
    </p:spTree>
    <p:extLst>
      <p:ext uri="{BB962C8B-B14F-4D97-AF65-F5344CB8AC3E}">
        <p14:creationId xmlns:p14="http://schemas.microsoft.com/office/powerpoint/2010/main" val="1111403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911"/>
            <a:ext cx="8229600" cy="1600200"/>
          </a:xfrm>
        </p:spPr>
        <p:txBody>
          <a:bodyPr/>
          <a:lstStyle/>
          <a:p>
            <a:r>
              <a:rPr lang="ru-RU" dirty="0" err="1">
                <a:effectLst/>
              </a:rPr>
              <a:t>Економічні</a:t>
            </a:r>
            <a:r>
              <a:rPr lang="ru-RU" dirty="0">
                <a:effectLst/>
              </a:rPr>
              <a:t> </a:t>
            </a:r>
            <a:r>
              <a:rPr lang="ru-RU" dirty="0" err="1">
                <a:effectLst/>
              </a:rPr>
              <a:t>реформи</a:t>
            </a:r>
            <a:r>
              <a:rPr lang="ru-RU" dirty="0">
                <a:effectLst/>
              </a:rPr>
              <a:t/>
            </a:r>
            <a:br>
              <a:rPr lang="ru-RU" dirty="0">
                <a:effectLst/>
              </a:rPr>
            </a:br>
            <a:endParaRPr lang="ru-RU" dirty="0"/>
          </a:p>
        </p:txBody>
      </p:sp>
      <p:sp>
        <p:nvSpPr>
          <p:cNvPr id="3" name="Объект 2"/>
          <p:cNvSpPr>
            <a:spLocks noGrp="1"/>
          </p:cNvSpPr>
          <p:nvPr>
            <p:ph idx="1"/>
          </p:nvPr>
        </p:nvSpPr>
        <p:spPr>
          <a:xfrm>
            <a:off x="0" y="4293096"/>
            <a:ext cx="9135366" cy="2564904"/>
          </a:xfrm>
        </p:spPr>
        <p:txBody>
          <a:bodyPr>
            <a:normAutofit fontScale="85000" lnSpcReduction="10000"/>
          </a:bodyPr>
          <a:lstStyle/>
          <a:p>
            <a:pPr marL="0" indent="0" algn="ctr">
              <a:buNone/>
            </a:pPr>
            <a:r>
              <a:rPr lang="uk-UA" sz="2000" dirty="0" smtClean="0"/>
              <a:t>Спроба економічних та суспільних реформ була спрямована на виконання завдання у короткий строк наздогнати та перегнати найрозвиненіші західні країни за виробництвом продукції на особу. Один із авторів програми «Наздогнати й перегнати Америку» професор О. Алексєєв згадував: «Розрахунок показав, що наш тогочасний рівень життя становив 50—60% від американського. А оскільки, за нашою статистикою, ми розвивалися у декілька разів швидше, то висновок напрошувався сам собою: розрив з кожним роком буде скорочуватися... Для мене прозріння настало лише через три роки після XXII з'їзду. Я зрозумів, що статистичні дані, якими ми послуговувалися, нічого спільного не мають зі справжнім станом справ».</a:t>
            </a:r>
            <a:endParaRPr lang="uk-UA" sz="2000" dirty="0"/>
          </a:p>
        </p:txBody>
      </p:sp>
      <p:pic>
        <p:nvPicPr>
          <p:cNvPr id="8194" name="Picture 2" descr="http://pics.livejournal.com/skurlatov/pic/0033g9h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36712"/>
            <a:ext cx="251460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uk/2/25/22_%D0%B7'%D1%97%D0%B7%D0%B4_%D0%BA%D0%BF%D1%80%D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64704"/>
            <a:ext cx="410445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406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700808"/>
          </a:xfrm>
        </p:spPr>
        <p:txBody>
          <a:bodyPr/>
          <a:lstStyle/>
          <a:p>
            <a:r>
              <a:rPr lang="ru-RU" sz="4400" dirty="0" err="1">
                <a:effectLst/>
              </a:rPr>
              <a:t>Реформи</a:t>
            </a:r>
            <a:r>
              <a:rPr lang="ru-RU" sz="4400" dirty="0">
                <a:effectLst/>
              </a:rPr>
              <a:t> </a:t>
            </a:r>
            <a:r>
              <a:rPr lang="ru-RU" sz="4400" dirty="0" err="1">
                <a:effectLst/>
              </a:rPr>
              <a:t>військово-промислового</a:t>
            </a:r>
            <a:r>
              <a:rPr lang="ru-RU" sz="4400" dirty="0">
                <a:effectLst/>
              </a:rPr>
              <a:t> комплексу</a:t>
            </a:r>
            <a:r>
              <a:rPr lang="ru-RU" dirty="0">
                <a:effectLst/>
              </a:rPr>
              <a:t/>
            </a:r>
            <a:br>
              <a:rPr lang="ru-RU" dirty="0">
                <a:effectLst/>
              </a:rPr>
            </a:br>
            <a:endParaRPr lang="ru-RU" dirty="0"/>
          </a:p>
        </p:txBody>
      </p:sp>
      <p:sp>
        <p:nvSpPr>
          <p:cNvPr id="3" name="Объект 2"/>
          <p:cNvSpPr>
            <a:spLocks noGrp="1"/>
          </p:cNvSpPr>
          <p:nvPr>
            <p:ph idx="1"/>
          </p:nvPr>
        </p:nvSpPr>
        <p:spPr>
          <a:xfrm>
            <a:off x="107504" y="4653136"/>
            <a:ext cx="8928992" cy="2088232"/>
          </a:xfrm>
        </p:spPr>
        <p:txBody>
          <a:bodyPr>
            <a:normAutofit fontScale="85000" lnSpcReduction="10000"/>
          </a:bodyPr>
          <a:lstStyle/>
          <a:p>
            <a:pPr marL="0" indent="0" algn="ctr">
              <a:buNone/>
            </a:pPr>
            <a:r>
              <a:rPr lang="uk-UA" sz="1600" dirty="0" smtClean="0"/>
              <a:t>Уже з перших повоєнних років великих зусиль було докладено для розбудови військово-промислового комплексу, зокрема, для виробництва нових видів зброї. 1953 року Радянський Союз вперше випробував водневу зброю. Головним конструктором термоядерної зброї в СРСР був академік Андрій Сахаров, який згодом збагнув усю небезпеку виникнення термоядерної війни й став активним борцем за мир. Організатором дослідницької роботи в галузі ядерної науки та техніки у СРСР був академік Ігор </a:t>
            </a:r>
            <a:r>
              <a:rPr lang="uk-UA" sz="1600" dirty="0" err="1" smtClean="0"/>
              <a:t>Курчатов</a:t>
            </a:r>
            <a:r>
              <a:rPr lang="uk-UA" sz="1600" dirty="0" smtClean="0"/>
              <a:t>. Під його керівництвом 1954 року вперше в світі було збудовано атомну </a:t>
            </a:r>
            <a:r>
              <a:rPr lang="uk-UA" sz="1600" dirty="0" err="1" smtClean="0"/>
              <a:t>електростан</a:t>
            </a:r>
            <a:r>
              <a:rPr lang="uk-UA" sz="1600" dirty="0" smtClean="0"/>
              <a:t>цію в Обнінську (Калузька область Росії). Вражаючих успіхів було досягнуто в дослідженні та освоєнні космосу. 4 жовтня 1957 р. Радянський Союз вперше у світі здійснив запуск штучного супутника Землі. 12 квітня 1961 р. у космос полетіла радянська людина - Юрій Гагарін.</a:t>
            </a:r>
          </a:p>
          <a:p>
            <a:pPr algn="ctr"/>
            <a:endParaRPr lang="ru-RU" dirty="0"/>
          </a:p>
        </p:txBody>
      </p:sp>
      <p:pic>
        <p:nvPicPr>
          <p:cNvPr id="9218" name="Picture 2" descr="http://wartime.org.ua/uploads/posts/2013-04/1365942422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84784"/>
            <a:ext cx="4248472" cy="292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21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effectLst/>
              </a:rPr>
              <a:t>Аграрні</a:t>
            </a:r>
            <a:r>
              <a:rPr lang="ru-RU" dirty="0">
                <a:effectLst/>
              </a:rPr>
              <a:t> </a:t>
            </a:r>
            <a:r>
              <a:rPr lang="ru-RU" dirty="0" err="1">
                <a:effectLst/>
              </a:rPr>
              <a:t>реформи</a:t>
            </a:r>
            <a:r>
              <a:rPr lang="ru-RU" dirty="0">
                <a:effectLst/>
              </a:rPr>
              <a:t/>
            </a:r>
            <a:br>
              <a:rPr lang="ru-RU" dirty="0">
                <a:effectLst/>
              </a:rPr>
            </a:br>
            <a:endParaRPr lang="ru-RU" dirty="0"/>
          </a:p>
        </p:txBody>
      </p:sp>
      <p:sp>
        <p:nvSpPr>
          <p:cNvPr id="3" name="Объект 2"/>
          <p:cNvSpPr>
            <a:spLocks noGrp="1"/>
          </p:cNvSpPr>
          <p:nvPr>
            <p:ph idx="1"/>
          </p:nvPr>
        </p:nvSpPr>
        <p:spPr>
          <a:xfrm>
            <a:off x="457200" y="4365104"/>
            <a:ext cx="8229600" cy="2088232"/>
          </a:xfrm>
        </p:spPr>
        <p:txBody>
          <a:bodyPr>
            <a:normAutofit fontScale="85000" lnSpcReduction="10000"/>
          </a:bodyPr>
          <a:lstStyle/>
          <a:p>
            <a:pPr marL="0" indent="0" algn="ctr">
              <a:buNone/>
            </a:pPr>
            <a:r>
              <a:rPr lang="uk-UA" dirty="0" smtClean="0"/>
              <a:t>Далекою від розв'язання залишалася проблема забезпечення продуктами харчування, що спонукало кремлівське керівництво приділяти значну увагу сільському господарству. Вишукувалися різні способи швидкого збільшення виробництва, особливо зернових культур. 1954 року розпочалося освоєння цілинних земель у Казахстані, Сибіру, на Уралі та Північному Кавказі.</a:t>
            </a:r>
            <a:endParaRPr lang="uk-UA" dirty="0"/>
          </a:p>
        </p:txBody>
      </p:sp>
      <p:pic>
        <p:nvPicPr>
          <p:cNvPr id="10242" name="Picture 2" descr="http://900igr.net/datai/istorija/Politika-KHruscheva/0010-010-Kukuruznaja-epope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05" y="980728"/>
            <a:ext cx="422446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cdn2.img22.rian.ru/images/26878/63/268786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474" y="980728"/>
            <a:ext cx="450101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35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err="1">
                <a:effectLst/>
              </a:rPr>
              <a:t>Освітні</a:t>
            </a:r>
            <a:r>
              <a:rPr lang="ru-RU" sz="4400" dirty="0">
                <a:effectLst/>
              </a:rPr>
              <a:t> </a:t>
            </a:r>
            <a:r>
              <a:rPr lang="ru-RU" sz="4400" dirty="0" err="1">
                <a:effectLst/>
              </a:rPr>
              <a:t>реформи</a:t>
            </a:r>
            <a:r>
              <a:rPr lang="ru-RU" sz="4400" dirty="0">
                <a:effectLst/>
              </a:rPr>
              <a:t/>
            </a:r>
            <a:br>
              <a:rPr lang="ru-RU" sz="4400" dirty="0">
                <a:effectLst/>
              </a:rPr>
            </a:br>
            <a:endParaRPr lang="ru-RU" sz="4400" dirty="0"/>
          </a:p>
        </p:txBody>
      </p:sp>
      <p:sp>
        <p:nvSpPr>
          <p:cNvPr id="3" name="Объект 2"/>
          <p:cNvSpPr>
            <a:spLocks noGrp="1"/>
          </p:cNvSpPr>
          <p:nvPr>
            <p:ph idx="1"/>
          </p:nvPr>
        </p:nvSpPr>
        <p:spPr>
          <a:xfrm>
            <a:off x="57756" y="4869160"/>
            <a:ext cx="8856984" cy="2304256"/>
          </a:xfrm>
        </p:spPr>
        <p:txBody>
          <a:bodyPr>
            <a:normAutofit fontScale="55000" lnSpcReduction="20000"/>
          </a:bodyPr>
          <a:lstStyle/>
          <a:p>
            <a:pPr marL="0" indent="0" algn="ctr">
              <a:buNone/>
            </a:pPr>
            <a:r>
              <a:rPr lang="uk-UA" dirty="0" smtClean="0"/>
              <a:t>За часів «відлиги» було розпочато не одну реформу освітнього простору. У потугах до змін зачіпалися різні сфери життя дитсадків, шкіл та вищих і середніх навчальних закладів країни. Проте, з усіх реформ найбільш вагомою була політехнізація навчання. Ця проблема залишила по собі найбільшу кількість відгуків, вона викликала більше змін у навчальному процесі, ніж будь-яка інша інновація уряду. Тому її вважають основоположною освітньою реформою тієї доби, яка знайшла своє відображення у Законі про освіту 1959 року</a:t>
            </a:r>
            <a:r>
              <a:rPr lang="uk-UA" baseline="30000" dirty="0" smtClean="0"/>
              <a:t> </a:t>
            </a:r>
            <a:r>
              <a:rPr lang="uk-UA" dirty="0" smtClean="0"/>
              <a:t>З метою наблизити навчання до виробництва 1958 року розпочато реформу середньої школи. Термін навчання збільшився з 10 до 11 років. Починаючи з 9-го класу, учні два дні на тиждень мали опановувати виробничі спеціальності безпосередньо на фабриках, заводах, у радгоспах. Реформу проводили нашвидкуруч, без глибокого вивчення справи, без достатнього фінансування. Своєї мети — підняти престиж робітничих професій та збільшити кількість кваліфікованих робітників - вона не досягла.</a:t>
            </a:r>
          </a:p>
          <a:p>
            <a:endParaRPr lang="ru-RU" dirty="0"/>
          </a:p>
        </p:txBody>
      </p:sp>
      <p:pic>
        <p:nvPicPr>
          <p:cNvPr id="11266" name="Picture 2" descr="http://www.topeducationdegrees.org/wp-content/uploads/2012/10/7.-G%C3%87%C2%A3Drawing-Music-and-Singing-Classes-Will-Raise-Cultural-Education-of-a-Student-Without-a-DoubtG%C3%87%C2%A5-19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811559"/>
            <a:ext cx="2808312" cy="402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883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effectLst/>
              </a:rPr>
              <a:t>Культурні</a:t>
            </a:r>
            <a:r>
              <a:rPr lang="ru-RU" dirty="0">
                <a:effectLst/>
              </a:rPr>
              <a:t> </a:t>
            </a:r>
            <a:r>
              <a:rPr lang="ru-RU" dirty="0" err="1">
                <a:effectLst/>
              </a:rPr>
              <a:t>реформи</a:t>
            </a:r>
            <a:r>
              <a:rPr lang="ru-RU" dirty="0">
                <a:effectLst/>
              </a:rPr>
              <a:t/>
            </a:r>
            <a:br>
              <a:rPr lang="ru-RU" dirty="0">
                <a:effectLst/>
              </a:rPr>
            </a:br>
            <a:endParaRPr lang="ru-RU" dirty="0"/>
          </a:p>
        </p:txBody>
      </p:sp>
      <p:sp>
        <p:nvSpPr>
          <p:cNvPr id="3" name="Объект 2"/>
          <p:cNvSpPr>
            <a:spLocks noGrp="1"/>
          </p:cNvSpPr>
          <p:nvPr>
            <p:ph idx="1"/>
          </p:nvPr>
        </p:nvSpPr>
        <p:spPr>
          <a:xfrm>
            <a:off x="539552" y="4869160"/>
            <a:ext cx="8229600" cy="1833067"/>
          </a:xfrm>
        </p:spPr>
        <p:txBody>
          <a:bodyPr>
            <a:normAutofit fontScale="92500"/>
          </a:bodyPr>
          <a:lstStyle/>
          <a:p>
            <a:pPr marL="0" indent="0" algn="ctr">
              <a:buNone/>
            </a:pPr>
            <a:r>
              <a:rPr lang="ru-RU" dirty="0" err="1"/>
              <a:t>Під</a:t>
            </a:r>
            <a:r>
              <a:rPr lang="ru-RU" dirty="0"/>
              <a:t> час </a:t>
            </a:r>
            <a:r>
              <a:rPr lang="ru-RU" dirty="0" err="1"/>
              <a:t>періоду</a:t>
            </a:r>
            <a:r>
              <a:rPr lang="ru-RU" dirty="0"/>
              <a:t> </a:t>
            </a:r>
            <a:r>
              <a:rPr lang="ru-RU" dirty="0" err="1"/>
              <a:t>десталінізації</a:t>
            </a:r>
            <a:r>
              <a:rPr lang="ru-RU" dirty="0"/>
              <a:t> </a:t>
            </a:r>
            <a:r>
              <a:rPr lang="ru-RU" dirty="0" err="1"/>
              <a:t>помітно</a:t>
            </a:r>
            <a:r>
              <a:rPr lang="ru-RU" dirty="0"/>
              <a:t> ослабла цензура, </a:t>
            </a:r>
            <a:r>
              <a:rPr lang="ru-RU" dirty="0" err="1"/>
              <a:t>насамперед</a:t>
            </a:r>
            <a:r>
              <a:rPr lang="ru-RU" dirty="0"/>
              <a:t> у </a:t>
            </a:r>
            <a:r>
              <a:rPr lang="ru-RU" dirty="0" err="1"/>
              <a:t>літературі</a:t>
            </a:r>
            <a:r>
              <a:rPr lang="ru-RU" dirty="0"/>
              <a:t>, </a:t>
            </a:r>
            <a:r>
              <a:rPr lang="ru-RU" dirty="0" err="1"/>
              <a:t>кіно</a:t>
            </a:r>
            <a:r>
              <a:rPr lang="ru-RU" dirty="0"/>
              <a:t> й </a:t>
            </a:r>
            <a:r>
              <a:rPr lang="ru-RU" dirty="0" err="1"/>
              <a:t>інших</a:t>
            </a:r>
            <a:r>
              <a:rPr lang="ru-RU" dirty="0"/>
              <a:t> видах </a:t>
            </a:r>
            <a:r>
              <a:rPr lang="ru-RU" dirty="0" err="1"/>
              <a:t>мистецтва</a:t>
            </a:r>
            <a:r>
              <a:rPr lang="ru-RU" dirty="0"/>
              <a:t>, де стало </a:t>
            </a:r>
            <a:r>
              <a:rPr lang="ru-RU" dirty="0" err="1"/>
              <a:t>можливим</a:t>
            </a:r>
            <a:r>
              <a:rPr lang="ru-RU" dirty="0"/>
              <a:t> </a:t>
            </a:r>
            <a:r>
              <a:rPr lang="ru-RU" dirty="0" err="1"/>
              <a:t>критичніше</a:t>
            </a:r>
            <a:r>
              <a:rPr lang="ru-RU" dirty="0"/>
              <a:t> </a:t>
            </a:r>
            <a:r>
              <a:rPr lang="ru-RU" dirty="0" err="1"/>
              <a:t>висвітлення</a:t>
            </a:r>
            <a:r>
              <a:rPr lang="ru-RU" dirty="0"/>
              <a:t> </a:t>
            </a:r>
            <a:r>
              <a:rPr lang="ru-RU" dirty="0" err="1"/>
              <a:t>дійсності</a:t>
            </a:r>
            <a:r>
              <a:rPr lang="ru-RU" dirty="0"/>
              <a:t>. </a:t>
            </a:r>
            <a:r>
              <a:rPr lang="ru-RU" dirty="0" err="1" smtClean="0"/>
              <a:t>Телестудії</a:t>
            </a:r>
            <a:r>
              <a:rPr lang="ru-RU" dirty="0" smtClean="0"/>
              <a:t> </a:t>
            </a:r>
            <a:r>
              <a:rPr lang="ru-RU" dirty="0" err="1"/>
              <a:t>відкрито</a:t>
            </a:r>
            <a:r>
              <a:rPr lang="ru-RU" dirty="0"/>
              <a:t> в </a:t>
            </a:r>
            <a:r>
              <a:rPr lang="ru-RU" dirty="0" err="1"/>
              <a:t>усіх</a:t>
            </a:r>
            <a:r>
              <a:rPr lang="ru-RU" dirty="0"/>
              <a:t> </a:t>
            </a:r>
            <a:r>
              <a:rPr lang="ru-RU" dirty="0" err="1"/>
              <a:t>столицях</a:t>
            </a:r>
            <a:r>
              <a:rPr lang="ru-RU" dirty="0"/>
              <a:t> </a:t>
            </a:r>
            <a:r>
              <a:rPr lang="ru-RU" dirty="0" err="1"/>
              <a:t>союзних</a:t>
            </a:r>
            <a:r>
              <a:rPr lang="ru-RU" dirty="0"/>
              <a:t> </a:t>
            </a:r>
            <a:r>
              <a:rPr lang="ru-RU" dirty="0" err="1"/>
              <a:t>республік</a:t>
            </a:r>
            <a:r>
              <a:rPr lang="ru-RU" dirty="0"/>
              <a:t> і в </a:t>
            </a:r>
            <a:r>
              <a:rPr lang="ru-RU" dirty="0" err="1"/>
              <a:t>багатьох</a:t>
            </a:r>
            <a:r>
              <a:rPr lang="ru-RU" dirty="0"/>
              <a:t> </a:t>
            </a:r>
            <a:r>
              <a:rPr lang="ru-RU" dirty="0" err="1"/>
              <a:t>обласних</a:t>
            </a:r>
            <a:r>
              <a:rPr lang="ru-RU" dirty="0"/>
              <a:t> центрах.</a:t>
            </a:r>
            <a:endParaRPr lang="ru-RU" dirty="0"/>
          </a:p>
        </p:txBody>
      </p:sp>
      <p:pic>
        <p:nvPicPr>
          <p:cNvPr id="12290" name="Picture 2" descr="http://kpi.ua/gallery/albums/newspaper-2008/06-1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3810000" cy="311467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iver.com.ua/_nw/91/769899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528" y="1124744"/>
            <a:ext cx="4380532"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500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00808"/>
          </a:xfrm>
        </p:spPr>
        <p:txBody>
          <a:bodyPr/>
          <a:lstStyle/>
          <a:p>
            <a:r>
              <a:rPr lang="ru-RU" sz="3200" dirty="0" err="1">
                <a:effectLst/>
              </a:rPr>
              <a:t>Посилення</a:t>
            </a:r>
            <a:r>
              <a:rPr lang="ru-RU" sz="3200" dirty="0">
                <a:effectLst/>
              </a:rPr>
              <a:t> </a:t>
            </a:r>
            <a:r>
              <a:rPr lang="ru-RU" sz="3200" dirty="0" err="1">
                <a:effectLst/>
              </a:rPr>
              <a:t>тиску</a:t>
            </a:r>
            <a:r>
              <a:rPr lang="ru-RU" sz="3200" dirty="0">
                <a:effectLst/>
              </a:rPr>
              <a:t> на </a:t>
            </a:r>
            <a:r>
              <a:rPr lang="ru-RU" sz="3200" dirty="0" err="1">
                <a:effectLst/>
              </a:rPr>
              <a:t>релігійні</a:t>
            </a:r>
            <a:r>
              <a:rPr lang="ru-RU" sz="3200" dirty="0">
                <a:effectLst/>
              </a:rPr>
              <a:t> </a:t>
            </a:r>
            <a:r>
              <a:rPr lang="ru-RU" sz="3200" dirty="0" err="1">
                <a:effectLst/>
              </a:rPr>
              <a:t>об'єднання</a:t>
            </a:r>
            <a:r>
              <a:rPr lang="ru-RU" dirty="0">
                <a:effectLst/>
              </a:rPr>
              <a:t/>
            </a:r>
            <a:br>
              <a:rPr lang="ru-RU" dirty="0">
                <a:effectLst/>
              </a:rPr>
            </a:br>
            <a:endParaRPr lang="ru-RU" dirty="0"/>
          </a:p>
        </p:txBody>
      </p:sp>
      <p:sp>
        <p:nvSpPr>
          <p:cNvPr id="3" name="Объект 2"/>
          <p:cNvSpPr>
            <a:spLocks noGrp="1"/>
          </p:cNvSpPr>
          <p:nvPr>
            <p:ph idx="1"/>
          </p:nvPr>
        </p:nvSpPr>
        <p:spPr>
          <a:xfrm>
            <a:off x="215008" y="4869160"/>
            <a:ext cx="8928992" cy="2112675"/>
          </a:xfrm>
        </p:spPr>
        <p:txBody>
          <a:bodyPr>
            <a:noAutofit/>
          </a:bodyPr>
          <a:lstStyle/>
          <a:p>
            <a:pPr marL="0" indent="0" algn="ctr">
              <a:buNone/>
            </a:pPr>
            <a:r>
              <a:rPr lang="uk-UA" sz="1400" dirty="0" smtClean="0"/>
              <a:t>956 року почалася активізація антирелігійної боротьби, яку Олександр Лисенко влучно охрестив політикою «загвинчування гайок». Таємна постанова ЦК КПРС «Про записці відділу пропаганди і агітації ЦК КПРС по союзних республіках" Про недоліки науково-атеїстичної пропаганди "» від 4 жовтня 1958 зобов'язувала партійні, комсомольські та громадські організації розгорнути пропагандистський наступ на «релігійні пережитки»; державним установам пропонувалося здійснити заходи адміністративного характеру, спрямовані на жорсткість умов існування релігійних громад. 16 жовтня 1958 Рада Міністрів СРСР ухвалила Постанови "Про монастирі в СРСР» і «Про підвищення податків на доходи єпархіальних підприємств і монастирів».</a:t>
            </a:r>
            <a:endParaRPr lang="uk-UA" sz="1400" dirty="0"/>
          </a:p>
        </p:txBody>
      </p:sp>
      <p:pic>
        <p:nvPicPr>
          <p:cNvPr id="13314" name="Picture 2" descr="https://encrypted-tbn1.gstatic.com/images?q=tbn:ANd9GcSohKNp3Qs8XFcD9Ggf2Mlci41-aVoeLZUwNQcCsN4dHaPplRB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973143"/>
            <a:ext cx="2808312" cy="374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50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5229200"/>
            <a:ext cx="8229600" cy="1184995"/>
          </a:xfrm>
        </p:spPr>
        <p:txBody>
          <a:bodyPr>
            <a:normAutofit lnSpcReduction="10000"/>
          </a:bodyPr>
          <a:lstStyle/>
          <a:p>
            <a:pPr marL="0" indent="0">
              <a:buNone/>
            </a:pP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Відли́га</a:t>
            </a:r>
            <a:r>
              <a:rPr lang="vi-VN" dirty="0"/>
              <a:t> — неофіційна назва періоду історії СРСР, що розпочався після смерті Й. Сталіна </a:t>
            </a:r>
            <a:r>
              <a:rPr lang="uk-UA" dirty="0" smtClean="0"/>
              <a:t>- </a:t>
            </a:r>
            <a:r>
              <a:rPr lang="vi-VN" dirty="0" smtClean="0"/>
              <a:t>друга </a:t>
            </a:r>
            <a:r>
              <a:rPr lang="vi-VN" dirty="0"/>
              <a:t>половина 1950-х р. — початок 1960-х р</a:t>
            </a:r>
            <a:r>
              <a:rPr lang="vi-VN" dirty="0" smtClean="0"/>
              <a:t>.. </a:t>
            </a:r>
            <a:endParaRPr lang="ru-RU" dirty="0"/>
          </a:p>
        </p:txBody>
      </p:sp>
      <p:pic>
        <p:nvPicPr>
          <p:cNvPr id="1026" name="Picture 2" descr="http://media.tumblr.com/6e8468c00236682b7ed476a4208fc0fe/tumblr_inline_mj6oeiW6Ey1qz4rg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27"/>
            <a:ext cx="4295101" cy="37665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12.nnm.ru/4/f/5/5/4/b6c3ff85d7508d42a1c091236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101" y="692696"/>
            <a:ext cx="481722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7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96879056"/>
              </p:ext>
            </p:extLst>
          </p:nvPr>
        </p:nvGraphicFramePr>
        <p:xfrm>
          <a:off x="107504" y="1280946"/>
          <a:ext cx="8928992" cy="5460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35374" y="203727"/>
            <a:ext cx="7869074" cy="107721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Його характерними рисами були</a:t>
            </a:r>
            <a:endPar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82354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6" y="16024"/>
            <a:ext cx="9144000" cy="1772816"/>
          </a:xfrm>
        </p:spPr>
        <p:txBody>
          <a:bodyPr/>
          <a:lstStyle/>
          <a:p>
            <a:pPr marL="0" indent="0" algn="ctr">
              <a:buNone/>
            </a:pPr>
            <a:r>
              <a:rPr lang="uk-UA" dirty="0" smtClean="0"/>
              <a:t>Вислів </a:t>
            </a:r>
            <a:r>
              <a:rPr lang="uk-UA" i="1" u="sng" dirty="0" smtClean="0"/>
              <a:t>«хрущовська відлига» </a:t>
            </a:r>
            <a:r>
              <a:rPr lang="uk-UA" dirty="0" smtClean="0"/>
              <a:t>пов'язано з назвою повісті </a:t>
            </a: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Іллі Еренбурга «Відлига». </a:t>
            </a:r>
            <a:r>
              <a:rPr lang="uk-UA" dirty="0" smtClean="0"/>
              <a:t>Пізніше Микита Хрущов прокоментував цю назву: "Поняття про якусь «відлигу» — це спритно цей шахрай підкинув, Еренбург"</a:t>
            </a:r>
            <a:endParaRPr lang="uk-UA" dirty="0"/>
          </a:p>
        </p:txBody>
      </p:sp>
      <p:pic>
        <p:nvPicPr>
          <p:cNvPr id="2052" name="Picture 4" descr="http://www.wz.lviv.ua/image/4550/articles/98228-178x12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979" y="1765704"/>
            <a:ext cx="3048000" cy="22377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ru/e/e6/%D0%A1%D1%82%D0%B0%D0%BB%D0%B8%D0%BD_-_%D0%B5%D0%B6%D0%B5%D0%BD%D0%B5%D0%B4%D0%B5%D0%BB%D1%8C%D0%BD%D0%B0%D1%8F_%D0%B3%D0%B0%D0%B7%D0%B5%D1%82%D0%B0_15_%D0%B8%D0%BD%D1%82%D0%B5%D1%80%D0%B1%D1%80%D0%B8%D0%B3%D0%B0%D0%B4%D1%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503" y="1765704"/>
            <a:ext cx="2782759" cy="49300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3.bp.blogspot.com/-oJBPi3lR6ZQ/UjiYUQYItQI/AAAAAAAAEtM/rC83yOhBTJ0/s1600/%25D1%258D%25D1%2580%25D0%25B5%25D0%25BD%25D0%25B1%25D1%2583%25D1%2580%25D0%25B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28" y="1700807"/>
            <a:ext cx="3266744" cy="499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3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uk-UA" dirty="0" smtClean="0"/>
              <a:t>Ознаки часу</a:t>
            </a:r>
            <a:endParaRPr lang="ru-RU" dirty="0"/>
          </a:p>
        </p:txBody>
      </p:sp>
      <p:sp>
        <p:nvSpPr>
          <p:cNvPr id="3" name="Объект 2"/>
          <p:cNvSpPr>
            <a:spLocks noGrp="1"/>
          </p:cNvSpPr>
          <p:nvPr>
            <p:ph idx="1"/>
          </p:nvPr>
        </p:nvSpPr>
        <p:spPr>
          <a:xfrm>
            <a:off x="539552" y="5517232"/>
            <a:ext cx="8229600" cy="1180728"/>
          </a:xfrm>
        </p:spPr>
        <p:txBody>
          <a:bodyPr>
            <a:normAutofit lnSpcReduction="10000"/>
          </a:bodyPr>
          <a:lstStyle/>
          <a:p>
            <a:r>
              <a:rPr lang="uk-UA" dirty="0" smtClean="0"/>
              <a:t>Із відлигою пов'язують перш за все засудження «культу особи» Сталіна. На ХХ з'їзді КПРС Микита Хрущов засудив сталінські репресії.</a:t>
            </a:r>
            <a:endParaRPr lang="uk-UA" dirty="0"/>
          </a:p>
        </p:txBody>
      </p:sp>
      <p:pic>
        <p:nvPicPr>
          <p:cNvPr id="3074" name="Picture 2" descr="http://novynar.img.com.ua/img/forall/a/111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3691777" cy="277519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UExQUFBQVGBgXGBgXGBcXGBcaFxcXFRgYHBwXHCYeFxojGRgVHy8gIycpLCwsFR4xNTAqNSYrLCkBCQoKBQUFDQUFDSkYEhgpKSkpKSkpKSkpKSkpKSkpKSkpKSkpKSkpKSkpKSkpKSkpKSkpKSkpKSkpKSkpKSkpKf/AABEIAQEAxAMBIgACEQEDEQH/xAAcAAABBQEBAQAAAAAAAAAAAAAGAAIDBAUHAQj/xABKEAABAwIEAwUEBgcGBAUFAAABAgMRAAQFEiExBkFRBxMiYXEygZGxFCMlobLBFSRCUnLR8DM0NWJzgqLC4fEWQ2OEkggXRVR0/8QAFAEBAAAAAAAAAAAAAAAAAAAAAP/EABQRAQAAAAAAAAAAAAAAAAAAAAD/2gAMAwEAAhEDEQA/AOulNROMTU9KKCr3ArxbYOlWiioVtGgi7mmBqdPvq0lNPyigphak+YpBc7a1ZU1yqqhOU6igkQ31proqNy8CASZgVSGPsLMd4EnoqRQWy5rtUqU89qrtwo+FST6EVdywNaBinopJVImqzi5MfdUrjwSKCtcvAb7Vlv3mY6DyFT3TmbzFMaZ8qCAMdRVi4YCUcqsItvKortJ2j30GMlaZ8I1NWbWxKjKh4RUn0YHb41YLgSIFBTXh+sJG9OcsggAc+cVo2zWYUn2AATQZLj5SDl0rGuVqUda1HnyowJ6VMcNVzAFBi7aA0q0V2CZ2pUHQAa9rwV7QeE0xVSRXgFBERXtS5K8KaCMHWuccA8Qv3eKXBdUSEIWlKR7KYcyjT0FdJya1yPgDDkm9uhrIDxBBIIlSunOdaDrq0AiFAEdKy73he3d9puDrqkkb1iYhZX8oNrdZUhpJKHUB0FQG87gqmm8KcUXdww244hjMp5xpQAWiAgHUeciIoNF7g1MQh1Y0gSBI5TI1q8nC1BKRmOgAKkqIJIEa0LjtWbQQLi0umSVZJAS4kknKPECNzRJccU2zc9653QSvuyXAUgLIzZZ225zQZDtldpJOXMAdIAMj1Gs0w3Lyh4kEGATodJ3+EUTWmMMuiW3ml/wrSfzq3y6j40AQzdxqdQNzV1rFm9MygmeukzRK7aIUDmQkz5AVSf4dt1xKAI2KSRttQZq8STyUD6GqzjxVtWhdcHsrUTmUkmBoRpFRN8KZCSHSSeuw9BQMtrYczSubEHWYFWf0GsK0KfvqEo3BO1BPbqATpUbyZ3qBtYmJq2ECKDO+j5TIFWFXJOhpziec6VEAnrQQlQ50qkJT50qApr0U2a9SaBxr2minCgUUorw16KBBNcs4CaCb67jcpdP/ABnbrXUxXL+EcQQ3iLpcUlpP1oSpxSUBRz/szv60Bs7dhkJUQZKGx5gcz6g1g8BNxbNyQT9JuCSNZ1VrRk26hY0KFjyKVfLlUDeGtNgBDYQEkqAT4QCrc++g5bxQ34Ggedy0Rz3XRzi7KVtvBYCgHQYUAoSEDka8xXghl5KQFrRlWlzSFaoMgdYO1Xb7ClKQ4EqT415xOwERGnpQAXDGFtd9iIS2hICreEhMAQQdI86t8X8Nhpi6ubd59lxKswCXlpQmSARlOnMaDStHB+FLhl28UoJKXiyUQoH2CM09Kk46t3lWtw2lpa0qSYCUyVKKgoKEdCI9KCa5buA2otXLiFgMEZwHR4kSvQ9d55Vm4LxNfKduWlu27hY7mFBopCu9VBkA7gGtp9H1a5keFidDpCIPwOlDOBkfTMQ5eC2P/ENaDTxrjm6tCovWjS2g4EBbb0E5jlSSlQ01+FbN1xQpuZtX1w53ZDOVZkJCpiR4TP3UKdpKz3bgMCHmiAP4xqelFbb6UKWpUZEulSidYHdp19ZoG4Vxzb3AOUPJhwtEKbIIWAVFJ3gxND93iylKVHsyYOxidJrzhg/XXOgH2go6bR3Rg+8QahcZPMb0Fq0vBvFX2XgdZNYXddCRVi1dUkwKDeYWCYOam39wluOR6Gqq3lgHNBPICn2qZEuCT570HiMTkbClTlpTPsilQFuWvO7NPzVj8UcUs2DIefzZCrL4AFGSN4PKg1oNOBoHPae2EtqNs9ldTnRCmzKSSBIPsnTapWu0NKso+iXIKiAJ7vUnTkaAqxDFWrdBcecS2iQMyjAk7CsK/wC0W0aKEpWXyvNAZBcyxElQGooc4+4sS2llDjCsyXkOFBU2swiZ0TJTuNTQLjPGK7hwFhoW6QkphuMysxBVKwOemgoOmX/a9ZtoUUd64sfsZMpnzUdEigm4w5u+sl3D7ULShak6nwSVKH8Q9aGEYdp9YZEk5R+fIUeWcfRXW+RZUkTyhBMUDuxzDEHD35Gq5lQkK9nkZ0I30omZwx/9HxbPuJuARkccWViZ2VmnQjlFYnY0fs9zy1+KaLcJey2mb+t4oOU4n2sYnYvqZuBbuqTBJCSJB6FNX7H/AOoMad9aa9W1/kraiW+4PtLo53mQtexXJCjHpvWFfdlVhBUA42ACSQ5oI/i0FBpWvbxYq9tFw3/tSoD/AOJrZtO1zDF7XIT/ABJUn8q5FifC2HIXCLp5Q2zJSlSZ6TpUTHZ+w8oJZvU5jslxBQT6QYNB3a341snPYu2D/vA+dXk3LC/ZUyoq0JCkaxqJ6618+XHZDdCcq2Fx5kfMaULYvhbto6WnPCsQfCrSDsZFB9V3eDMPpIcaQuSCZ5kGRMHXUV6/hDSxCkmCrMdSJMZQT10+VfO/DdotyxuX/pFwlxn2AlxQSdAdRNdE4TefXgxc+kPB4uCHMxKonbxaARQG9jwo0ypakKc8bvfKzEHxBOSB5Qaw3UwojeCR8K0by1u/qls3eVsNjOlbYcUsjmFaRM6+lNcbmSdzqaDLU2DVmzSlO49/OpVsiNKr/RulBcU0kaiB61Sed10NN7sg6macU84oLba9NVCaVV0WoOppUHnHvGNzZtFbDTK0FIKXVLzTJIVCRoYJB35+VcJxrFn7tXfXLqnSTGuyeUJA0T7q3uKO0N10rtUpaRbBUIQhMlKegUN/WsC2tioBJBEGQE6qM/h9aDccxdS0NJUkfVISlEDxRqffVK9vnlqzNqcSUmRCvFtzjT3Ves8IAjOQidkAys+tWbm/bZQ4EAEtjxAaHxaCVGgy8Msi6M6lFWYyealHqonn6mtF26Q0EgDRasoy8ztqfKsjBVqkI/ZLS1R5zv61En+wt/8AU9/tRQXvpai64gxlQkRA5kjU9aN8MuCWHVxohsz70EVz1x0Jfd1iUp+dHWHuxZXPm2D5xlNBt9jS/wBQc9D+GirDVfqR2Gu52Gs0JdjH9we9/wCCie3uMmHLUNYBIHUnQUCwteZE8ypXxn5VyTjzi03D6mkqKLdslICZOdQ5q6idK7BZWuVKR1A+8an41wOxw3vbwt6R3i5PkFGgz3SZGQyNDMRr0ApnfKiTyM8xE8/L3V1m97IGVtAsLUhwxGc5kQdSOtBuI9m960pY7rOhEStJ8JHlOtBe4L4/WhxDD5KmlkISVGVIJ0GvNM9ayO1dnLiC/wCBHv0rGurdaDlWIMEAdJ/OrXFl2Xe4WoEKVbt76zllOb3xQa3CaZwi/Exz+ATR5wT/AIJ/v/OgThZP2Nfz++I9YTR/wQPsX0V+YoDlK/7NPVH3daY5azTUkBxmT/5cffNaCkUGSqxmojh5Fa+TrXpSKDJRYc69NpHKtLuxS7sUGMUkcj8aVaxQKVB8q2AlYmROk0WNXjbKTkEkZQoDfxRBJP5UJMe1r5/KtufCvzDWnWDQbDiP1pogH2VCRrE7TVXEE63ZP7qKs/pNXeoQkAJUFSVDUx+VWhaJkqIzKUNZ9nQaabUGDg5VmSQkq+rKTHWdAZq21hPhQlZ9gzCdNSZ3p+EOgNxInUx5T0plzinhQpAkLXllY1GsTQeu24AMCAefX8zWzaEiyuSP3Qk77EH+VDhuD3riSTACSByHWOlEeFKJs7uR7LYj0ynWgK+xhP6i8PX8FE1kkfo9QVt5b6KEUNdjA/UXvQ/gorw1ANiQdj/MfnQS2qClACjMA/DeuU2S7dF6/cqzBnvAUJCTMq1iOs+6upBv6lYBOqVa89UmgXh7Cw6juXyqZ11SlWvsgHeIoCocZ2hBAdyLj2HAUOCdYKVflpV+4vEFgkrR4kk6mNxz13oKuuzUpuW3SQGkKEStTi1AcvEPCKp8XcILXdulkFbaEIJSAVQpXVIOvuoBPi+0KV6wdJEcwdiI3qPjmx7oWqdj9Gbmepkn51I5h7jTZLiFIKfEnNMaESB0G2lWu1JxS3WFKAzKt0FUbT/2oI+GUA4JiAnULQoe7L+VH/BCPsQj/MfxUAcHrH6LxEHUEbeYAM0f8CKH6FVt7X5igNCjxsHkGz+QFXCuqix/YkeXwirdAiabSKaYTFB7FeKNRqdphfoHyaVJLopUHyvbDxD30SWjYSJ22GZXTpQ5bI8Q9+vTStcjwr/hbOvXqKDUc/vLXOEqnynr0pXl2qH05tEJSUxoRO+vOrLbwB3AnUAnU/GqDpzqfygnMlIBA0JG+tBWwoeNB/8ASVr769t2gWGvJZ+5Rr3DLRUJVITCSjrvvVtvDkAAakAkgKOknnA0oM9awH3DvKQNJPP+VFeAAGzvAOaP+QmsZ9MDQQNtBArU4ZH6vdyCQGzMeaTBHmPzoDDsZT9nux5/goqwj+5H3/OhfsdV9nu7c9fLLRLYf3Bfv/KKCW0BygKG0+8VzzH3lWd1rlWVALSYiEkxHmRG9dAsVygQZFc/7U75vvGUhQ70IUTEGEn2Z9TNBN/9xCWyt5baQkpAZTOcp3UonbN0HmapntPb+mKfQhWVaEIUCY2+ZoJZwN5aQpKFqk6ZUyT1iqV5ZLaUUqStBHJaSkj3UB1e4kLx/KSSFwBHmRVLteRluW0g7MpHwMflWp2SNjvHlEjMlsBI5kFXiV91ZPa9/e0f6Q+ZoK/Bah+jr8H92f8Aho94IP2Ir+L8xXPeFB9l4gdP2PdpXQOB1fYqv4vzFAcpV4Wh/ln/AKU9RV0qsoAi31IOX4iKvIXQReKlUxXTNKBiUivVtA0ssV4F0HqWBSrwO17QfLFr7Y0nf5Vts2xVoTAISnTTQVjWntjSYkwPKtwvFMxHhCSJ10VQSraAda2PtzOuwFXXlgDUgAdTt6iq6mQVpUZlIMR57/lVS6Trcbewigdhl2MoTqTBXpsRNOViKiltSQE51hJB15xVLCh4k/6avnTkR3LOugcH4j1oLLrh751JUSkJEDkDNbvCrkMXUnRTah78hj3UOPOAPuncFIAiTOvKK3sAT+pXatdBv6pPwoDbsd/w93lv+GiO1cjD3CddDQ92Pp+znff+GiFIAw5epj/qKAM4l45VZpDDKAXcqVFSvZTmE6D9o1zdy9U44XHZWomVqPOdz6eXlRBx0j9aOYye7b+XzodS2IOu330Gth3FtxZHKyoFP7OYSCkyRUPEPEzt8pJWlIWBEjWfP0FUQ6nLlcSVIGxB8aZ6Hp5VIl1tKcrQVqPGtUBR/wAqQPYT95oJsExty0dS61BISUwdlJO49POlx3xCm8cbWkFJDeVSTyMyY6iqobrMxRPjHpQFHBqx+jsRRzKAfgBR3wLP6FcjqPnXPuEp+hX0ckifQiK6DwEfsZzyPyIoDRaoFvAn6sifhVjvTVJ94JQwog+xBPTapxeJ6j4igsBRr3vKgaugdjI6inF4UEpVSAqIOxTg7NA7JSrwLpUHzDZRmG8Qr5GtV1YIUE6kpQBHkdamtODL0LE2rw9U+VbSOFbkDVhwc/ZoMo3CsyQEjxBR10Ij0rxdoSVkqH1gAMDoPOtN3h24DjZ7l3QLk5TA6Uy5sHQFDuHiUj90wZ6UGJY2wCQolRMEbxpNaNqy2BOROmxiY+NRWdi8AEllYGUqkpVM9KjKH8qCG1pzKhUIO35UF28T4QdNdoEVqcOo+zr488vx8JND6rd5TixlcyhIgZTA60UYRaj6DeCClWSTMifCeR5UBR2Pf4e77/w0SIaBw9YPSfgQaweyFH2ev3/hrfWn7OWPI/Og47xctRuR/po+VY2U5o010HnXX2uDrK6YzLhLx8AUXCCI5Rz0E1TsOyu1Cwtd4FZT4UpWjrOpJ1oOaY1gL9upIeaU3mEjNHiHlFV7DDVvL7tpCnFwTlQJMASa7VxdwQi/yEXJzIBAlaCADGmnmOdVuE+zNNm73wu1KdggFIQAJ30J1oOQXLBQSlQIUnccxyg1mYlaLUc4QsoA1UASkep2rr+Odkrz1w443cJIcVJU4ATJ30TRBgvZ2GLF2zU+pSHpzqCQDrG2p8tTQcX4UkWV8oRGQAg/5hFdE7Ph9kOjfX+VUuIuA28Ms7kNOKcS+2QQ4ACMkERHOr/Z819kPTzj8qAh4kuSi0SpPtJZWR6hMiuOv9oD7qciwlKVCCR5DfTWa61xY7FkkExmZcT78lfO4VHkI/KgNuHu0AsZgpMpJkCTKfIHnNGVr2l2pbSVlQWSBkBmPMnoK5AhKcusAnzkz+VQ5Y/Og+j2r5paM6XApPUKkVPnHnXAbDF3zkQ0pRjZIjYdRtExR5gvEbiGkruSqFeEeIaHmSN/jQdCDo5T8aVcwxHtPDbhSlrOB+1nifhSoOnL4uupIFugbEStZCgdBED3++syy7S3lvlk2qZyrIIWoZshAUBmHnWvgFkhSUpKdFZidT0Tz3oEssLR+kkI8Skg3I1UrbMP+9AZucbvjKRZggmD4jKeUmBr7utMf45dSoJFmkgnUhZhPmQU0R4bZpKdRGUkCDGlWVYYjz/+RoBF3jtwKCTZpII9oLJSI5GU1StO0pTveBNlJQEqMLGoOgI8NF+JYQnunCCpJyKghRkEAkGuX8L2gN2oqlR7hkmSdTprE+ZoNjE+1MsCVWehn9scuZlPnUmNY6bi3dBaS39StWhBBzokJmNxWH2l4clKGlDMM7LpUMxjTLGnKtF21SnC3IGvczOpP9mnn012oNHsjH2erzn7k1vOCcPcHUR94rF7Jh9mn/d+EUQMj9SP9c6Cnw+yClClJBPek7DkgpHxoQ/8NNEK7xluQpWqQAYBkH76NsA/skf6q/hlNY6Fp1Pn5UAz/wCGGCEnup6FJjWdlCaR4aZj2dCdDmUCnbwnxda3C4gHUieUxWddYu0kakE7HYj18qCBvAGgmMi8xmPrFgz0PiqDCrDu8Rs0AuhLhczpLqlJJCDynlTMTx4NoChGUkAbbnY+de4Nfd5iFgrSStzbn4OdBJxW1CLpBJIRZtKSCSYJKpOp3NX+zv8Awl33flVTipUG51Gtk3811a7Ok/ZD3u+QoNzipsKsU6gfVOR6hFfPNu8EKkoSsbFKp292xr6L4gZCrFEifql+45K+b3FTHoPlQPfWkklKconbeB0nnXq3QdAIED3+deJcISQNjXo1zbA6emlAkvgHY+4xT7u/KjCcyU6aFWbYb9JqB9uDHyps0DT6/HWvaUV7QfUfDu6PVXyTQPh3+Kj/ANz+OjvATCkf7vkKAMJXmxMEbH6Rr18R299B1TCz4T/EauGhvCcfUp9xhLedLZBUtK06FRPhy8iNSauXnEqUXjVr3bilOIK84jIlI03O9BpX4lpwf5F/hNco4YTF4r/+dn/lrqmIugNOaj2F/hNcu4ZV+tmNf1Zr/l19KB/ad/ZsD/0HvyFZXE/E30e0S0UFQcYCQQeakJGvwq72j3OZTLaUOKysKzKSmQO8VofMSCKHe0ezUGGFQSkIbBUNROXry2oNjhLjE2GF51N50rn3T4ff1rX4Q7UQ8gtIazFAElUpBmg163LmCNhCSpUCEgSfbM7VV4ASbV5X0hC2w6UpRmSRmVqflQdww3GHHUpUGmwCpSfaIgpTM7czpQ7f8evNe3Ys7E6OjYeqNTW7wyqWkmd1q/DQlxO3La5Eyhe2u06+VBtI4rK7YP8A0VqCwt/KSJGUxl9nc0E3Xa+2f/xyNeqk8/8AbSvOOLZmyRblRLv0UtEAaBS4Ik/Ogy0Nq5lz3JbMjVTZUJEHcHUUHUcY4kTbtFa7JhaUqaSACN3U5p1TsNqg4c4zbcuGmxYNoU4tQQsKScpCSr92Rp0r28TZ3zeRN4zCltqgmD9WnLsepj4UsI4RTb3Ns4l9txLalFw5xutMeEesUEHFvaCy0HWXLJBUplIkKSdF5gkbbDes7gniQIsVNlKR3sidfDBjYb7cqye0zCXHLhbiE94nu2hmRBEpJkQOlX+BLJs2jSimVJUvyjxQKAqxDGlLYDYR4UoUM4OhlMbGuErSNfLSu34w+022pxZSlKf255kaDzJriSrRUZ8vhEmaCIgRXhAqZVuQBIV7o59KeiHFgR4iQkagDoJoKyhtrUZFWksgqyCZnLoQRMxp11qxe4UWXAhSkkKg5hoImCD0I2PnQZwFKtazwjvgpaFNITmICVq8Q59NRrvSoOm8RdoKEp7hnvrd0KALxRAQCqVQCZ1GoNNu8QCCbxIKkNMLR3gRlzrVssgaCTE1n8AXTWJXrouW0lS2Sif2UidwTsreqOJuNow15lt5K1d8QsZuWciAP3YAoLHCWNgWF8+VpReOOJIIISpU6qypnUCqx7QXwvvVhTjiRoBoko2I02Ewaq9nuHsLdyPEHvUlCFBBKm3AZTrsJ6nTWo+K3FIv1W4ynJ9XsGhCoKgSNOkHagLOIOJrk4WV/R8hfQAlaDnACjKiQNUeHSTpWXwqpavozq++RbpSUuuomEgSUlagNPEB4doitfgLDXEl91p51stQAycq+8SlPjQQTE6CFDShTDuIbt24X3C/o6XVF0tJgIkDUZToTA29aDda4nVeXrSbdK0qyZVrQtKVLSJJSQsRynTrWbxtjduLf6HarC5dK3CkEeyCAk8iZ6afGtjjC5ZXasXCkJYuQQHA3CA6hxJCXkRoRoPMSQay8M4PYGHpu3U5gpxKckFIyKOXQ/vSPdQTN3V3aWVqlDABchGZZgBSicojz61Vunr525btbgoYc1WkyU+IAhJzJkg6EQK0eNn094zbskZEIbfz974m0jQgdSB91FuI4oxd2rVw1KrhqUMuLA1KgUBS1cxOvqRQDV7iF3YgJs7hRysIfcbeKXIUo5CUKMGI1itS0dcvLdDiwshxJnKAkGZBPpNcnucfdU8FP/WLbAbCVQB4JACo3A19a6BhWNhdoSohLgSpMBJCJ/YiPZEHaaAG4mwoi409kwmZGhBygEjSYFbV/wAGOsWrj2Rkg5W3CFSWZIKVEHZW224NbLL7TXD7mcNhTjxS3CfGXAoEGegEyfKqONcaB+wDCHApQSjvlRkC/ECMqTqpQgAnnyoJuzHBmmrzvluW7zXdrCo1KCYhRSsbaHxCi1/tWw5txYSxIbBUF5EAKIMAIESr1oRVZrfwVsIyyl1wwSEqyIA0BMFQMqnXaKCFpGQhYKSB4RGpnlQdfwztEsr1LwVbBmG1K1Sg5kj2oI3I3igHh3i5hppLLgX4VKhUAghRJ15iAaz8VuLZq3tk25UsrBW/m/ZUNMo6dag4ewFN06EFQbSAVrUogQkCdP8AMYoN/iTEmXmksJc1UtJBAnKOZI357VUubJpp15oErZbaGVxQyhbgKSVDy1IAqXFuEEBq2ebJZ7xaGClzYk6pdCuY0ExziiPiDhFLCe6uH1LZUgPKjL3jLqjlKgB7aCRsOVADoWjvyFtZ280SlRSrQaEEbanXSijCm22u5csH0IuHHg06l4BSNQD4ZT7M8+tDTmFKtlkuqDakAKaUZUHIMiMvUGYPWq+G3eZ1StlkyABG5JVp5CgKeIXbe8xMoKUWoRKFOto0Kxp3qk6ZUZuY5UL8RYetpZbUoKU0VAkEHMAfb05HeelFqsYDlslzuWnLkJVotMhSWxKwY9qUmgzCcUQ26XnEBUoWEpAkJUpOVJAO6RP3UDMPvMqSO7SvWZJA3A0g/wBa0q3sFxNoMpQ8E5kSkfUpX4faEnmZJrygi4bx9NsLgpHicaCEKGmVYOqj10JrI+gGSmehHnPP1mqrYhXzrYw7B3rt2GG3Fq00TyHn0oNnAWX8MdS68nuMySUd8mUOkCUozJOk7yaxBirlzcqccIU44rxKPnp8NdulFbvZZiK2/G0tQGwLgKh1gE0JNocsrhCiBmbUFFKh5wQRyoOn9mHDXfN3K3XVIdXmaGSPAIyZvPTSuY4kw7Y3a2wuFsuFKVDyOh8yRRZh3Hxt7i4dt0A96dJUe7RtJCf2jO0mKDMYS4XC64cxcUVZupJk+hoJcRvXrvJ3zpWpAypUrZKSZjTYDejFniVljCnrN9xLy5BZQgGRJnvFKOgEz4d6BrVUg9aqv+0Y0mg3rzD2igOtLJOX65KRAQSYzJnWORFF/A9mWVN2zriVNXc92oLSpTSgJjL+z/OgTBcSLClnYFKgQdQdNJB31ispN2sOBcwoHcaQfKNutBbx/C12108y7JW24oE7ZtZCveNaqjEXcpSFrCZnKCQCeWg3oo40vU3dva3ZUnv1BTL4nxFTQGRyPNOnuoRQNR60HT+NbcLwtlSUpShtbSwEjSHWvEvzJUK5l0jrXY8Xw1TeBhKtHEMNrIIggpcmNd42rjzipUT50F97EFKCU5jlQnKkToAd4FNLoV9WokAGUmJIJHyNVUr1qR3xHMfL3UDGfCcqhpsR57TTEIE5SdJ16H18vKk45J/lT229T0FBbxPMgtnMopSAUpKiQnyA5a61C/i7jrinHlqcWrQqUTO0fDypXl5nQlO+WdaqIFBYu79bqgpapKUpQnTYJEJHnpzqayYUXPCJJ008xrA9KrIRqK1MJe7t4KVISASogE5dDB084oCHHLFUWLiNGVNuIWoGAFwSoGdiQBpQIoztoNYA2rpOO4uhWCZYlSn0gSkiDGbN8K5041ljUGROnLXY+dB63dKAgKI9K8ppFKgk3/revozs0wtDNqhKUwpSQpauqiJ+4GBXz1YhHeI7yQiRmy+0BPKdK7v2f3qJJDqY2SlRhRHIjlNB0QVzHtb4DXdFt61bzvFWVYTAkfsqM9K6Wh0HUEH012oc424pTa27gQUm4KDkROon9ojoN6D50tjlUpBGo8JG+qdDUF8+VEJmQNp6mvbYEqzDXn/P76gc3J21NA1rwq+6mPJ19DSO9SFIUTBMmIEb8jQWLj+yT+8cxOnKdPfWdFaN9IJT0AT8KpIb1oHPo0See35io+70Bn+dWCgEpBJHigx5mrWOYYGHe7SoqGUHXeT1oIV3zi0FKnHFJMCCpR2257eVVVU9NJY1oGA1M/cKc1UdYjQAaCo8tObG9BFFSpVpFNpyRQMUNKTaCSANSTEU5wUWcF4e2TnWkEoOYHpAmgy8K4cfuHC0y2VOIBJ2G2+9El9wi9Z2Vyq4SlK1NICUyFHxOBJJjbat/sbZLl089/EfKFc6tdqVyqLoaFHd2uTy8apHnQCrdiXcAdKRmLVwlSjzCQIB84mgJS9Nv5/9a6b2aXEWd6knRRAAMAZgJ0/lQNxSy2l+Gk5U5EEiZ8ShKj8aDImlSivaB9F3A2LtB0IuXFNtmBmyhQB5BXNI8xQmKc0qDQfVbVqgMjIvK3lnOgjbrm286+d+OcSQ7duliUtJISDmUVOciskmTJ1qG2xt7ugyHnO7EwgKOXXdJHSsy9dClpPTQ/GgfZLjpVV1OprYZtAlTjZAMiUHrOorPdtcpIUII5UFNYqzhToS6lRBMTA84quaktXcqwoiQDt1oPbxWZROonXWogmalunApUxHl0q3dYQ4y2y6sQl9JUjzAOXXprQZ7ytSRWlxQkfSTBKhkbIJEHVIJ++sxW/rSUoneTy1NA0DWvSmkKcE86BBFeoTTyjSetMj+dA3JTkpqazbSpxAWSlBUMxAkgcyBzpixrptJ+HL7qBixRXw073do6vn7PoVwkfOhQ0W4XaE4e4U6kONED94giaA47M7Bdk3cKWiVpcQ0QCNM4nNPSCNqfxvh71wXGksOjIEoz5QpLmVZVKddoPPnWXacSXyLZ5KrJ1TzjoWVZYSUxAAAOhAA1o+w+/LzSHVIU0paQVIVulWxmg5TbcH3Rs3Gg2tCzcJcBV4fClMaRsZoT4qslNXBSpOTwiEzOkdfWvoR5U1xXtKg4j1lLU/KKANApVcxS17p91EAZVqAB0gTp91KghikafkrwpoJmk8xoeVRuN/tDY/0RUjG8VOprlGgM70G7aWxcaSoCSgDXoPM8qx753vHVxsfyFE/AHFLNqtSHlw0+FNuaSEgiEn4kihJTeQrAJ0JSI5iTB+FBVS3OnWtDCEtIfCX0Zkk5VHNGSdCrTeN6r29oVT/U082JAJI2oIbhsFxQTqMxAjnrAj1olx/AQm0Q6FqOUNoyqJJCo8UdBPKsDDpDqCIlJkSJ2M7UT3OPXLghbgImcuVIG/pQB7QHMT+VNDUmBPuq7iNtlXPXX39K1bK5a7nKbVtSz/AOaFKSseY5UGMjCnMoUpKkpVoFEEAxuASIJ8qV00sNolPgGYBUb6iR50RWWJuoR3KlFxg6lpeqSeZB3SfMVZT9GUI+iuATOjhiTvGYGKAbOEuZf7JwmAZCSRB2OlQi2OUkpOsjQbEciOVF5we3jwqumz5LQfduDU9hhrbUlL1wM8SC3m16yk0AOwzB1HzFQPjUxtM/1OtdIunw2AVPgCd1tupHx1oGxq7715SgIHsyNjl0zeh3oM7IfOugcJtpTatJcEpWpxZTsVJybjzBrG4VwZD5AdKUthXiMgEjkATrrXQUYK1nZLVwltpmSGpQskEQpJXzEcooMtWM2ukKu0D1B+RpLxFncXr6f4kGt57hixy6gADmF/y2rHxPArMI+qWSrYw6PD7jvQUnceSkFScRMCdChUn0oAubxd3dhWYZlFICl+AQnWTO1FycEZMytY18tfPamJ4WaJMFZ9AD+VBicUYWpy4Lhet1lYBJSoRI8PLnpSrdTwix/+whPrkn8X9RXlAEKrw7e+lSoHNe0KsPbqpUqCA8/StIbH1HypUqCZrn7qV37JpUqCph3t+6tjkaVKgzcW2R6mrWHewa8pUEqtxRPwt7BpUqC/iO1CT/tH3UqVBmYx7H+4Vmu7D0/OlSoOlYD/AHJv+EfOhzEN/j86VKgrW35Um+XvpUqCMfnWhYc/RX4TSpUHN17+8/OvaVK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AutoShape 6" descr="data:image/jpeg;base64,/9j/4AAQSkZJRgABAQAAAQABAAD/2wCEAAkGBhQSERUUExQUFBQVGBgXGBgXGBcXGBcaFxcXFRgYHBwXHCYeFxojGRgVHy8gIycpLCwsFR4xNTAqNSYrLCkBCQoKBQUFDQUFDSkYEhgpKSkpKSkpKSkpKSkpKSkpKSkpKSkpKSkpKSkpKSkpKSkpKSkpKSkpKSkpKSkpKSkpKf/AABEIAQEAxAMBIgACEQEDEQH/xAAcAAABBQEBAQAAAAAAAAAAAAAGAAIDBAUHAQj/xABKEAABAwIEAwUEBgcGBAUFAAABAgMRAAQFEiExBkFRBxMiYXEygZGxFCMlobLBFSRCUnLR8DM0NWJzgqLC4fEWQ2OEkggXRVR0/8QAFAEBAAAAAAAAAAAAAAAAAAAAAP/EABQRAQAAAAAAAAAAAAAAAAAAAAD/2gAMAwEAAhEDEQA/AOulNROMTU9KKCr3ArxbYOlWiioVtGgi7mmBqdPvq0lNPyigphak+YpBc7a1ZU1yqqhOU6igkQ31proqNy8CASZgVSGPsLMd4EnoqRQWy5rtUqU89qrtwo+FST6EVdywNaBinopJVImqzi5MfdUrjwSKCtcvAb7Vlv3mY6DyFT3TmbzFMaZ8qCAMdRVi4YCUcqsItvKortJ2j30GMlaZ8I1NWbWxKjKh4RUn0YHb41YLgSIFBTXh+sJG9OcsggAc+cVo2zWYUn2AATQZLj5SDl0rGuVqUda1HnyowJ6VMcNVzAFBi7aA0q0V2CZ2pUHQAa9rwV7QeE0xVSRXgFBERXtS5K8KaCMHWuccA8Qv3eKXBdUSEIWlKR7KYcyjT0FdJya1yPgDDkm9uhrIDxBBIIlSunOdaDrq0AiFAEdKy73he3d9puDrqkkb1iYhZX8oNrdZUhpJKHUB0FQG87gqmm8KcUXdww244hjMp5xpQAWiAgHUeciIoNF7g1MQh1Y0gSBI5TI1q8nC1BKRmOgAKkqIJIEa0LjtWbQQLi0umSVZJAS4kknKPECNzRJccU2zc9653QSvuyXAUgLIzZZ225zQZDtldpJOXMAdIAMj1Gs0w3Lyh4kEGATodJ3+EUTWmMMuiW3ml/wrSfzq3y6j40AQzdxqdQNzV1rFm9MygmeukzRK7aIUDmQkz5AVSf4dt1xKAI2KSRttQZq8STyUD6GqzjxVtWhdcHsrUTmUkmBoRpFRN8KZCSHSSeuw9BQMtrYczSubEHWYFWf0GsK0KfvqEo3BO1BPbqATpUbyZ3qBtYmJq2ECKDO+j5TIFWFXJOhpziec6VEAnrQQlQ50qkJT50qApr0U2a9SaBxr2minCgUUorw16KBBNcs4CaCb67jcpdP/ABnbrXUxXL+EcQQ3iLpcUlpP1oSpxSUBRz/szv60Bs7dhkJUQZKGx5gcz6g1g8BNxbNyQT9JuCSNZ1VrRk26hY0KFjyKVfLlUDeGtNgBDYQEkqAT4QCrc++g5bxQ34Ggedy0Rz3XRzi7KVtvBYCgHQYUAoSEDka8xXghl5KQFrRlWlzSFaoMgdYO1Xb7ClKQ4EqT415xOwERGnpQAXDGFtd9iIS2hICreEhMAQQdI86t8X8Nhpi6ubd59lxKswCXlpQmSARlOnMaDStHB+FLhl28UoJKXiyUQoH2CM09Kk46t3lWtw2lpa0qSYCUyVKKgoKEdCI9KCa5buA2otXLiFgMEZwHR4kSvQ9d55Vm4LxNfKduWlu27hY7mFBopCu9VBkA7gGtp9H1a5keFidDpCIPwOlDOBkfTMQ5eC2P/ENaDTxrjm6tCovWjS2g4EBbb0E5jlSSlQ01+FbN1xQpuZtX1w53ZDOVZkJCpiR4TP3UKdpKz3bgMCHmiAP4xqelFbb6UKWpUZEulSidYHdp19ZoG4Vxzb3AOUPJhwtEKbIIWAVFJ3gxND93iylKVHsyYOxidJrzhg/XXOgH2go6bR3Rg+8QahcZPMb0Fq0vBvFX2XgdZNYXddCRVi1dUkwKDeYWCYOam39wluOR6Gqq3lgHNBPICn2qZEuCT570HiMTkbClTlpTPsilQFuWvO7NPzVj8UcUs2DIefzZCrL4AFGSN4PKg1oNOBoHPae2EtqNs9ldTnRCmzKSSBIPsnTapWu0NKso+iXIKiAJ7vUnTkaAqxDFWrdBcecS2iQMyjAk7CsK/wC0W0aKEpWXyvNAZBcyxElQGooc4+4sS2llDjCsyXkOFBU2swiZ0TJTuNTQLjPGK7hwFhoW6QkphuMysxBVKwOemgoOmX/a9ZtoUUd64sfsZMpnzUdEigm4w5u+sl3D7ULShak6nwSVKH8Q9aGEYdp9YZEk5R+fIUeWcfRXW+RZUkTyhBMUDuxzDEHD35Gq5lQkK9nkZ0I30omZwx/9HxbPuJuARkccWViZ2VmnQjlFYnY0fs9zy1+KaLcJey2mb+t4oOU4n2sYnYvqZuBbuqTBJCSJB6FNX7H/AOoMad9aa9W1/kraiW+4PtLo53mQtexXJCjHpvWFfdlVhBUA42ACSQ5oI/i0FBpWvbxYq9tFw3/tSoD/AOJrZtO1zDF7XIT/ABJUn8q5FifC2HIXCLp5Q2zJSlSZ6TpUTHZ+w8oJZvU5jslxBQT6QYNB3a341snPYu2D/vA+dXk3LC/ZUyoq0JCkaxqJ6618+XHZDdCcq2Fx5kfMaULYvhbto6WnPCsQfCrSDsZFB9V3eDMPpIcaQuSCZ5kGRMHXUV6/hDSxCkmCrMdSJMZQT10+VfO/DdotyxuX/pFwlxn2AlxQSdAdRNdE4TefXgxc+kPB4uCHMxKonbxaARQG9jwo0ypakKc8bvfKzEHxBOSB5Qaw3UwojeCR8K0by1u/qls3eVsNjOlbYcUsjmFaRM6+lNcbmSdzqaDLU2DVmzSlO49/OpVsiNKr/RulBcU0kaiB61Sed10NN7sg6macU84oLba9NVCaVV0WoOppUHnHvGNzZtFbDTK0FIKXVLzTJIVCRoYJB35+VcJxrFn7tXfXLqnSTGuyeUJA0T7q3uKO0N10rtUpaRbBUIQhMlKegUN/WsC2tioBJBEGQE6qM/h9aDccxdS0NJUkfVISlEDxRqffVK9vnlqzNqcSUmRCvFtzjT3Ves8IAjOQidkAys+tWbm/bZQ4EAEtjxAaHxaCVGgy8Msi6M6lFWYyealHqonn6mtF26Q0EgDRasoy8ztqfKsjBVqkI/ZLS1R5zv61En+wt/8AU9/tRQXvpai64gxlQkRA5kjU9aN8MuCWHVxohsz70EVz1x0Jfd1iUp+dHWHuxZXPm2D5xlNBt9jS/wBQc9D+GirDVfqR2Gu52Gs0JdjH9we9/wCCie3uMmHLUNYBIHUnQUCwteZE8ypXxn5VyTjzi03D6mkqKLdslICZOdQ5q6idK7BZWuVKR1A+8an41wOxw3vbwt6R3i5PkFGgz3SZGQyNDMRr0ApnfKiTyM8xE8/L3V1m97IGVtAsLUhwxGc5kQdSOtBuI9m960pY7rOhEStJ8JHlOtBe4L4/WhxDD5KmlkISVGVIJ0GvNM9ayO1dnLiC/wCBHv0rGurdaDlWIMEAdJ/OrXFl2Xe4WoEKVbt76zllOb3xQa3CaZwi/Exz+ATR5wT/AIJ/v/OgThZP2Nfz++I9YTR/wQPsX0V+YoDlK/7NPVH3daY5azTUkBxmT/5cffNaCkUGSqxmojh5Fa+TrXpSKDJRYc69NpHKtLuxS7sUGMUkcj8aVaxQKVB8q2AlYmROk0WNXjbKTkEkZQoDfxRBJP5UJMe1r5/KtufCvzDWnWDQbDiP1pogH2VCRrE7TVXEE63ZP7qKs/pNXeoQkAJUFSVDUx+VWhaJkqIzKUNZ9nQaabUGDg5VmSQkq+rKTHWdAZq21hPhQlZ9gzCdNSZ3p+EOgNxInUx5T0plzinhQpAkLXllY1GsTQeu24AMCAefX8zWzaEiyuSP3Qk77EH+VDhuD3riSTACSByHWOlEeFKJs7uR7LYj0ynWgK+xhP6i8PX8FE1kkfo9QVt5b6KEUNdjA/UXvQ/gorw1ANiQdj/MfnQS2qClACjMA/DeuU2S7dF6/cqzBnvAUJCTMq1iOs+6upBv6lYBOqVa89UmgXh7Cw6juXyqZ11SlWvsgHeIoCocZ2hBAdyLj2HAUOCdYKVflpV+4vEFgkrR4kk6mNxz13oKuuzUpuW3SQGkKEStTi1AcvEPCKp8XcILXdulkFbaEIJSAVQpXVIOvuoBPi+0KV6wdJEcwdiI3qPjmx7oWqdj9Gbmepkn51I5h7jTZLiFIKfEnNMaESB0G2lWu1JxS3WFKAzKt0FUbT/2oI+GUA4JiAnULQoe7L+VH/BCPsQj/MfxUAcHrH6LxEHUEbeYAM0f8CKH6FVt7X5igNCjxsHkGz+QFXCuqix/YkeXwirdAiabSKaYTFB7FeKNRqdphfoHyaVJLopUHyvbDxD30SWjYSJ22GZXTpQ5bI8Q9+vTStcjwr/hbOvXqKDUc/vLXOEqnynr0pXl2qH05tEJSUxoRO+vOrLbwB3AnUAnU/GqDpzqfygnMlIBA0JG+tBWwoeNB/8ASVr769t2gWGvJZ+5Rr3DLRUJVITCSjrvvVtvDkAAakAkgKOknnA0oM9awH3DvKQNJPP+VFeAAGzvAOaP+QmsZ9MDQQNtBArU4ZH6vdyCQGzMeaTBHmPzoDDsZT9nux5/goqwj+5H3/OhfsdV9nu7c9fLLRLYf3Bfv/KKCW0BygKG0+8VzzH3lWd1rlWVALSYiEkxHmRG9dAsVygQZFc/7U75vvGUhQ70IUTEGEn2Z9TNBN/9xCWyt5baQkpAZTOcp3UonbN0HmapntPb+mKfQhWVaEIUCY2+ZoJZwN5aQpKFqk6ZUyT1iqV5ZLaUUqStBHJaSkj3UB1e4kLx/KSSFwBHmRVLteRluW0g7MpHwMflWp2SNjvHlEjMlsBI5kFXiV91ZPa9/e0f6Q+ZoK/Bah+jr8H92f8Aho94IP2Ir+L8xXPeFB9l4gdP2PdpXQOB1fYqv4vzFAcpV4Wh/ln/AKU9RV0qsoAi31IOX4iKvIXQReKlUxXTNKBiUivVtA0ssV4F0HqWBSrwO17QfLFr7Y0nf5Vts2xVoTAISnTTQVjWntjSYkwPKtwvFMxHhCSJ10VQSraAda2PtzOuwFXXlgDUgAdTt6iq6mQVpUZlIMR57/lVS6Trcbewigdhl2MoTqTBXpsRNOViKiltSQE51hJB15xVLCh4k/6avnTkR3LOugcH4j1oLLrh751JUSkJEDkDNbvCrkMXUnRTah78hj3UOPOAPuncFIAiTOvKK3sAT+pXatdBv6pPwoDbsd/w93lv+GiO1cjD3CddDQ92Pp+znff+GiFIAw5epj/qKAM4l45VZpDDKAXcqVFSvZTmE6D9o1zdy9U44XHZWomVqPOdz6eXlRBx0j9aOYye7b+XzodS2IOu330Gth3FtxZHKyoFP7OYSCkyRUPEPEzt8pJWlIWBEjWfP0FUQ6nLlcSVIGxB8aZ6Hp5VIl1tKcrQVqPGtUBR/wAqQPYT95oJsExty0dS61BISUwdlJO49POlx3xCm8cbWkFJDeVSTyMyY6iqobrMxRPjHpQFHBqx+jsRRzKAfgBR3wLP6FcjqPnXPuEp+hX0ckifQiK6DwEfsZzyPyIoDRaoFvAn6sifhVjvTVJ94JQwog+xBPTapxeJ6j4igsBRr3vKgaugdjI6inF4UEpVSAqIOxTg7NA7JSrwLpUHzDZRmG8Qr5GtV1YIUE6kpQBHkdamtODL0LE2rw9U+VbSOFbkDVhwc/ZoMo3CsyQEjxBR10Ij0rxdoSVkqH1gAMDoPOtN3h24DjZ7l3QLk5TA6Uy5sHQFDuHiUj90wZ6UGJY2wCQolRMEbxpNaNqy2BOROmxiY+NRWdi8AEllYGUqkpVM9KjKH8qCG1pzKhUIO35UF28T4QdNdoEVqcOo+zr488vx8JND6rd5TixlcyhIgZTA60UYRaj6DeCClWSTMifCeR5UBR2Pf4e77/w0SIaBw9YPSfgQaweyFH2ev3/hrfWn7OWPI/Og47xctRuR/po+VY2U5o010HnXX2uDrK6YzLhLx8AUXCCI5Rz0E1TsOyu1Cwtd4FZT4UpWjrOpJ1oOaY1gL9upIeaU3mEjNHiHlFV7DDVvL7tpCnFwTlQJMASa7VxdwQi/yEXJzIBAlaCADGmnmOdVuE+zNNm73wu1KdggFIQAJ30J1oOQXLBQSlQIUnccxyg1mYlaLUc4QsoA1UASkep2rr+Odkrz1w443cJIcVJU4ATJ30TRBgvZ2GLF2zU+pSHpzqCQDrG2p8tTQcX4UkWV8oRGQAg/5hFdE7Ph9kOjfX+VUuIuA28Ms7kNOKcS+2QQ4ACMkERHOr/Z819kPTzj8qAh4kuSi0SpPtJZWR6hMiuOv9oD7qciwlKVCCR5DfTWa61xY7FkkExmZcT78lfO4VHkI/KgNuHu0AsZgpMpJkCTKfIHnNGVr2l2pbSVlQWSBkBmPMnoK5AhKcusAnzkz+VQ5Y/Og+j2r5paM6XApPUKkVPnHnXAbDF3zkQ0pRjZIjYdRtExR5gvEbiGkruSqFeEeIaHmSN/jQdCDo5T8aVcwxHtPDbhSlrOB+1nifhSoOnL4uupIFugbEStZCgdBED3++syy7S3lvlk2qZyrIIWoZshAUBmHnWvgFkhSUpKdFZidT0Tz3oEssLR+kkI8Skg3I1UrbMP+9AZucbvjKRZggmD4jKeUmBr7utMf45dSoJFmkgnUhZhPmQU0R4bZpKdRGUkCDGlWVYYjz/+RoBF3jtwKCTZpII9oLJSI5GU1StO0pTveBNlJQEqMLGoOgI8NF+JYQnunCCpJyKghRkEAkGuX8L2gN2oqlR7hkmSdTprE+ZoNjE+1MsCVWehn9scuZlPnUmNY6bi3dBaS39StWhBBzokJmNxWH2l4clKGlDMM7LpUMxjTLGnKtF21SnC3IGvczOpP9mnn012oNHsjH2erzn7k1vOCcPcHUR94rF7Jh9mn/d+EUQMj9SP9c6Cnw+yClClJBPek7DkgpHxoQ/8NNEK7xluQpWqQAYBkH76NsA/skf6q/hlNY6Fp1Pn5UAz/wCGGCEnup6FJjWdlCaR4aZj2dCdDmUCnbwnxda3C4gHUieUxWddYu0kakE7HYj18qCBvAGgmMi8xmPrFgz0PiqDCrDu8Rs0AuhLhczpLqlJJCDynlTMTx4NoChGUkAbbnY+de4Nfd5iFgrSStzbn4OdBJxW1CLpBJIRZtKSCSYJKpOp3NX+zv8Awl33flVTipUG51Gtk3811a7Ok/ZD3u+QoNzipsKsU6gfVOR6hFfPNu8EKkoSsbFKp292xr6L4gZCrFEifql+45K+b3FTHoPlQPfWkklKconbeB0nnXq3QdAIED3+deJcISQNjXo1zbA6emlAkvgHY+4xT7u/KjCcyU6aFWbYb9JqB9uDHyps0DT6/HWvaUV7QfUfDu6PVXyTQPh3+Kj/ANz+OjvATCkf7vkKAMJXmxMEbH6Rr18R299B1TCz4T/EauGhvCcfUp9xhLedLZBUtK06FRPhy8iNSauXnEqUXjVr3bilOIK84jIlI03O9BpX4lpwf5F/hNco4YTF4r/+dn/lrqmIugNOaj2F/hNcu4ZV+tmNf1Zr/l19KB/ad/ZsD/0HvyFZXE/E30e0S0UFQcYCQQeakJGvwq72j3OZTLaUOKysKzKSmQO8VofMSCKHe0ezUGGFQSkIbBUNROXry2oNjhLjE2GF51N50rn3T4ff1rX4Q7UQ8gtIazFAElUpBmg163LmCNhCSpUCEgSfbM7VV4ASbV5X0hC2w6UpRmSRmVqflQdww3GHHUpUGmwCpSfaIgpTM7czpQ7f8evNe3Ys7E6OjYeqNTW7wyqWkmd1q/DQlxO3La5Eyhe2u06+VBtI4rK7YP8A0VqCwt/KSJGUxl9nc0E3Xa+2f/xyNeqk8/8AbSvOOLZmyRblRLv0UtEAaBS4Ik/Ogy0Nq5lz3JbMjVTZUJEHcHUUHUcY4kTbtFa7JhaUqaSACN3U5p1TsNqg4c4zbcuGmxYNoU4tQQsKScpCSr92Rp0r28TZ3zeRN4zCltqgmD9WnLsepj4UsI4RTb3Ns4l9txLalFw5xutMeEesUEHFvaCy0HWXLJBUplIkKSdF5gkbbDes7gniQIsVNlKR3sidfDBjYb7cqye0zCXHLhbiE94nu2hmRBEpJkQOlX+BLJs2jSimVJUvyjxQKAqxDGlLYDYR4UoUM4OhlMbGuErSNfLSu34w+022pxZSlKf255kaDzJriSrRUZ8vhEmaCIgRXhAqZVuQBIV7o59KeiHFgR4iQkagDoJoKyhtrUZFWksgqyCZnLoQRMxp11qxe4UWXAhSkkKg5hoImCD0I2PnQZwFKtazwjvgpaFNITmICVq8Q59NRrvSoOm8RdoKEp7hnvrd0KALxRAQCqVQCZ1GoNNu8QCCbxIKkNMLR3gRlzrVssgaCTE1n8AXTWJXrouW0lS2Sif2UidwTsreqOJuNow15lt5K1d8QsZuWciAP3YAoLHCWNgWF8+VpReOOJIIISpU6qypnUCqx7QXwvvVhTjiRoBoko2I02Ewaq9nuHsLdyPEHvUlCFBBKm3AZTrsJ6nTWo+K3FIv1W4ynJ9XsGhCoKgSNOkHagLOIOJrk4WV/R8hfQAlaDnACjKiQNUeHSTpWXwqpavozq++RbpSUuuomEgSUlagNPEB4doitfgLDXEl91p51stQAycq+8SlPjQQTE6CFDShTDuIbt24X3C/o6XVF0tJgIkDUZToTA29aDda4nVeXrSbdK0qyZVrQtKVLSJJSQsRynTrWbxtjduLf6HarC5dK3CkEeyCAk8iZ6afGtjjC5ZXasXCkJYuQQHA3CA6hxJCXkRoRoPMSQay8M4PYGHpu3U5gpxKckFIyKOXQ/vSPdQTN3V3aWVqlDABchGZZgBSicojz61Vunr525btbgoYc1WkyU+IAhJzJkg6EQK0eNn094zbskZEIbfz974m0jQgdSB91FuI4oxd2rVw1KrhqUMuLA1KgUBS1cxOvqRQDV7iF3YgJs7hRysIfcbeKXIUo5CUKMGI1itS0dcvLdDiwshxJnKAkGZBPpNcnucfdU8FP/WLbAbCVQB4JACo3A19a6BhWNhdoSohLgSpMBJCJ/YiPZEHaaAG4mwoi409kwmZGhBygEjSYFbV/wAGOsWrj2Rkg5W3CFSWZIKVEHZW224NbLL7TXD7mcNhTjxS3CfGXAoEGegEyfKqONcaB+wDCHApQSjvlRkC/ECMqTqpQgAnnyoJuzHBmmrzvluW7zXdrCo1KCYhRSsbaHxCi1/tWw5txYSxIbBUF5EAKIMAIESr1oRVZrfwVsIyyl1wwSEqyIA0BMFQMqnXaKCFpGQhYKSB4RGpnlQdfwztEsr1LwVbBmG1K1Sg5kj2oI3I3igHh3i5hppLLgX4VKhUAghRJ15iAaz8VuLZq3tk25UsrBW/m/ZUNMo6dag4ewFN06EFQbSAVrUogQkCdP8AMYoN/iTEmXmksJc1UtJBAnKOZI357VUubJpp15oErZbaGVxQyhbgKSVDy1IAqXFuEEBq2ebJZ7xaGClzYk6pdCuY0ExziiPiDhFLCe6uH1LZUgPKjL3jLqjlKgB7aCRsOVADoWjvyFtZ280SlRSrQaEEbanXSijCm22u5csH0IuHHg06l4BSNQD4ZT7M8+tDTmFKtlkuqDakAKaUZUHIMiMvUGYPWq+G3eZ1StlkyABG5JVp5CgKeIXbe8xMoKUWoRKFOto0Kxp3qk6ZUZuY5UL8RYetpZbUoKU0VAkEHMAfb05HeelFqsYDlslzuWnLkJVotMhSWxKwY9qUmgzCcUQ26XnEBUoWEpAkJUpOVJAO6RP3UDMPvMqSO7SvWZJA3A0g/wBa0q3sFxNoMpQ8E5kSkfUpX4faEnmZJrygi4bx9NsLgpHicaCEKGmVYOqj10JrI+gGSmehHnPP1mqrYhXzrYw7B3rt2GG3Fq00TyHn0oNnAWX8MdS68nuMySUd8mUOkCUozJOk7yaxBirlzcqccIU44rxKPnp8NdulFbvZZiK2/G0tQGwLgKh1gE0JNocsrhCiBmbUFFKh5wQRyoOn9mHDXfN3K3XVIdXmaGSPAIyZvPTSuY4kw7Y3a2wuFsuFKVDyOh8yRRZh3Hxt7i4dt0A96dJUe7RtJCf2jO0mKDMYS4XC64cxcUVZupJk+hoJcRvXrvJ3zpWpAypUrZKSZjTYDejFniVljCnrN9xLy5BZQgGRJnvFKOgEz4d6BrVUg9aqv+0Y0mg3rzD2igOtLJOX65KRAQSYzJnWORFF/A9mWVN2zriVNXc92oLSpTSgJjL+z/OgTBcSLClnYFKgQdQdNJB31ispN2sOBcwoHcaQfKNutBbx/C12108y7JW24oE7ZtZCveNaqjEXcpSFrCZnKCQCeWg3oo40vU3dva3ZUnv1BTL4nxFTQGRyPNOnuoRQNR60HT+NbcLwtlSUpShtbSwEjSHWvEvzJUK5l0jrXY8Xw1TeBhKtHEMNrIIggpcmNd42rjzipUT50F97EFKCU5jlQnKkToAd4FNLoV9WokAGUmJIJHyNVUr1qR3xHMfL3UDGfCcqhpsR57TTEIE5SdJ16H18vKk45J/lT229T0FBbxPMgtnMopSAUpKiQnyA5a61C/i7jrinHlqcWrQqUTO0fDypXl5nQlO+WdaqIFBYu79bqgpapKUpQnTYJEJHnpzqayYUXPCJJ008xrA9KrIRqK1MJe7t4KVISASogE5dDB084oCHHLFUWLiNGVNuIWoGAFwSoGdiQBpQIoztoNYA2rpOO4uhWCZYlSn0gSkiDGbN8K5041ljUGROnLXY+dB63dKAgKI9K8ppFKgk3/revozs0wtDNqhKUwpSQpauqiJ+4GBXz1YhHeI7yQiRmy+0BPKdK7v2f3qJJDqY2SlRhRHIjlNB0QVzHtb4DXdFt61bzvFWVYTAkfsqM9K6Wh0HUEH012oc424pTa27gQUm4KDkROon9ojoN6D50tjlUpBGo8JG+qdDUF8+VEJmQNp6mvbYEqzDXn/P76gc3J21NA1rwq+6mPJ19DSO9SFIUTBMmIEb8jQWLj+yT+8cxOnKdPfWdFaN9IJT0AT8KpIb1oHPo0See35io+70Bn+dWCgEpBJHigx5mrWOYYGHe7SoqGUHXeT1oIV3zi0FKnHFJMCCpR2257eVVVU9NJY1oGA1M/cKc1UdYjQAaCo8tObG9BFFSpVpFNpyRQMUNKTaCSANSTEU5wUWcF4e2TnWkEoOYHpAmgy8K4cfuHC0y2VOIBJ2G2+9El9wi9Z2Vyq4SlK1NICUyFHxOBJJjbat/sbZLl089/EfKFc6tdqVyqLoaFHd2uTy8apHnQCrdiXcAdKRmLVwlSjzCQIB84mgJS9Nv5/9a6b2aXEWd6knRRAAMAZgJ0/lQNxSy2l+Gk5U5EEiZ8ShKj8aDImlSivaB9F3A2LtB0IuXFNtmBmyhQB5BXNI8xQmKc0qDQfVbVqgMjIvK3lnOgjbrm286+d+OcSQ7duliUtJISDmUVOciskmTJ1qG2xt7ugyHnO7EwgKOXXdJHSsy9dClpPTQ/GgfZLjpVV1OprYZtAlTjZAMiUHrOorPdtcpIUII5UFNYqzhToS6lRBMTA84quaktXcqwoiQDt1oPbxWZROonXWogmalunApUxHl0q3dYQ4y2y6sQl9JUjzAOXXprQZ7ytSRWlxQkfSTBKhkbIJEHVIJ++sxW/rSUoneTy1NA0DWvSmkKcE86BBFeoTTyjSetMj+dA3JTkpqazbSpxAWSlBUMxAkgcyBzpixrptJ+HL7qBixRXw073do6vn7PoVwkfOhQ0W4XaE4e4U6kONED94giaA47M7Bdk3cKWiVpcQ0QCNM4nNPSCNqfxvh71wXGksOjIEoz5QpLmVZVKddoPPnWXacSXyLZ5KrJ1TzjoWVZYSUxAAAOhAA1o+w+/LzSHVIU0paQVIVulWxmg5TbcH3Rs3Gg2tCzcJcBV4fClMaRsZoT4qslNXBSpOTwiEzOkdfWvoR5U1xXtKg4j1lLU/KKANApVcxS17p91EAZVqAB0gTp91KghikafkrwpoJmk8xoeVRuN/tDY/0RUjG8VOprlGgM70G7aWxcaSoCSgDXoPM8qx753vHVxsfyFE/AHFLNqtSHlw0+FNuaSEgiEn4kihJTeQrAJ0JSI5iTB+FBVS3OnWtDCEtIfCX0Zkk5VHNGSdCrTeN6r29oVT/U082JAJI2oIbhsFxQTqMxAjnrAj1olx/AQm0Q6FqOUNoyqJJCo8UdBPKsDDpDqCIlJkSJ2M7UT3OPXLghbgImcuVIG/pQB7QHMT+VNDUmBPuq7iNtlXPXX39K1bK5a7nKbVtSz/AOaFKSseY5UGMjCnMoUpKkpVoFEEAxuASIJ8qV00sNolPgGYBUb6iR50RWWJuoR3KlFxg6lpeqSeZB3SfMVZT9GUI+iuATOjhiTvGYGKAbOEuZf7JwmAZCSRB2OlQi2OUkpOsjQbEciOVF5we3jwqumz5LQfduDU9hhrbUlL1wM8SC3m16yk0AOwzB1HzFQPjUxtM/1OtdIunw2AVPgCd1tupHx1oGxq7715SgIHsyNjl0zeh3oM7IfOugcJtpTatJcEpWpxZTsVJybjzBrG4VwZD5AdKUthXiMgEjkATrrXQUYK1nZLVwltpmSGpQskEQpJXzEcooMtWM2ukKu0D1B+RpLxFncXr6f4kGt57hixy6gADmF/y2rHxPArMI+qWSrYw6PD7jvQUnceSkFScRMCdChUn0oAubxd3dhWYZlFICl+AQnWTO1FycEZMytY18tfPamJ4WaJMFZ9AD+VBicUYWpy4Lhet1lYBJSoRI8PLnpSrdTwix/+whPrkn8X9RXlAEKrw7e+lSoHNe0KsPbqpUqCA8/StIbH1HypUqCZrn7qV37JpUqCph3t+6tjkaVKgzcW2R6mrWHewa8pUEqtxRPwt7BpUqC/iO1CT/tH3UqVBmYx7H+4Vmu7D0/OlSoOlYD/AHJv+EfOhzEN/j86VKgrW35Um+XvpUqCMfnWhYc/RX4TSpUHN17+8/OvaVK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8" descr="data:image/jpeg;base64,/9j/4AAQSkZJRgABAQAAAQABAAD/2wCEAAkGBhQSERUUExQUFBQVGBgXGBgXGBcXGBcaFxcXFRgYHBwXHCYeFxojGRgVHy8gIycpLCwsFR4xNTAqNSYrLCkBCQoKBQUFDQUFDSkYEhgpKSkpKSkpKSkpKSkpKSkpKSkpKSkpKSkpKSkpKSkpKSkpKSkpKSkpKSkpKSkpKSkpKf/AABEIAQEAxAMBIgACEQEDEQH/xAAcAAABBQEBAQAAAAAAAAAAAAAGAAIDBAUHAQj/xABKEAABAwIEAwUEBgcGBAUFAAABAgMRAAQFEiExBkFRBxMiYXEygZGxFCMlobLBFSRCUnLR8DM0NWJzgqLC4fEWQ2OEkggXRVR0/8QAFAEBAAAAAAAAAAAAAAAAAAAAAP/EABQRAQAAAAAAAAAAAAAAAAAAAAD/2gAMAwEAAhEDEQA/AOulNROMTU9KKCr3ArxbYOlWiioVtGgi7mmBqdPvq0lNPyigphak+YpBc7a1ZU1yqqhOU6igkQ31proqNy8CASZgVSGPsLMd4EnoqRQWy5rtUqU89qrtwo+FST6EVdywNaBinopJVImqzi5MfdUrjwSKCtcvAb7Vlv3mY6DyFT3TmbzFMaZ8qCAMdRVi4YCUcqsItvKortJ2j30GMlaZ8I1NWbWxKjKh4RUn0YHb41YLgSIFBTXh+sJG9OcsggAc+cVo2zWYUn2AATQZLj5SDl0rGuVqUda1HnyowJ6VMcNVzAFBi7aA0q0V2CZ2pUHQAa9rwV7QeE0xVSRXgFBERXtS5K8KaCMHWuccA8Qv3eKXBdUSEIWlKR7KYcyjT0FdJya1yPgDDkm9uhrIDxBBIIlSunOdaDrq0AiFAEdKy73he3d9puDrqkkb1iYhZX8oNrdZUhpJKHUB0FQG87gqmm8KcUXdww244hjMp5xpQAWiAgHUeciIoNF7g1MQh1Y0gSBI5TI1q8nC1BKRmOgAKkqIJIEa0LjtWbQQLi0umSVZJAS4kknKPECNzRJccU2zc9653QSvuyXAUgLIzZZ225zQZDtldpJOXMAdIAMj1Gs0w3Lyh4kEGATodJ3+EUTWmMMuiW3ml/wrSfzq3y6j40AQzdxqdQNzV1rFm9MygmeukzRK7aIUDmQkz5AVSf4dt1xKAI2KSRttQZq8STyUD6GqzjxVtWhdcHsrUTmUkmBoRpFRN8KZCSHSSeuw9BQMtrYczSubEHWYFWf0GsK0KfvqEo3BO1BPbqATpUbyZ3qBtYmJq2ECKDO+j5TIFWFXJOhpziec6VEAnrQQlQ50qkJT50qApr0U2a9SaBxr2minCgUUorw16KBBNcs4CaCb67jcpdP/ABnbrXUxXL+EcQQ3iLpcUlpP1oSpxSUBRz/szv60Bs7dhkJUQZKGx5gcz6g1g8BNxbNyQT9JuCSNZ1VrRk26hY0KFjyKVfLlUDeGtNgBDYQEkqAT4QCrc++g5bxQ34Ggedy0Rz3XRzi7KVtvBYCgHQYUAoSEDka8xXghl5KQFrRlWlzSFaoMgdYO1Xb7ClKQ4EqT415xOwERGnpQAXDGFtd9iIS2hICreEhMAQQdI86t8X8Nhpi6ubd59lxKswCXlpQmSARlOnMaDStHB+FLhl28UoJKXiyUQoH2CM09Kk46t3lWtw2lpa0qSYCUyVKKgoKEdCI9KCa5buA2otXLiFgMEZwHR4kSvQ9d55Vm4LxNfKduWlu27hY7mFBopCu9VBkA7gGtp9H1a5keFidDpCIPwOlDOBkfTMQ5eC2P/ENaDTxrjm6tCovWjS2g4EBbb0E5jlSSlQ01+FbN1xQpuZtX1w53ZDOVZkJCpiR4TP3UKdpKz3bgMCHmiAP4xqelFbb6UKWpUZEulSidYHdp19ZoG4Vxzb3AOUPJhwtEKbIIWAVFJ3gxND93iylKVHsyYOxidJrzhg/XXOgH2go6bR3Rg+8QahcZPMb0Fq0vBvFX2XgdZNYXddCRVi1dUkwKDeYWCYOam39wluOR6Gqq3lgHNBPICn2qZEuCT570HiMTkbClTlpTPsilQFuWvO7NPzVj8UcUs2DIefzZCrL4AFGSN4PKg1oNOBoHPae2EtqNs9ldTnRCmzKSSBIPsnTapWu0NKso+iXIKiAJ7vUnTkaAqxDFWrdBcecS2iQMyjAk7CsK/wC0W0aKEpWXyvNAZBcyxElQGooc4+4sS2llDjCsyXkOFBU2swiZ0TJTuNTQLjPGK7hwFhoW6QkphuMysxBVKwOemgoOmX/a9ZtoUUd64sfsZMpnzUdEigm4w5u+sl3D7ULShak6nwSVKH8Q9aGEYdp9YZEk5R+fIUeWcfRXW+RZUkTyhBMUDuxzDEHD35Gq5lQkK9nkZ0I30omZwx/9HxbPuJuARkccWViZ2VmnQjlFYnY0fs9zy1+KaLcJey2mb+t4oOU4n2sYnYvqZuBbuqTBJCSJB6FNX7H/AOoMad9aa9W1/kraiW+4PtLo53mQtexXJCjHpvWFfdlVhBUA42ACSQ5oI/i0FBpWvbxYq9tFw3/tSoD/AOJrZtO1zDF7XIT/ABJUn8q5FifC2HIXCLp5Q2zJSlSZ6TpUTHZ+w8oJZvU5jslxBQT6QYNB3a341snPYu2D/vA+dXk3LC/ZUyoq0JCkaxqJ6618+XHZDdCcq2Fx5kfMaULYvhbto6WnPCsQfCrSDsZFB9V3eDMPpIcaQuSCZ5kGRMHXUV6/hDSxCkmCrMdSJMZQT10+VfO/DdotyxuX/pFwlxn2AlxQSdAdRNdE4TefXgxc+kPB4uCHMxKonbxaARQG9jwo0ypakKc8bvfKzEHxBOSB5Qaw3UwojeCR8K0by1u/qls3eVsNjOlbYcUsjmFaRM6+lNcbmSdzqaDLU2DVmzSlO49/OpVsiNKr/RulBcU0kaiB61Sed10NN7sg6macU84oLba9NVCaVV0WoOppUHnHvGNzZtFbDTK0FIKXVLzTJIVCRoYJB35+VcJxrFn7tXfXLqnSTGuyeUJA0T7q3uKO0N10rtUpaRbBUIQhMlKegUN/WsC2tioBJBEGQE6qM/h9aDccxdS0NJUkfVISlEDxRqffVK9vnlqzNqcSUmRCvFtzjT3Ves8IAjOQidkAys+tWbm/bZQ4EAEtjxAaHxaCVGgy8Msi6M6lFWYyealHqonn6mtF26Q0EgDRasoy8ztqfKsjBVqkI/ZLS1R5zv61En+wt/8AU9/tRQXvpai64gxlQkRA5kjU9aN8MuCWHVxohsz70EVz1x0Jfd1iUp+dHWHuxZXPm2D5xlNBt9jS/wBQc9D+GirDVfqR2Gu52Gs0JdjH9we9/wCCie3uMmHLUNYBIHUnQUCwteZE8ypXxn5VyTjzi03D6mkqKLdslICZOdQ5q6idK7BZWuVKR1A+8an41wOxw3vbwt6R3i5PkFGgz3SZGQyNDMRr0ApnfKiTyM8xE8/L3V1m97IGVtAsLUhwxGc5kQdSOtBuI9m960pY7rOhEStJ8JHlOtBe4L4/WhxDD5KmlkISVGVIJ0GvNM9ayO1dnLiC/wCBHv0rGurdaDlWIMEAdJ/OrXFl2Xe4WoEKVbt76zllOb3xQa3CaZwi/Exz+ATR5wT/AIJ/v/OgThZP2Nfz++I9YTR/wQPsX0V+YoDlK/7NPVH3daY5azTUkBxmT/5cffNaCkUGSqxmojh5Fa+TrXpSKDJRYc69NpHKtLuxS7sUGMUkcj8aVaxQKVB8q2AlYmROk0WNXjbKTkEkZQoDfxRBJP5UJMe1r5/KtufCvzDWnWDQbDiP1pogH2VCRrE7TVXEE63ZP7qKs/pNXeoQkAJUFSVDUx+VWhaJkqIzKUNZ9nQaabUGDg5VmSQkq+rKTHWdAZq21hPhQlZ9gzCdNSZ3p+EOgNxInUx5T0plzinhQpAkLXllY1GsTQeu24AMCAefX8zWzaEiyuSP3Qk77EH+VDhuD3riSTACSByHWOlEeFKJs7uR7LYj0ynWgK+xhP6i8PX8FE1kkfo9QVt5b6KEUNdjA/UXvQ/gorw1ANiQdj/MfnQS2qClACjMA/DeuU2S7dF6/cqzBnvAUJCTMq1iOs+6upBv6lYBOqVa89UmgXh7Cw6juXyqZ11SlWvsgHeIoCocZ2hBAdyLj2HAUOCdYKVflpV+4vEFgkrR4kk6mNxz13oKuuzUpuW3SQGkKEStTi1AcvEPCKp8XcILXdulkFbaEIJSAVQpXVIOvuoBPi+0KV6wdJEcwdiI3qPjmx7oWqdj9Gbmepkn51I5h7jTZLiFIKfEnNMaESB0G2lWu1JxS3WFKAzKt0FUbT/2oI+GUA4JiAnULQoe7L+VH/BCPsQj/MfxUAcHrH6LxEHUEbeYAM0f8CKH6FVt7X5igNCjxsHkGz+QFXCuqix/YkeXwirdAiabSKaYTFB7FeKNRqdphfoHyaVJLopUHyvbDxD30SWjYSJ22GZXTpQ5bI8Q9+vTStcjwr/hbOvXqKDUc/vLXOEqnynr0pXl2qH05tEJSUxoRO+vOrLbwB3AnUAnU/GqDpzqfygnMlIBA0JG+tBWwoeNB/8ASVr769t2gWGvJZ+5Rr3DLRUJVITCSjrvvVtvDkAAakAkgKOknnA0oM9awH3DvKQNJPP+VFeAAGzvAOaP+QmsZ9MDQQNtBArU4ZH6vdyCQGzMeaTBHmPzoDDsZT9nux5/goqwj+5H3/OhfsdV9nu7c9fLLRLYf3Bfv/KKCW0BygKG0+8VzzH3lWd1rlWVALSYiEkxHmRG9dAsVygQZFc/7U75vvGUhQ70IUTEGEn2Z9TNBN/9xCWyt5baQkpAZTOcp3UonbN0HmapntPb+mKfQhWVaEIUCY2+ZoJZwN5aQpKFqk6ZUyT1iqV5ZLaUUqStBHJaSkj3UB1e4kLx/KSSFwBHmRVLteRluW0g7MpHwMflWp2SNjvHlEjMlsBI5kFXiV91ZPa9/e0f6Q+ZoK/Bah+jr8H92f8Aho94IP2Ir+L8xXPeFB9l4gdP2PdpXQOB1fYqv4vzFAcpV4Wh/ln/AKU9RV0qsoAi31IOX4iKvIXQReKlUxXTNKBiUivVtA0ssV4F0HqWBSrwO17QfLFr7Y0nf5Vts2xVoTAISnTTQVjWntjSYkwPKtwvFMxHhCSJ10VQSraAda2PtzOuwFXXlgDUgAdTt6iq6mQVpUZlIMR57/lVS6Trcbewigdhl2MoTqTBXpsRNOViKiltSQE51hJB15xVLCh4k/6avnTkR3LOugcH4j1oLLrh751JUSkJEDkDNbvCrkMXUnRTah78hj3UOPOAPuncFIAiTOvKK3sAT+pXatdBv6pPwoDbsd/w93lv+GiO1cjD3CddDQ92Pp+znff+GiFIAw5epj/qKAM4l45VZpDDKAXcqVFSvZTmE6D9o1zdy9U44XHZWomVqPOdz6eXlRBx0j9aOYye7b+XzodS2IOu330Gth3FtxZHKyoFP7OYSCkyRUPEPEzt8pJWlIWBEjWfP0FUQ6nLlcSVIGxB8aZ6Hp5VIl1tKcrQVqPGtUBR/wAqQPYT95oJsExty0dS61BISUwdlJO49POlx3xCm8cbWkFJDeVSTyMyY6iqobrMxRPjHpQFHBqx+jsRRzKAfgBR3wLP6FcjqPnXPuEp+hX0ckifQiK6DwEfsZzyPyIoDRaoFvAn6sifhVjvTVJ94JQwog+xBPTapxeJ6j4igsBRr3vKgaugdjI6inF4UEpVSAqIOxTg7NA7JSrwLpUHzDZRmG8Qr5GtV1YIUE6kpQBHkdamtODL0LE2rw9U+VbSOFbkDVhwc/ZoMo3CsyQEjxBR10Ij0rxdoSVkqH1gAMDoPOtN3h24DjZ7l3QLk5TA6Uy5sHQFDuHiUj90wZ6UGJY2wCQolRMEbxpNaNqy2BOROmxiY+NRWdi8AEllYGUqkpVM9KjKH8qCG1pzKhUIO35UF28T4QdNdoEVqcOo+zr488vx8JND6rd5TixlcyhIgZTA60UYRaj6DeCClWSTMifCeR5UBR2Pf4e77/w0SIaBw9YPSfgQaweyFH2ev3/hrfWn7OWPI/Og47xctRuR/po+VY2U5o010HnXX2uDrK6YzLhLx8AUXCCI5Rz0E1TsOyu1Cwtd4FZT4UpWjrOpJ1oOaY1gL9upIeaU3mEjNHiHlFV7DDVvL7tpCnFwTlQJMASa7VxdwQi/yEXJzIBAlaCADGmnmOdVuE+zNNm73wu1KdggFIQAJ30J1oOQXLBQSlQIUnccxyg1mYlaLUc4QsoA1UASkep2rr+Odkrz1w443cJIcVJU4ATJ30TRBgvZ2GLF2zU+pSHpzqCQDrG2p8tTQcX4UkWV8oRGQAg/5hFdE7Ph9kOjfX+VUuIuA28Ms7kNOKcS+2QQ4ACMkERHOr/Z819kPTzj8qAh4kuSi0SpPtJZWR6hMiuOv9oD7qciwlKVCCR5DfTWa61xY7FkkExmZcT78lfO4VHkI/KgNuHu0AsZgpMpJkCTKfIHnNGVr2l2pbSVlQWSBkBmPMnoK5AhKcusAnzkz+VQ5Y/Og+j2r5paM6XApPUKkVPnHnXAbDF3zkQ0pRjZIjYdRtExR5gvEbiGkruSqFeEeIaHmSN/jQdCDo5T8aVcwxHtPDbhSlrOB+1nifhSoOnL4uupIFugbEStZCgdBED3++syy7S3lvlk2qZyrIIWoZshAUBmHnWvgFkhSUpKdFZidT0Tz3oEssLR+kkI8Skg3I1UrbMP+9AZucbvjKRZggmD4jKeUmBr7utMf45dSoJFmkgnUhZhPmQU0R4bZpKdRGUkCDGlWVYYjz/+RoBF3jtwKCTZpII9oLJSI5GU1StO0pTveBNlJQEqMLGoOgI8NF+JYQnunCCpJyKghRkEAkGuX8L2gN2oqlR7hkmSdTprE+ZoNjE+1MsCVWehn9scuZlPnUmNY6bi3dBaS39StWhBBzokJmNxWH2l4clKGlDMM7LpUMxjTLGnKtF21SnC3IGvczOpP9mnn012oNHsjH2erzn7k1vOCcPcHUR94rF7Jh9mn/d+EUQMj9SP9c6Cnw+yClClJBPek7DkgpHxoQ/8NNEK7xluQpWqQAYBkH76NsA/skf6q/hlNY6Fp1Pn5UAz/wCGGCEnup6FJjWdlCaR4aZj2dCdDmUCnbwnxda3C4gHUieUxWddYu0kakE7HYj18qCBvAGgmMi8xmPrFgz0PiqDCrDu8Rs0AuhLhczpLqlJJCDynlTMTx4NoChGUkAbbnY+de4Nfd5iFgrSStzbn4OdBJxW1CLpBJIRZtKSCSYJKpOp3NX+zv8Awl33flVTipUG51Gtk3811a7Ok/ZD3u+QoNzipsKsU6gfVOR6hFfPNu8EKkoSsbFKp292xr6L4gZCrFEifql+45K+b3FTHoPlQPfWkklKconbeB0nnXq3QdAIED3+deJcISQNjXo1zbA6emlAkvgHY+4xT7u/KjCcyU6aFWbYb9JqB9uDHyps0DT6/HWvaUV7QfUfDu6PVXyTQPh3+Kj/ANz+OjvATCkf7vkKAMJXmxMEbH6Rr18R299B1TCz4T/EauGhvCcfUp9xhLedLZBUtK06FRPhy8iNSauXnEqUXjVr3bilOIK84jIlI03O9BpX4lpwf5F/hNco4YTF4r/+dn/lrqmIugNOaj2F/hNcu4ZV+tmNf1Zr/l19KB/ad/ZsD/0HvyFZXE/E30e0S0UFQcYCQQeakJGvwq72j3OZTLaUOKysKzKSmQO8VofMSCKHe0ezUGGFQSkIbBUNROXry2oNjhLjE2GF51N50rn3T4ff1rX4Q7UQ8gtIazFAElUpBmg163LmCNhCSpUCEgSfbM7VV4ASbV5X0hC2w6UpRmSRmVqflQdww3GHHUpUGmwCpSfaIgpTM7czpQ7f8evNe3Ys7E6OjYeqNTW7wyqWkmd1q/DQlxO3La5Eyhe2u06+VBtI4rK7YP8A0VqCwt/KSJGUxl9nc0E3Xa+2f/xyNeqk8/8AbSvOOLZmyRblRLv0UtEAaBS4Ik/Ogy0Nq5lz3JbMjVTZUJEHcHUUHUcY4kTbtFa7JhaUqaSACN3U5p1TsNqg4c4zbcuGmxYNoU4tQQsKScpCSr92Rp0r28TZ3zeRN4zCltqgmD9WnLsepj4UsI4RTb3Ns4l9txLalFw5xutMeEesUEHFvaCy0HWXLJBUplIkKSdF5gkbbDes7gniQIsVNlKR3sidfDBjYb7cqye0zCXHLhbiE94nu2hmRBEpJkQOlX+BLJs2jSimVJUvyjxQKAqxDGlLYDYR4UoUM4OhlMbGuErSNfLSu34w+022pxZSlKf255kaDzJriSrRUZ8vhEmaCIgRXhAqZVuQBIV7o59KeiHFgR4iQkagDoJoKyhtrUZFWksgqyCZnLoQRMxp11qxe4UWXAhSkkKg5hoImCD0I2PnQZwFKtazwjvgpaFNITmICVq8Q59NRrvSoOm8RdoKEp7hnvrd0KALxRAQCqVQCZ1GoNNu8QCCbxIKkNMLR3gRlzrVssgaCTE1n8AXTWJXrouW0lS2Sif2UidwTsreqOJuNow15lt5K1d8QsZuWciAP3YAoLHCWNgWF8+VpReOOJIIISpU6qypnUCqx7QXwvvVhTjiRoBoko2I02Ewaq9nuHsLdyPEHvUlCFBBKm3AZTrsJ6nTWo+K3FIv1W4ynJ9XsGhCoKgSNOkHagLOIOJrk4WV/R8hfQAlaDnACjKiQNUeHSTpWXwqpavozq++RbpSUuuomEgSUlagNPEB4doitfgLDXEl91p51stQAycq+8SlPjQQTE6CFDShTDuIbt24X3C/o6XVF0tJgIkDUZToTA29aDda4nVeXrSbdK0qyZVrQtKVLSJJSQsRynTrWbxtjduLf6HarC5dK3CkEeyCAk8iZ6afGtjjC5ZXasXCkJYuQQHA3CA6hxJCXkRoRoPMSQay8M4PYGHpu3U5gpxKckFIyKOXQ/vSPdQTN3V3aWVqlDABchGZZgBSicojz61Vunr525btbgoYc1WkyU+IAhJzJkg6EQK0eNn094zbskZEIbfz974m0jQgdSB91FuI4oxd2rVw1KrhqUMuLA1KgUBS1cxOvqRQDV7iF3YgJs7hRysIfcbeKXIUo5CUKMGI1itS0dcvLdDiwshxJnKAkGZBPpNcnucfdU8FP/WLbAbCVQB4JACo3A19a6BhWNhdoSohLgSpMBJCJ/YiPZEHaaAG4mwoi409kwmZGhBygEjSYFbV/wAGOsWrj2Rkg5W3CFSWZIKVEHZW224NbLL7TXD7mcNhTjxS3CfGXAoEGegEyfKqONcaB+wDCHApQSjvlRkC/ECMqTqpQgAnnyoJuzHBmmrzvluW7zXdrCo1KCYhRSsbaHxCi1/tWw5txYSxIbBUF5EAKIMAIESr1oRVZrfwVsIyyl1wwSEqyIA0BMFQMqnXaKCFpGQhYKSB4RGpnlQdfwztEsr1LwVbBmG1K1Sg5kj2oI3I3igHh3i5hppLLgX4VKhUAghRJ15iAaz8VuLZq3tk25UsrBW/m/ZUNMo6dag4ewFN06EFQbSAVrUogQkCdP8AMYoN/iTEmXmksJc1UtJBAnKOZI357VUubJpp15oErZbaGVxQyhbgKSVDy1IAqXFuEEBq2ebJZ7xaGClzYk6pdCuY0ExziiPiDhFLCe6uH1LZUgPKjL3jLqjlKgB7aCRsOVADoWjvyFtZ280SlRSrQaEEbanXSijCm22u5csH0IuHHg06l4BSNQD4ZT7M8+tDTmFKtlkuqDakAKaUZUHIMiMvUGYPWq+G3eZ1StlkyABG5JVp5CgKeIXbe8xMoKUWoRKFOto0Kxp3qk6ZUZuY5UL8RYetpZbUoKU0VAkEHMAfb05HeelFqsYDlslzuWnLkJVotMhSWxKwY9qUmgzCcUQ26XnEBUoWEpAkJUpOVJAO6RP3UDMPvMqSO7SvWZJA3A0g/wBa0q3sFxNoMpQ8E5kSkfUpX4faEnmZJrygi4bx9NsLgpHicaCEKGmVYOqj10JrI+gGSmehHnPP1mqrYhXzrYw7B3rt2GG3Fq00TyHn0oNnAWX8MdS68nuMySUd8mUOkCUozJOk7yaxBirlzcqccIU44rxKPnp8NdulFbvZZiK2/G0tQGwLgKh1gE0JNocsrhCiBmbUFFKh5wQRyoOn9mHDXfN3K3XVIdXmaGSPAIyZvPTSuY4kw7Y3a2wuFsuFKVDyOh8yRRZh3Hxt7i4dt0A96dJUe7RtJCf2jO0mKDMYS4XC64cxcUVZupJk+hoJcRvXrvJ3zpWpAypUrZKSZjTYDejFniVljCnrN9xLy5BZQgGRJnvFKOgEz4d6BrVUg9aqv+0Y0mg3rzD2igOtLJOX65KRAQSYzJnWORFF/A9mWVN2zriVNXc92oLSpTSgJjL+z/OgTBcSLClnYFKgQdQdNJB31ispN2sOBcwoHcaQfKNutBbx/C12108y7JW24oE7ZtZCveNaqjEXcpSFrCZnKCQCeWg3oo40vU3dva3ZUnv1BTL4nxFTQGRyPNOnuoRQNR60HT+NbcLwtlSUpShtbSwEjSHWvEvzJUK5l0jrXY8Xw1TeBhKtHEMNrIIggpcmNd42rjzipUT50F97EFKCU5jlQnKkToAd4FNLoV9WokAGUmJIJHyNVUr1qR3xHMfL3UDGfCcqhpsR57TTEIE5SdJ16H18vKk45J/lT229T0FBbxPMgtnMopSAUpKiQnyA5a61C/i7jrinHlqcWrQqUTO0fDypXl5nQlO+WdaqIFBYu79bqgpapKUpQnTYJEJHnpzqayYUXPCJJ008xrA9KrIRqK1MJe7t4KVISASogE5dDB084oCHHLFUWLiNGVNuIWoGAFwSoGdiQBpQIoztoNYA2rpOO4uhWCZYlSn0gSkiDGbN8K5041ljUGROnLXY+dB63dKAgKI9K8ppFKgk3/revozs0wtDNqhKUwpSQpauqiJ+4GBXz1YhHeI7yQiRmy+0BPKdK7v2f3qJJDqY2SlRhRHIjlNB0QVzHtb4DXdFt61bzvFWVYTAkfsqM9K6Wh0HUEH012oc424pTa27gQUm4KDkROon9ojoN6D50tjlUpBGo8JG+qdDUF8+VEJmQNp6mvbYEqzDXn/P76gc3J21NA1rwq+6mPJ19DSO9SFIUTBMmIEb8jQWLj+yT+8cxOnKdPfWdFaN9IJT0AT8KpIb1oHPo0See35io+70Bn+dWCgEpBJHigx5mrWOYYGHe7SoqGUHXeT1oIV3zi0FKnHFJMCCpR2257eVVVU9NJY1oGA1M/cKc1UdYjQAaCo8tObG9BFFSpVpFNpyRQMUNKTaCSANSTEU5wUWcF4e2TnWkEoOYHpAmgy8K4cfuHC0y2VOIBJ2G2+9El9wi9Z2Vyq4SlK1NICUyFHxOBJJjbat/sbZLl089/EfKFc6tdqVyqLoaFHd2uTy8apHnQCrdiXcAdKRmLVwlSjzCQIB84mgJS9Nv5/9a6b2aXEWd6knRRAAMAZgJ0/lQNxSy2l+Gk5U5EEiZ8ShKj8aDImlSivaB9F3A2LtB0IuXFNtmBmyhQB5BXNI8xQmKc0qDQfVbVqgMjIvK3lnOgjbrm286+d+OcSQ7duliUtJISDmUVOciskmTJ1qG2xt7ugyHnO7EwgKOXXdJHSsy9dClpPTQ/GgfZLjpVV1OprYZtAlTjZAMiUHrOorPdtcpIUII5UFNYqzhToS6lRBMTA84quaktXcqwoiQDt1oPbxWZROonXWogmalunApUxHl0q3dYQ4y2y6sQl9JUjzAOXXprQZ7ytSRWlxQkfSTBKhkbIJEHVIJ++sxW/rSUoneTy1NA0DWvSmkKcE86BBFeoTTyjSetMj+dA3JTkpqazbSpxAWSlBUMxAkgcyBzpixrptJ+HL7qBixRXw073do6vn7PoVwkfOhQ0W4XaE4e4U6kONED94giaA47M7Bdk3cKWiVpcQ0QCNM4nNPSCNqfxvh71wXGksOjIEoz5QpLmVZVKddoPPnWXacSXyLZ5KrJ1TzjoWVZYSUxAAAOhAA1o+w+/LzSHVIU0paQVIVulWxmg5TbcH3Rs3Gg2tCzcJcBV4fClMaRsZoT4qslNXBSpOTwiEzOkdfWvoR5U1xXtKg4j1lLU/KKANApVcxS17p91EAZVqAB0gTp91KghikafkrwpoJmk8xoeVRuN/tDY/0RUjG8VOprlGgM70G7aWxcaSoCSgDXoPM8qx753vHVxsfyFE/AHFLNqtSHlw0+FNuaSEgiEn4kihJTeQrAJ0JSI5iTB+FBVS3OnWtDCEtIfCX0Zkk5VHNGSdCrTeN6r29oVT/U082JAJI2oIbhsFxQTqMxAjnrAj1olx/AQm0Q6FqOUNoyqJJCo8UdBPKsDDpDqCIlJkSJ2M7UT3OPXLghbgImcuVIG/pQB7QHMT+VNDUmBPuq7iNtlXPXX39K1bK5a7nKbVtSz/AOaFKSseY5UGMjCnMoUpKkpVoFEEAxuASIJ8qV00sNolPgGYBUb6iR50RWWJuoR3KlFxg6lpeqSeZB3SfMVZT9GUI+iuATOjhiTvGYGKAbOEuZf7JwmAZCSRB2OlQi2OUkpOsjQbEciOVF5we3jwqumz5LQfduDU9hhrbUlL1wM8SC3m16yk0AOwzB1HzFQPjUxtM/1OtdIunw2AVPgCd1tupHx1oGxq7715SgIHsyNjl0zeh3oM7IfOugcJtpTatJcEpWpxZTsVJybjzBrG4VwZD5AdKUthXiMgEjkATrrXQUYK1nZLVwltpmSGpQskEQpJXzEcooMtWM2ukKu0D1B+RpLxFncXr6f4kGt57hixy6gADmF/y2rHxPArMI+qWSrYw6PD7jvQUnceSkFScRMCdChUn0oAubxd3dhWYZlFICl+AQnWTO1FycEZMytY18tfPamJ4WaJMFZ9AD+VBicUYWpy4Lhet1lYBJSoRI8PLnpSrdTwix/+whPrkn8X9RXlAEKrw7e+lSoHNe0KsPbqpUqCA8/StIbH1HypUqCZrn7qV37JpUqCph3t+6tjkaVKgzcW2R6mrWHewa8pUEqtxRPwt7BpUqC/iO1CT/tH3UqVBmYx7H+4Vmu7D0/OlSoOlYD/AHJv+EfOhzEN/j86VKgrW35Um+XvpUqCMfnWhYc/RX4TSpUHN17+8/OvaVK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10" descr="data:image/jpeg;base64,/9j/4AAQSkZJRgABAQAAAQABAAD/2wCEAAkGBhQSERUUExQUFBQVGBgXGBgXGBcXGBcaFxcXFRgYHBwXHCYeFxojGRgVHy8gIycpLCwsFR4xNTAqNSYrLCkBCQoKBQUFDQUFDSkYEhgpKSkpKSkpKSkpKSkpKSkpKSkpKSkpKSkpKSkpKSkpKSkpKSkpKSkpKSkpKSkpKSkpKf/AABEIAQEAxAMBIgACEQEDEQH/xAAcAAABBQEBAQAAAAAAAAAAAAAGAAIDBAUHAQj/xABKEAABAwIEAwUEBgcGBAUFAAABAgMRAAQFEiExBkFRBxMiYXEygZGxFCMlobLBFSRCUnLR8DM0NWJzgqLC4fEWQ2OEkggXRVR0/8QAFAEBAAAAAAAAAAAAAAAAAAAAAP/EABQRAQAAAAAAAAAAAAAAAAAAAAD/2gAMAwEAAhEDEQA/AOulNROMTU9KKCr3ArxbYOlWiioVtGgi7mmBqdPvq0lNPyigphak+YpBc7a1ZU1yqqhOU6igkQ31proqNy8CASZgVSGPsLMd4EnoqRQWy5rtUqU89qrtwo+FST6EVdywNaBinopJVImqzi5MfdUrjwSKCtcvAb7Vlv3mY6DyFT3TmbzFMaZ8qCAMdRVi4YCUcqsItvKortJ2j30GMlaZ8I1NWbWxKjKh4RUn0YHb41YLgSIFBTXh+sJG9OcsggAc+cVo2zWYUn2AATQZLj5SDl0rGuVqUda1HnyowJ6VMcNVzAFBi7aA0q0V2CZ2pUHQAa9rwV7QeE0xVSRXgFBERXtS5K8KaCMHWuccA8Qv3eKXBdUSEIWlKR7KYcyjT0FdJya1yPgDDkm9uhrIDxBBIIlSunOdaDrq0AiFAEdKy73he3d9puDrqkkb1iYhZX8oNrdZUhpJKHUB0FQG87gqmm8KcUXdww244hjMp5xpQAWiAgHUeciIoNF7g1MQh1Y0gSBI5TI1q8nC1BKRmOgAKkqIJIEa0LjtWbQQLi0umSVZJAS4kknKPECNzRJccU2zc9653QSvuyXAUgLIzZZ225zQZDtldpJOXMAdIAMj1Gs0w3Lyh4kEGATodJ3+EUTWmMMuiW3ml/wrSfzq3y6j40AQzdxqdQNzV1rFm9MygmeukzRK7aIUDmQkz5AVSf4dt1xKAI2KSRttQZq8STyUD6GqzjxVtWhdcHsrUTmUkmBoRpFRN8KZCSHSSeuw9BQMtrYczSubEHWYFWf0GsK0KfvqEo3BO1BPbqATpUbyZ3qBtYmJq2ECKDO+j5TIFWFXJOhpziec6VEAnrQQlQ50qkJT50qApr0U2a9SaBxr2minCgUUorw16KBBNcs4CaCb67jcpdP/ABnbrXUxXL+EcQQ3iLpcUlpP1oSpxSUBRz/szv60Bs7dhkJUQZKGx5gcz6g1g8BNxbNyQT9JuCSNZ1VrRk26hY0KFjyKVfLlUDeGtNgBDYQEkqAT4QCrc++g5bxQ34Ggedy0Rz3XRzi7KVtvBYCgHQYUAoSEDka8xXghl5KQFrRlWlzSFaoMgdYO1Xb7ClKQ4EqT415xOwERGnpQAXDGFtd9iIS2hICreEhMAQQdI86t8X8Nhpi6ubd59lxKswCXlpQmSARlOnMaDStHB+FLhl28UoJKXiyUQoH2CM09Kk46t3lWtw2lpa0qSYCUyVKKgoKEdCI9KCa5buA2otXLiFgMEZwHR4kSvQ9d55Vm4LxNfKduWlu27hY7mFBopCu9VBkA7gGtp9H1a5keFidDpCIPwOlDOBkfTMQ5eC2P/ENaDTxrjm6tCovWjS2g4EBbb0E5jlSSlQ01+FbN1xQpuZtX1w53ZDOVZkJCpiR4TP3UKdpKz3bgMCHmiAP4xqelFbb6UKWpUZEulSidYHdp19ZoG4Vxzb3AOUPJhwtEKbIIWAVFJ3gxND93iylKVHsyYOxidJrzhg/XXOgH2go6bR3Rg+8QahcZPMb0Fq0vBvFX2XgdZNYXddCRVi1dUkwKDeYWCYOam39wluOR6Gqq3lgHNBPICn2qZEuCT570HiMTkbClTlpTPsilQFuWvO7NPzVj8UcUs2DIefzZCrL4AFGSN4PKg1oNOBoHPae2EtqNs9ldTnRCmzKSSBIPsnTapWu0NKso+iXIKiAJ7vUnTkaAqxDFWrdBcecS2iQMyjAk7CsK/wC0W0aKEpWXyvNAZBcyxElQGooc4+4sS2llDjCsyXkOFBU2swiZ0TJTuNTQLjPGK7hwFhoW6QkphuMysxBVKwOemgoOmX/a9ZtoUUd64sfsZMpnzUdEigm4w5u+sl3D7ULShak6nwSVKH8Q9aGEYdp9YZEk5R+fIUeWcfRXW+RZUkTyhBMUDuxzDEHD35Gq5lQkK9nkZ0I30omZwx/9HxbPuJuARkccWViZ2VmnQjlFYnY0fs9zy1+KaLcJey2mb+t4oOU4n2sYnYvqZuBbuqTBJCSJB6FNX7H/AOoMad9aa9W1/kraiW+4PtLo53mQtexXJCjHpvWFfdlVhBUA42ACSQ5oI/i0FBpWvbxYq9tFw3/tSoD/AOJrZtO1zDF7XIT/ABJUn8q5FifC2HIXCLp5Q2zJSlSZ6TpUTHZ+w8oJZvU5jslxBQT6QYNB3a341snPYu2D/vA+dXk3LC/ZUyoq0JCkaxqJ6618+XHZDdCcq2Fx5kfMaULYvhbto6WnPCsQfCrSDsZFB9V3eDMPpIcaQuSCZ5kGRMHXUV6/hDSxCkmCrMdSJMZQT10+VfO/DdotyxuX/pFwlxn2AlxQSdAdRNdE4TefXgxc+kPB4uCHMxKonbxaARQG9jwo0ypakKc8bvfKzEHxBOSB5Qaw3UwojeCR8K0by1u/qls3eVsNjOlbYcUsjmFaRM6+lNcbmSdzqaDLU2DVmzSlO49/OpVsiNKr/RulBcU0kaiB61Sed10NN7sg6macU84oLba9NVCaVV0WoOppUHnHvGNzZtFbDTK0FIKXVLzTJIVCRoYJB35+VcJxrFn7tXfXLqnSTGuyeUJA0T7q3uKO0N10rtUpaRbBUIQhMlKegUN/WsC2tioBJBEGQE6qM/h9aDccxdS0NJUkfVISlEDxRqffVK9vnlqzNqcSUmRCvFtzjT3Ves8IAjOQidkAys+tWbm/bZQ4EAEtjxAaHxaCVGgy8Msi6M6lFWYyealHqonn6mtF26Q0EgDRasoy8ztqfKsjBVqkI/ZLS1R5zv61En+wt/8AU9/tRQXvpai64gxlQkRA5kjU9aN8MuCWHVxohsz70EVz1x0Jfd1iUp+dHWHuxZXPm2D5xlNBt9jS/wBQc9D+GirDVfqR2Gu52Gs0JdjH9we9/wCCie3uMmHLUNYBIHUnQUCwteZE8ypXxn5VyTjzi03D6mkqKLdslICZOdQ5q6idK7BZWuVKR1A+8an41wOxw3vbwt6R3i5PkFGgz3SZGQyNDMRr0ApnfKiTyM8xE8/L3V1m97IGVtAsLUhwxGc5kQdSOtBuI9m960pY7rOhEStJ8JHlOtBe4L4/WhxDD5KmlkISVGVIJ0GvNM9ayO1dnLiC/wCBHv0rGurdaDlWIMEAdJ/OrXFl2Xe4WoEKVbt76zllOb3xQa3CaZwi/Exz+ATR5wT/AIJ/v/OgThZP2Nfz++I9YTR/wQPsX0V+YoDlK/7NPVH3daY5azTUkBxmT/5cffNaCkUGSqxmojh5Fa+TrXpSKDJRYc69NpHKtLuxS7sUGMUkcj8aVaxQKVB8q2AlYmROk0WNXjbKTkEkZQoDfxRBJP5UJMe1r5/KtufCvzDWnWDQbDiP1pogH2VCRrE7TVXEE63ZP7qKs/pNXeoQkAJUFSVDUx+VWhaJkqIzKUNZ9nQaabUGDg5VmSQkq+rKTHWdAZq21hPhQlZ9gzCdNSZ3p+EOgNxInUx5T0plzinhQpAkLXllY1GsTQeu24AMCAefX8zWzaEiyuSP3Qk77EH+VDhuD3riSTACSByHWOlEeFKJs7uR7LYj0ynWgK+xhP6i8PX8FE1kkfo9QVt5b6KEUNdjA/UXvQ/gorw1ANiQdj/MfnQS2qClACjMA/DeuU2S7dF6/cqzBnvAUJCTMq1iOs+6upBv6lYBOqVa89UmgXh7Cw6juXyqZ11SlWvsgHeIoCocZ2hBAdyLj2HAUOCdYKVflpV+4vEFgkrR4kk6mNxz13oKuuzUpuW3SQGkKEStTi1AcvEPCKp8XcILXdulkFbaEIJSAVQpXVIOvuoBPi+0KV6wdJEcwdiI3qPjmx7oWqdj9Gbmepkn51I5h7jTZLiFIKfEnNMaESB0G2lWu1JxS3WFKAzKt0FUbT/2oI+GUA4JiAnULQoe7L+VH/BCPsQj/MfxUAcHrH6LxEHUEbeYAM0f8CKH6FVt7X5igNCjxsHkGz+QFXCuqix/YkeXwirdAiabSKaYTFB7FeKNRqdphfoHyaVJLopUHyvbDxD30SWjYSJ22GZXTpQ5bI8Q9+vTStcjwr/hbOvXqKDUc/vLXOEqnynr0pXl2qH05tEJSUxoRO+vOrLbwB3AnUAnU/GqDpzqfygnMlIBA0JG+tBWwoeNB/8ASVr769t2gWGvJZ+5Rr3DLRUJVITCSjrvvVtvDkAAakAkgKOknnA0oM9awH3DvKQNJPP+VFeAAGzvAOaP+QmsZ9MDQQNtBArU4ZH6vdyCQGzMeaTBHmPzoDDsZT9nux5/goqwj+5H3/OhfsdV9nu7c9fLLRLYf3Bfv/KKCW0BygKG0+8VzzH3lWd1rlWVALSYiEkxHmRG9dAsVygQZFc/7U75vvGUhQ70IUTEGEn2Z9TNBN/9xCWyt5baQkpAZTOcp3UonbN0HmapntPb+mKfQhWVaEIUCY2+ZoJZwN5aQpKFqk6ZUyT1iqV5ZLaUUqStBHJaSkj3UB1e4kLx/KSSFwBHmRVLteRluW0g7MpHwMflWp2SNjvHlEjMlsBI5kFXiV91ZPa9/e0f6Q+ZoK/Bah+jr8H92f8Aho94IP2Ir+L8xXPeFB9l4gdP2PdpXQOB1fYqv4vzFAcpV4Wh/ln/AKU9RV0qsoAi31IOX4iKvIXQReKlUxXTNKBiUivVtA0ssV4F0HqWBSrwO17QfLFr7Y0nf5Vts2xVoTAISnTTQVjWntjSYkwPKtwvFMxHhCSJ10VQSraAda2PtzOuwFXXlgDUgAdTt6iq6mQVpUZlIMR57/lVS6Trcbewigdhl2MoTqTBXpsRNOViKiltSQE51hJB15xVLCh4k/6avnTkR3LOugcH4j1oLLrh751JUSkJEDkDNbvCrkMXUnRTah78hj3UOPOAPuncFIAiTOvKK3sAT+pXatdBv6pPwoDbsd/w93lv+GiO1cjD3CddDQ92Pp+znff+GiFIAw5epj/qKAM4l45VZpDDKAXcqVFSvZTmE6D9o1zdy9U44XHZWomVqPOdz6eXlRBx0j9aOYye7b+XzodS2IOu330Gth3FtxZHKyoFP7OYSCkyRUPEPEzt8pJWlIWBEjWfP0FUQ6nLlcSVIGxB8aZ6Hp5VIl1tKcrQVqPGtUBR/wAqQPYT95oJsExty0dS61BISUwdlJO49POlx3xCm8cbWkFJDeVSTyMyY6iqobrMxRPjHpQFHBqx+jsRRzKAfgBR3wLP6FcjqPnXPuEp+hX0ckifQiK6DwEfsZzyPyIoDRaoFvAn6sifhVjvTVJ94JQwog+xBPTapxeJ6j4igsBRr3vKgaugdjI6inF4UEpVSAqIOxTg7NA7JSrwLpUHzDZRmG8Qr5GtV1YIUE6kpQBHkdamtODL0LE2rw9U+VbSOFbkDVhwc/ZoMo3CsyQEjxBR10Ij0rxdoSVkqH1gAMDoPOtN3h24DjZ7l3QLk5TA6Uy5sHQFDuHiUj90wZ6UGJY2wCQolRMEbxpNaNqy2BOROmxiY+NRWdi8AEllYGUqkpVM9KjKH8qCG1pzKhUIO35UF28T4QdNdoEVqcOo+zr488vx8JND6rd5TixlcyhIgZTA60UYRaj6DeCClWSTMifCeR5UBR2Pf4e77/w0SIaBw9YPSfgQaweyFH2ev3/hrfWn7OWPI/Og47xctRuR/po+VY2U5o010HnXX2uDrK6YzLhLx8AUXCCI5Rz0E1TsOyu1Cwtd4FZT4UpWjrOpJ1oOaY1gL9upIeaU3mEjNHiHlFV7DDVvL7tpCnFwTlQJMASa7VxdwQi/yEXJzIBAlaCADGmnmOdVuE+zNNm73wu1KdggFIQAJ30J1oOQXLBQSlQIUnccxyg1mYlaLUc4QsoA1UASkep2rr+Odkrz1w443cJIcVJU4ATJ30TRBgvZ2GLF2zU+pSHpzqCQDrG2p8tTQcX4UkWV8oRGQAg/5hFdE7Ph9kOjfX+VUuIuA28Ms7kNOKcS+2QQ4ACMkERHOr/Z819kPTzj8qAh4kuSi0SpPtJZWR6hMiuOv9oD7qciwlKVCCR5DfTWa61xY7FkkExmZcT78lfO4VHkI/KgNuHu0AsZgpMpJkCTKfIHnNGVr2l2pbSVlQWSBkBmPMnoK5AhKcusAnzkz+VQ5Y/Og+j2r5paM6XApPUKkVPnHnXAbDF3zkQ0pRjZIjYdRtExR5gvEbiGkruSqFeEeIaHmSN/jQdCDo5T8aVcwxHtPDbhSlrOB+1nifhSoOnL4uupIFugbEStZCgdBED3++syy7S3lvlk2qZyrIIWoZshAUBmHnWvgFkhSUpKdFZidT0Tz3oEssLR+kkI8Skg3I1UrbMP+9AZucbvjKRZggmD4jKeUmBr7utMf45dSoJFmkgnUhZhPmQU0R4bZpKdRGUkCDGlWVYYjz/+RoBF3jtwKCTZpII9oLJSI5GU1StO0pTveBNlJQEqMLGoOgI8NF+JYQnunCCpJyKghRkEAkGuX8L2gN2oqlR7hkmSdTprE+ZoNjE+1MsCVWehn9scuZlPnUmNY6bi3dBaS39StWhBBzokJmNxWH2l4clKGlDMM7LpUMxjTLGnKtF21SnC3IGvczOpP9mnn012oNHsjH2erzn7k1vOCcPcHUR94rF7Jh9mn/d+EUQMj9SP9c6Cnw+yClClJBPek7DkgpHxoQ/8NNEK7xluQpWqQAYBkH76NsA/skf6q/hlNY6Fp1Pn5UAz/wCGGCEnup6FJjWdlCaR4aZj2dCdDmUCnbwnxda3C4gHUieUxWddYu0kakE7HYj18qCBvAGgmMi8xmPrFgz0PiqDCrDu8Rs0AuhLhczpLqlJJCDynlTMTx4NoChGUkAbbnY+de4Nfd5iFgrSStzbn4OdBJxW1CLpBJIRZtKSCSYJKpOp3NX+zv8Awl33flVTipUG51Gtk3811a7Ok/ZD3u+QoNzipsKsU6gfVOR6hFfPNu8EKkoSsbFKp292xr6L4gZCrFEifql+45K+b3FTHoPlQPfWkklKconbeB0nnXq3QdAIED3+deJcISQNjXo1zbA6emlAkvgHY+4xT7u/KjCcyU6aFWbYb9JqB9uDHyps0DT6/HWvaUV7QfUfDu6PVXyTQPh3+Kj/ANz+OjvATCkf7vkKAMJXmxMEbH6Rr18R299B1TCz4T/EauGhvCcfUp9xhLedLZBUtK06FRPhy8iNSauXnEqUXjVr3bilOIK84jIlI03O9BpX4lpwf5F/hNco4YTF4r/+dn/lrqmIugNOaj2F/hNcu4ZV+tmNf1Zr/l19KB/ad/ZsD/0HvyFZXE/E30e0S0UFQcYCQQeakJGvwq72j3OZTLaUOKysKzKSmQO8VofMSCKHe0ezUGGFQSkIbBUNROXry2oNjhLjE2GF51N50rn3T4ff1rX4Q7UQ8gtIazFAElUpBmg163LmCNhCSpUCEgSfbM7VV4ASbV5X0hC2w6UpRmSRmVqflQdww3GHHUpUGmwCpSfaIgpTM7czpQ7f8evNe3Ys7E6OjYeqNTW7wyqWkmd1q/DQlxO3La5Eyhe2u06+VBtI4rK7YP8A0VqCwt/KSJGUxl9nc0E3Xa+2f/xyNeqk8/8AbSvOOLZmyRblRLv0UtEAaBS4Ik/Ogy0Nq5lz3JbMjVTZUJEHcHUUHUcY4kTbtFa7JhaUqaSACN3U5p1TsNqg4c4zbcuGmxYNoU4tQQsKScpCSr92Rp0r28TZ3zeRN4zCltqgmD9WnLsepj4UsI4RTb3Ns4l9txLalFw5xutMeEesUEHFvaCy0HWXLJBUplIkKSdF5gkbbDes7gniQIsVNlKR3sidfDBjYb7cqye0zCXHLhbiE94nu2hmRBEpJkQOlX+BLJs2jSimVJUvyjxQKAqxDGlLYDYR4UoUM4OhlMbGuErSNfLSu34w+022pxZSlKf255kaDzJriSrRUZ8vhEmaCIgRXhAqZVuQBIV7o59KeiHFgR4iQkagDoJoKyhtrUZFWksgqyCZnLoQRMxp11qxe4UWXAhSkkKg5hoImCD0I2PnQZwFKtazwjvgpaFNITmICVq8Q59NRrvSoOm8RdoKEp7hnvrd0KALxRAQCqVQCZ1GoNNu8QCCbxIKkNMLR3gRlzrVssgaCTE1n8AXTWJXrouW0lS2Sif2UidwTsreqOJuNow15lt5K1d8QsZuWciAP3YAoLHCWNgWF8+VpReOOJIIISpU6qypnUCqx7QXwvvVhTjiRoBoko2I02Ewaq9nuHsLdyPEHvUlCFBBKm3AZTrsJ6nTWo+K3FIv1W4ynJ9XsGhCoKgSNOkHagLOIOJrk4WV/R8hfQAlaDnACjKiQNUeHSTpWXwqpavozq++RbpSUuuomEgSUlagNPEB4doitfgLDXEl91p51stQAycq+8SlPjQQTE6CFDShTDuIbt24X3C/o6XVF0tJgIkDUZToTA29aDda4nVeXrSbdK0qyZVrQtKVLSJJSQsRynTrWbxtjduLf6HarC5dK3CkEeyCAk8iZ6afGtjjC5ZXasXCkJYuQQHA3CA6hxJCXkRoRoPMSQay8M4PYGHpu3U5gpxKckFIyKOXQ/vSPdQTN3V3aWVqlDABchGZZgBSicojz61Vunr525btbgoYc1WkyU+IAhJzJkg6EQK0eNn094zbskZEIbfz974m0jQgdSB91FuI4oxd2rVw1KrhqUMuLA1KgUBS1cxOvqRQDV7iF3YgJs7hRysIfcbeKXIUo5CUKMGI1itS0dcvLdDiwshxJnKAkGZBPpNcnucfdU8FP/WLbAbCVQB4JACo3A19a6BhWNhdoSohLgSpMBJCJ/YiPZEHaaAG4mwoi409kwmZGhBygEjSYFbV/wAGOsWrj2Rkg5W3CFSWZIKVEHZW224NbLL7TXD7mcNhTjxS3CfGXAoEGegEyfKqONcaB+wDCHApQSjvlRkC/ECMqTqpQgAnnyoJuzHBmmrzvluW7zXdrCo1KCYhRSsbaHxCi1/tWw5txYSxIbBUF5EAKIMAIESr1oRVZrfwVsIyyl1wwSEqyIA0BMFQMqnXaKCFpGQhYKSB4RGpnlQdfwztEsr1LwVbBmG1K1Sg5kj2oI3I3igHh3i5hppLLgX4VKhUAghRJ15iAaz8VuLZq3tk25UsrBW/m/ZUNMo6dag4ewFN06EFQbSAVrUogQkCdP8AMYoN/iTEmXmksJc1UtJBAnKOZI357VUubJpp15oErZbaGVxQyhbgKSVDy1IAqXFuEEBq2ebJZ7xaGClzYk6pdCuY0ExziiPiDhFLCe6uH1LZUgPKjL3jLqjlKgB7aCRsOVADoWjvyFtZ280SlRSrQaEEbanXSijCm22u5csH0IuHHg06l4BSNQD4ZT7M8+tDTmFKtlkuqDakAKaUZUHIMiMvUGYPWq+G3eZ1StlkyABG5JVp5CgKeIXbe8xMoKUWoRKFOto0Kxp3qk6ZUZuY5UL8RYetpZbUoKU0VAkEHMAfb05HeelFqsYDlslzuWnLkJVotMhSWxKwY9qUmgzCcUQ26XnEBUoWEpAkJUpOVJAO6RP3UDMPvMqSO7SvWZJA3A0g/wBa0q3sFxNoMpQ8E5kSkfUpX4faEnmZJrygi4bx9NsLgpHicaCEKGmVYOqj10JrI+gGSmehHnPP1mqrYhXzrYw7B3rt2GG3Fq00TyHn0oNnAWX8MdS68nuMySUd8mUOkCUozJOk7yaxBirlzcqccIU44rxKPnp8NdulFbvZZiK2/G0tQGwLgKh1gE0JNocsrhCiBmbUFFKh5wQRyoOn9mHDXfN3K3XVIdXmaGSPAIyZvPTSuY4kw7Y3a2wuFsuFKVDyOh8yRRZh3Hxt7i4dt0A96dJUe7RtJCf2jO0mKDMYS4XC64cxcUVZupJk+hoJcRvXrvJ3zpWpAypUrZKSZjTYDejFniVljCnrN9xLy5BZQgGRJnvFKOgEz4d6BrVUg9aqv+0Y0mg3rzD2igOtLJOX65KRAQSYzJnWORFF/A9mWVN2zriVNXc92oLSpTSgJjL+z/OgTBcSLClnYFKgQdQdNJB31ispN2sOBcwoHcaQfKNutBbx/C12108y7JW24oE7ZtZCveNaqjEXcpSFrCZnKCQCeWg3oo40vU3dva3ZUnv1BTL4nxFTQGRyPNOnuoRQNR60HT+NbcLwtlSUpShtbSwEjSHWvEvzJUK5l0jrXY8Xw1TeBhKtHEMNrIIggpcmNd42rjzipUT50F97EFKCU5jlQnKkToAd4FNLoV9WokAGUmJIJHyNVUr1qR3xHMfL3UDGfCcqhpsR57TTEIE5SdJ16H18vKk45J/lT229T0FBbxPMgtnMopSAUpKiQnyA5a61C/i7jrinHlqcWrQqUTO0fDypXl5nQlO+WdaqIFBYu79bqgpapKUpQnTYJEJHnpzqayYUXPCJJ008xrA9KrIRqK1MJe7t4KVISASogE5dDB084oCHHLFUWLiNGVNuIWoGAFwSoGdiQBpQIoztoNYA2rpOO4uhWCZYlSn0gSkiDGbN8K5041ljUGROnLXY+dB63dKAgKI9K8ppFKgk3/revozs0wtDNqhKUwpSQpauqiJ+4GBXz1YhHeI7yQiRmy+0BPKdK7v2f3qJJDqY2SlRhRHIjlNB0QVzHtb4DXdFt61bzvFWVYTAkfsqM9K6Wh0HUEH012oc424pTa27gQUm4KDkROon9ojoN6D50tjlUpBGo8JG+qdDUF8+VEJmQNp6mvbYEqzDXn/P76gc3J21NA1rwq+6mPJ19DSO9SFIUTBMmIEb8jQWLj+yT+8cxOnKdPfWdFaN9IJT0AT8KpIb1oHPo0See35io+70Bn+dWCgEpBJHigx5mrWOYYGHe7SoqGUHXeT1oIV3zi0FKnHFJMCCpR2257eVVVU9NJY1oGA1M/cKc1UdYjQAaCo8tObG9BFFSpVpFNpyRQMUNKTaCSANSTEU5wUWcF4e2TnWkEoOYHpAmgy8K4cfuHC0y2VOIBJ2G2+9El9wi9Z2Vyq4SlK1NICUyFHxOBJJjbat/sbZLl089/EfKFc6tdqVyqLoaFHd2uTy8apHnQCrdiXcAdKRmLVwlSjzCQIB84mgJS9Nv5/9a6b2aXEWd6knRRAAMAZgJ0/lQNxSy2l+Gk5U5EEiZ8ShKj8aDImlSivaB9F3A2LtB0IuXFNtmBmyhQB5BXNI8xQmKc0qDQfVbVqgMjIvK3lnOgjbrm286+d+OcSQ7duliUtJISDmUVOciskmTJ1qG2xt7ugyHnO7EwgKOXXdJHSsy9dClpPTQ/GgfZLjpVV1OprYZtAlTjZAMiUHrOorPdtcpIUII5UFNYqzhToS6lRBMTA84quaktXcqwoiQDt1oPbxWZROonXWogmalunApUxHl0q3dYQ4y2y6sQl9JUjzAOXXprQZ7ytSRWlxQkfSTBKhkbIJEHVIJ++sxW/rSUoneTy1NA0DWvSmkKcE86BBFeoTTyjSetMj+dA3JTkpqazbSpxAWSlBUMxAkgcyBzpixrptJ+HL7qBixRXw073do6vn7PoVwkfOhQ0W4XaE4e4U6kONED94giaA47M7Bdk3cKWiVpcQ0QCNM4nNPSCNqfxvh71wXGksOjIEoz5QpLmVZVKddoPPnWXacSXyLZ5KrJ1TzjoWVZYSUxAAAOhAA1o+w+/LzSHVIU0paQVIVulWxmg5TbcH3Rs3Gg2tCzcJcBV4fClMaRsZoT4qslNXBSpOTwiEzOkdfWvoR5U1xXtKg4j1lLU/KKANApVcxS17p91EAZVqAB0gTp91KghikafkrwpoJmk8xoeVRuN/tDY/0RUjG8VOprlGgM70G7aWxcaSoCSgDXoPM8qx753vHVxsfyFE/AHFLNqtSHlw0+FNuaSEgiEn4kihJTeQrAJ0JSI5iTB+FBVS3OnWtDCEtIfCX0Zkk5VHNGSdCrTeN6r29oVT/U082JAJI2oIbhsFxQTqMxAjnrAj1olx/AQm0Q6FqOUNoyqJJCo8UdBPKsDDpDqCIlJkSJ2M7UT3OPXLghbgImcuVIG/pQB7QHMT+VNDUmBPuq7iNtlXPXX39K1bK5a7nKbVtSz/AOaFKSseY5UGMjCnMoUpKkpVoFEEAxuASIJ8qV00sNolPgGYBUb6iR50RWWJuoR3KlFxg6lpeqSeZB3SfMVZT9GUI+iuATOjhiTvGYGKAbOEuZf7JwmAZCSRB2OlQi2OUkpOsjQbEciOVF5we3jwqumz5LQfduDU9hhrbUlL1wM8SC3m16yk0AOwzB1HzFQPjUxtM/1OtdIunw2AVPgCd1tupHx1oGxq7715SgIHsyNjl0zeh3oM7IfOugcJtpTatJcEpWpxZTsVJybjzBrG4VwZD5AdKUthXiMgEjkATrrXQUYK1nZLVwltpmSGpQskEQpJXzEcooMtWM2ukKu0D1B+RpLxFncXr6f4kGt57hixy6gADmF/y2rHxPArMI+qWSrYw6PD7jvQUnceSkFScRMCdChUn0oAubxd3dhWYZlFICl+AQnWTO1FycEZMytY18tfPamJ4WaJMFZ9AD+VBicUYWpy4Lhet1lYBJSoRI8PLnpSrdTwix/+whPrkn8X9RXlAEKrw7e+lSoHNe0KsPbqpUqCA8/StIbH1HypUqCZrn7qV37JpUqCph3t+6tjkaVKgzcW2R6mrWHewa8pUEqtxRPwt7BpUqC/iO1CT/tH3UqVBmYx7H+4Vmu7D0/OlSoOlYD/AHJv+EfOhzEN/j86VKgrW35Um+XvpUqCMfnWhYc/RX4TSpUHN17+8/OvaVKg/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AutoShape 12" descr="data:image/jpeg;base64,/9j/4AAQSkZJRgABAQAAAQABAAD/2wCEAAkGBhQSERUUExQUFBQVGBgXGBgXGBcXGBcaFxcXFRgYHBwXHCYeFxojGRgVHy8gIycpLCwsFR4xNTAqNSYrLCkBCQoKBQUFDQUFDSkYEhgpKSkpKSkpKSkpKSkpKSkpKSkpKSkpKSkpKSkpKSkpKSkpKSkpKSkpKSkpKSkpKSkpKf/AABEIAQEAxAMBIgACEQEDEQH/xAAcAAABBQEBAQAAAAAAAAAAAAAGAAIDBAUHAQj/xABKEAABAwIEAwUEBgcGBAUFAAABAgMRAAQFEiExBkFRBxMiYXEygZGxFCMlobLBFSRCUnLR8DM0NWJzgqLC4fEWQ2OEkggXRVR0/8QAFAEBAAAAAAAAAAAAAAAAAAAAAP/EABQRAQAAAAAAAAAAAAAAAAAAAAD/2gAMAwEAAhEDEQA/AOulNROMTU9KKCr3ArxbYOlWiioVtGgi7mmBqdPvq0lNPyigphak+YpBc7a1ZU1yqqhOU6igkQ31proqNy8CASZgVSGPsLMd4EnoqRQWy5rtUqU89qrtwo+FST6EVdywNaBinopJVImqzi5MfdUrjwSKCtcvAb7Vlv3mY6DyFT3TmbzFMaZ8qCAMdRVi4YCUcqsItvKortJ2j30GMlaZ8I1NWbWxKjKh4RUn0YHb41YLgSIFBTXh+sJG9OcsggAc+cVo2zWYUn2AATQZLj5SDl0rGuVqUda1HnyowJ6VMcNVzAFBi7aA0q0V2CZ2pUHQAa9rwV7QeE0xVSRXgFBERXtS5K8KaCMHWuccA8Qv3eKXBdUSEIWlKR7KYcyjT0FdJya1yPgDDkm9uhrIDxBBIIlSunOdaDrq0AiFAEdKy73he3d9puDrqkkb1iYhZX8oNrdZUhpJKHUB0FQG87gqmm8KcUXdww244hjMp5xpQAWiAgHUeciIoNF7g1MQh1Y0gSBI5TI1q8nC1BKRmOgAKkqIJIEa0LjtWbQQLi0umSVZJAS4kknKPECNzRJccU2zc9653QSvuyXAUgLIzZZ225zQZDtldpJOXMAdIAMj1Gs0w3Lyh4kEGATodJ3+EUTWmMMuiW3ml/wrSfzq3y6j40AQzdxqdQNzV1rFm9MygmeukzRK7aIUDmQkz5AVSf4dt1xKAI2KSRttQZq8STyUD6GqzjxVtWhdcHsrUTmUkmBoRpFRN8KZCSHSSeuw9BQMtrYczSubEHWYFWf0GsK0KfvqEo3BO1BPbqATpUbyZ3qBtYmJq2ECKDO+j5TIFWFXJOhpziec6VEAnrQQlQ50qkJT50qApr0U2a9SaBxr2minCgUUorw16KBBNcs4CaCb67jcpdP/ABnbrXUxXL+EcQQ3iLpcUlpP1oSpxSUBRz/szv60Bs7dhkJUQZKGx5gcz6g1g8BNxbNyQT9JuCSNZ1VrRk26hY0KFjyKVfLlUDeGtNgBDYQEkqAT4QCrc++g5bxQ34Ggedy0Rz3XRzi7KVtvBYCgHQYUAoSEDka8xXghl5KQFrRlWlzSFaoMgdYO1Xb7ClKQ4EqT415xOwERGnpQAXDGFtd9iIS2hICreEhMAQQdI86t8X8Nhpi6ubd59lxKswCXlpQmSARlOnMaDStHB+FLhl28UoJKXiyUQoH2CM09Kk46t3lWtw2lpa0qSYCUyVKKgoKEdCI9KCa5buA2otXLiFgMEZwHR4kSvQ9d55Vm4LxNfKduWlu27hY7mFBopCu9VBkA7gGtp9H1a5keFidDpCIPwOlDOBkfTMQ5eC2P/ENaDTxrjm6tCovWjS2g4EBbb0E5jlSSlQ01+FbN1xQpuZtX1w53ZDOVZkJCpiR4TP3UKdpKz3bgMCHmiAP4xqelFbb6UKWpUZEulSidYHdp19ZoG4Vxzb3AOUPJhwtEKbIIWAVFJ3gxND93iylKVHsyYOxidJrzhg/XXOgH2go6bR3Rg+8QahcZPMb0Fq0vBvFX2XgdZNYXddCRVi1dUkwKDeYWCYOam39wluOR6Gqq3lgHNBPICn2qZEuCT570HiMTkbClTlpTPsilQFuWvO7NPzVj8UcUs2DIefzZCrL4AFGSN4PKg1oNOBoHPae2EtqNs9ldTnRCmzKSSBIPsnTapWu0NKso+iXIKiAJ7vUnTkaAqxDFWrdBcecS2iQMyjAk7CsK/wC0W0aKEpWXyvNAZBcyxElQGooc4+4sS2llDjCsyXkOFBU2swiZ0TJTuNTQLjPGK7hwFhoW6QkphuMysxBVKwOemgoOmX/a9ZtoUUd64sfsZMpnzUdEigm4w5u+sl3D7ULShak6nwSVKH8Q9aGEYdp9YZEk5R+fIUeWcfRXW+RZUkTyhBMUDuxzDEHD35Gq5lQkK9nkZ0I30omZwx/9HxbPuJuARkccWViZ2VmnQjlFYnY0fs9zy1+KaLcJey2mb+t4oOU4n2sYnYvqZuBbuqTBJCSJB6FNX7H/AOoMad9aa9W1/kraiW+4PtLo53mQtexXJCjHpvWFfdlVhBUA42ACSQ5oI/i0FBpWvbxYq9tFw3/tSoD/AOJrZtO1zDF7XIT/ABJUn8q5FifC2HIXCLp5Q2zJSlSZ6TpUTHZ+w8oJZvU5jslxBQT6QYNB3a341snPYu2D/vA+dXk3LC/ZUyoq0JCkaxqJ6618+XHZDdCcq2Fx5kfMaULYvhbto6WnPCsQfCrSDsZFB9V3eDMPpIcaQuSCZ5kGRMHXUV6/hDSxCkmCrMdSJMZQT10+VfO/DdotyxuX/pFwlxn2AlxQSdAdRNdE4TefXgxc+kPB4uCHMxKonbxaARQG9jwo0ypakKc8bvfKzEHxBOSB5Qaw3UwojeCR8K0by1u/qls3eVsNjOlbYcUsjmFaRM6+lNcbmSdzqaDLU2DVmzSlO49/OpVsiNKr/RulBcU0kaiB61Sed10NN7sg6macU84oLba9NVCaVV0WoOppUHnHvGNzZtFbDTK0FIKXVLzTJIVCRoYJB35+VcJxrFn7tXfXLqnSTGuyeUJA0T7q3uKO0N10rtUpaRbBUIQhMlKegUN/WsC2tioBJBEGQE6qM/h9aDccxdS0NJUkfVISlEDxRqffVK9vnlqzNqcSUmRCvFtzjT3Ves8IAjOQidkAys+tWbm/bZQ4EAEtjxAaHxaCVGgy8Msi6M6lFWYyealHqonn6mtF26Q0EgDRasoy8ztqfKsjBVqkI/ZLS1R5zv61En+wt/8AU9/tRQXvpai64gxlQkRA5kjU9aN8MuCWHVxohsz70EVz1x0Jfd1iUp+dHWHuxZXPm2D5xlNBt9jS/wBQc9D+GirDVfqR2Gu52Gs0JdjH9we9/wCCie3uMmHLUNYBIHUnQUCwteZE8ypXxn5VyTjzi03D6mkqKLdslICZOdQ5q6idK7BZWuVKR1A+8an41wOxw3vbwt6R3i5PkFGgz3SZGQyNDMRr0ApnfKiTyM8xE8/L3V1m97IGVtAsLUhwxGc5kQdSOtBuI9m960pY7rOhEStJ8JHlOtBe4L4/WhxDD5KmlkISVGVIJ0GvNM9ayO1dnLiC/wCBHv0rGurdaDlWIMEAdJ/OrXFl2Xe4WoEKVbt76zllOb3xQa3CaZwi/Exz+ATR5wT/AIJ/v/OgThZP2Nfz++I9YTR/wQPsX0V+YoDlK/7NPVH3daY5azTUkBxmT/5cffNaCkUGSqxmojh5Fa+TrXpSKDJRYc69NpHKtLuxS7sUGMUkcj8aVaxQKVB8q2AlYmROk0WNXjbKTkEkZQoDfxRBJP5UJMe1r5/KtufCvzDWnWDQbDiP1pogH2VCRrE7TVXEE63ZP7qKs/pNXeoQkAJUFSVDUx+VWhaJkqIzKUNZ9nQaabUGDg5VmSQkq+rKTHWdAZq21hPhQlZ9gzCdNSZ3p+EOgNxInUx5T0plzinhQpAkLXllY1GsTQeu24AMCAefX8zWzaEiyuSP3Qk77EH+VDhuD3riSTACSByHWOlEeFKJs7uR7LYj0ynWgK+xhP6i8PX8FE1kkfo9QVt5b6KEUNdjA/UXvQ/gorw1ANiQdj/MfnQS2qClACjMA/DeuU2S7dF6/cqzBnvAUJCTMq1iOs+6upBv6lYBOqVa89UmgXh7Cw6juXyqZ11SlWvsgHeIoCocZ2hBAdyLj2HAUOCdYKVflpV+4vEFgkrR4kk6mNxz13oKuuzUpuW3SQGkKEStTi1AcvEPCKp8XcILXdulkFbaEIJSAVQpXVIOvuoBPi+0KV6wdJEcwdiI3qPjmx7oWqdj9Gbmepkn51I5h7jTZLiFIKfEnNMaESB0G2lWu1JxS3WFKAzKt0FUbT/2oI+GUA4JiAnULQoe7L+VH/BCPsQj/MfxUAcHrH6LxEHUEbeYAM0f8CKH6FVt7X5igNCjxsHkGz+QFXCuqix/YkeXwirdAiabSKaYTFB7FeKNRqdphfoHyaVJLopUHyvbDxD30SWjYSJ22GZXTpQ5bI8Q9+vTStcjwr/hbOvXqKDUc/vLXOEqnynr0pXl2qH05tEJSUxoRO+vOrLbwB3AnUAnU/GqDpzqfygnMlIBA0JG+tBWwoeNB/8ASVr769t2gWGvJZ+5Rr3DLRUJVITCSjrvvVtvDkAAakAkgKOknnA0oM9awH3DvKQNJPP+VFeAAGzvAOaP+QmsZ9MDQQNtBArU4ZH6vdyCQGzMeaTBHmPzoDDsZT9nux5/goqwj+5H3/OhfsdV9nu7c9fLLRLYf3Bfv/KKCW0BygKG0+8VzzH3lWd1rlWVALSYiEkxHmRG9dAsVygQZFc/7U75vvGUhQ70IUTEGEn2Z9TNBN/9xCWyt5baQkpAZTOcp3UonbN0HmapntPb+mKfQhWVaEIUCY2+ZoJZwN5aQpKFqk6ZUyT1iqV5ZLaUUqStBHJaSkj3UB1e4kLx/KSSFwBHmRVLteRluW0g7MpHwMflWp2SNjvHlEjMlsBI5kFXiV91ZPa9/e0f6Q+ZoK/Bah+jr8H92f8Aho94IP2Ir+L8xXPeFB9l4gdP2PdpXQOB1fYqv4vzFAcpV4Wh/ln/AKU9RV0qsoAi31IOX4iKvIXQReKlUxXTNKBiUivVtA0ssV4F0HqWBSrwO17QfLFr7Y0nf5Vts2xVoTAISnTTQVjWntjSYkwPKtwvFMxHhCSJ10VQSraAda2PtzOuwFXXlgDUgAdTt6iq6mQVpUZlIMR57/lVS6Trcbewigdhl2MoTqTBXpsRNOViKiltSQE51hJB15xVLCh4k/6avnTkR3LOugcH4j1oLLrh751JUSkJEDkDNbvCrkMXUnRTah78hj3UOPOAPuncFIAiTOvKK3sAT+pXatdBv6pPwoDbsd/w93lv+GiO1cjD3CddDQ92Pp+znff+GiFIAw5epj/qKAM4l45VZpDDKAXcqVFSvZTmE6D9o1zdy9U44XHZWomVqPOdz6eXlRBx0j9aOYye7b+XzodS2IOu330Gth3FtxZHKyoFP7OYSCkyRUPEPEzt8pJWlIWBEjWfP0FUQ6nLlcSVIGxB8aZ6Hp5VIl1tKcrQVqPGtUBR/wAqQPYT95oJsExty0dS61BISUwdlJO49POlx3xCm8cbWkFJDeVSTyMyY6iqobrMxRPjHpQFHBqx+jsRRzKAfgBR3wLP6FcjqPnXPuEp+hX0ckifQiK6DwEfsZzyPyIoDRaoFvAn6sifhVjvTVJ94JQwog+xBPTapxeJ6j4igsBRr3vKgaugdjI6inF4UEpVSAqIOxTg7NA7JSrwLpUHzDZRmG8Qr5GtV1YIUE6kpQBHkdamtODL0LE2rw9U+VbSOFbkDVhwc/ZoMo3CsyQEjxBR10Ij0rxdoSVkqH1gAMDoPOtN3h24DjZ7l3QLk5TA6Uy5sHQFDuHiUj90wZ6UGJY2wCQolRMEbxpNaNqy2BOROmxiY+NRWdi8AEllYGUqkpVM9KjKH8qCG1pzKhUIO35UF28T4QdNdoEVqcOo+zr488vx8JND6rd5TixlcyhIgZTA60UYRaj6DeCClWSTMifCeR5UBR2Pf4e77/w0SIaBw9YPSfgQaweyFH2ev3/hrfWn7OWPI/Og47xctRuR/po+VY2U5o010HnXX2uDrK6YzLhLx8AUXCCI5Rz0E1TsOyu1Cwtd4FZT4UpWjrOpJ1oOaY1gL9upIeaU3mEjNHiHlFV7DDVvL7tpCnFwTlQJMASa7VxdwQi/yEXJzIBAlaCADGmnmOdVuE+zNNm73wu1KdggFIQAJ30J1oOQXLBQSlQIUnccxyg1mYlaLUc4QsoA1UASkep2rr+Odkrz1w443cJIcVJU4ATJ30TRBgvZ2GLF2zU+pSHpzqCQDrG2p8tTQcX4UkWV8oRGQAg/5hFdE7Ph9kOjfX+VUuIuA28Ms7kNOKcS+2QQ4ACMkERHOr/Z819kPTzj8qAh4kuSi0SpPtJZWR6hMiuOv9oD7qciwlKVCCR5DfTWa61xY7FkkExmZcT78lfO4VHkI/KgNuHu0AsZgpMpJkCTKfIHnNGVr2l2pbSVlQWSBkBmPMnoK5AhKcusAnzkz+VQ5Y/Og+j2r5paM6XApPUKkVPnHnXAbDF3zkQ0pRjZIjYdRtExR5gvEbiGkruSqFeEeIaHmSN/jQdCDo5T8aVcwxHtPDbhSlrOB+1nifhSoOnL4uupIFugbEStZCgdBED3++syy7S3lvlk2qZyrIIWoZshAUBmHnWvgFkhSUpKdFZidT0Tz3oEssLR+kkI8Skg3I1UrbMP+9AZucbvjKRZggmD4jKeUmBr7utMf45dSoJFmkgnUhZhPmQU0R4bZpKdRGUkCDGlWVYYjz/+RoBF3jtwKCTZpII9oLJSI5GU1StO0pTveBNlJQEqMLGoOgI8NF+JYQnunCCpJyKghRkEAkGuX8L2gN2oqlR7hkmSdTprE+ZoNjE+1MsCVWehn9scuZlPnUmNY6bi3dBaS39StWhBBzokJmNxWH2l4clKGlDMM7LpUMxjTLGnKtF21SnC3IGvczOpP9mnn012oNHsjH2erzn7k1vOCcPcHUR94rF7Jh9mn/d+EUQMj9SP9c6Cnw+yClClJBPek7DkgpHxoQ/8NNEK7xluQpWqQAYBkH76NsA/skf6q/hlNY6Fp1Pn5UAz/wCGGCEnup6FJjWdlCaR4aZj2dCdDmUCnbwnxda3C4gHUieUxWddYu0kakE7HYj18qCBvAGgmMi8xmPrFgz0PiqDCrDu8Rs0AuhLhczpLqlJJCDynlTMTx4NoChGUkAbbnY+de4Nfd5iFgrSStzbn4OdBJxW1CLpBJIRZtKSCSYJKpOp3NX+zv8Awl33flVTipUG51Gtk3811a7Ok/ZD3u+QoNzipsKsU6gfVOR6hFfPNu8EKkoSsbFKp292xr6L4gZCrFEifql+45K+b3FTHoPlQPfWkklKconbeB0nnXq3QdAIED3+deJcISQNjXo1zbA6emlAkvgHY+4xT7u/KjCcyU6aFWbYb9JqB9uDHyps0DT6/HWvaUV7QfUfDu6PVXyTQPh3+Kj/ANz+OjvATCkf7vkKAMJXmxMEbH6Rr18R299B1TCz4T/EauGhvCcfUp9xhLedLZBUtK06FRPhy8iNSauXnEqUXjVr3bilOIK84jIlI03O9BpX4lpwf5F/hNco4YTF4r/+dn/lrqmIugNOaj2F/hNcu4ZV+tmNf1Zr/l19KB/ad/ZsD/0HvyFZXE/E30e0S0UFQcYCQQeakJGvwq72j3OZTLaUOKysKzKSmQO8VofMSCKHe0ezUGGFQSkIbBUNROXry2oNjhLjE2GF51N50rn3T4ff1rX4Q7UQ8gtIazFAElUpBmg163LmCNhCSpUCEgSfbM7VV4ASbV5X0hC2w6UpRmSRmVqflQdww3GHHUpUGmwCpSfaIgpTM7czpQ7f8evNe3Ys7E6OjYeqNTW7wyqWkmd1q/DQlxO3La5Eyhe2u06+VBtI4rK7YP8A0VqCwt/KSJGUxl9nc0E3Xa+2f/xyNeqk8/8AbSvOOLZmyRblRLv0UtEAaBS4Ik/Ogy0Nq5lz3JbMjVTZUJEHcHUUHUcY4kTbtFa7JhaUqaSACN3U5p1TsNqg4c4zbcuGmxYNoU4tQQsKScpCSr92Rp0r28TZ3zeRN4zCltqgmD9WnLsepj4UsI4RTb3Ns4l9txLalFw5xutMeEesUEHFvaCy0HWXLJBUplIkKSdF5gkbbDes7gniQIsVNlKR3sidfDBjYb7cqye0zCXHLhbiE94nu2hmRBEpJkQOlX+BLJs2jSimVJUvyjxQKAqxDGlLYDYR4UoUM4OhlMbGuErSNfLSu34w+022pxZSlKf255kaDzJriSrRUZ8vhEmaCIgRXhAqZVuQBIV7o59KeiHFgR4iQkagDoJoKyhtrUZFWksgqyCZnLoQRMxp11qxe4UWXAhSkkKg5hoImCD0I2PnQZwFKtazwjvgpaFNITmICVq8Q59NRrvSoOm8RdoKEp7hnvrd0KALxRAQCqVQCZ1GoNNu8QCCbxIKkNMLR3gRlzrVssgaCTE1n8AXTWJXrouW0lS2Sif2UidwTsreqOJuNow15lt5K1d8QsZuWciAP3YAoLHCWNgWF8+VpReOOJIIISpU6qypnUCqx7QXwvvVhTjiRoBoko2I02Ewaq9nuHsLdyPEHvUlCFBBKm3AZTrsJ6nTWo+K3FIv1W4ynJ9XsGhCoKgSNOkHagLOIOJrk4WV/R8hfQAlaDnACjKiQNUeHSTpWXwqpavozq++RbpSUuuomEgSUlagNPEB4doitfgLDXEl91p51stQAycq+8SlPjQQTE6CFDShTDuIbt24X3C/o6XVF0tJgIkDUZToTA29aDda4nVeXrSbdK0qyZVrQtKVLSJJSQsRynTrWbxtjduLf6HarC5dK3CkEeyCAk8iZ6afGtjjC5ZXasXCkJYuQQHA3CA6hxJCXkRoRoPMSQay8M4PYGHpu3U5gpxKckFIyKOXQ/vSPdQTN3V3aWVqlDABchGZZgBSicojz61Vunr525btbgoYc1WkyU+IAhJzJkg6EQK0eNn094zbskZEIbfz974m0jQgdSB91FuI4oxd2rVw1KrhqUMuLA1KgUBS1cxOvqRQDV7iF3YgJs7hRysIfcbeKXIUo5CUKMGI1itS0dcvLdDiwshxJnKAkGZBPpNcnucfdU8FP/WLbAbCVQB4JACo3A19a6BhWNhdoSohLgSpMBJCJ/YiPZEHaaAG4mwoi409kwmZGhBygEjSYFbV/wAGOsWrj2Rkg5W3CFSWZIKVEHZW224NbLL7TXD7mcNhTjxS3CfGXAoEGegEyfKqONcaB+wDCHApQSjvlRkC/ECMqTqpQgAnnyoJuzHBmmrzvluW7zXdrCo1KCYhRSsbaHxCi1/tWw5txYSxIbBUF5EAKIMAIESr1oRVZrfwVsIyyl1wwSEqyIA0BMFQMqnXaKCFpGQhYKSB4RGpnlQdfwztEsr1LwVbBmG1K1Sg5kj2oI3I3igHh3i5hppLLgX4VKhUAghRJ15iAaz8VuLZq3tk25UsrBW/m/ZUNMo6dag4ewFN06EFQbSAVrUogQkCdP8AMYoN/iTEmXmksJc1UtJBAnKOZI357VUubJpp15oErZbaGVxQyhbgKSVDy1IAqXFuEEBq2ebJZ7xaGClzYk6pdCuY0ExziiPiDhFLCe6uH1LZUgPKjL3jLqjlKgB7aCRsOVADoWjvyFtZ280SlRSrQaEEbanXSijCm22u5csH0IuHHg06l4BSNQD4ZT7M8+tDTmFKtlkuqDakAKaUZUHIMiMvUGYPWq+G3eZ1StlkyABG5JVp5CgKeIXbe8xMoKUWoRKFOto0Kxp3qk6ZUZuY5UL8RYetpZbUoKU0VAkEHMAfb05HeelFqsYDlslzuWnLkJVotMhSWxKwY9qUmgzCcUQ26XnEBUoWEpAkJUpOVJAO6RP3UDMPvMqSO7SvWZJA3A0g/wBa0q3sFxNoMpQ8E5kSkfUpX4faEnmZJrygi4bx9NsLgpHicaCEKGmVYOqj10JrI+gGSmehHnPP1mqrYhXzrYw7B3rt2GG3Fq00TyHn0oNnAWX8MdS68nuMySUd8mUOkCUozJOk7yaxBirlzcqccIU44rxKPnp8NdulFbvZZiK2/G0tQGwLgKh1gE0JNocsrhCiBmbUFFKh5wQRyoOn9mHDXfN3K3XVIdXmaGSPAIyZvPTSuY4kw7Y3a2wuFsuFKVDyOh8yRRZh3Hxt7i4dt0A96dJUe7RtJCf2jO0mKDMYS4XC64cxcUVZupJk+hoJcRvXrvJ3zpWpAypUrZKSZjTYDejFniVljCnrN9xLy5BZQgGRJnvFKOgEz4d6BrVUg9aqv+0Y0mg3rzD2igOtLJOX65KRAQSYzJnWORFF/A9mWVN2zriVNXc92oLSpTSgJjL+z/OgTBcSLClnYFKgQdQdNJB31ispN2sOBcwoHcaQfKNutBbx/C12108y7JW24oE7ZtZCveNaqjEXcpSFrCZnKCQCeWg3oo40vU3dva3ZUnv1BTL4nxFTQGRyPNOnuoRQNR60HT+NbcLwtlSUpShtbSwEjSHWvEvzJUK5l0jrXY8Xw1TeBhKtHEMNrIIggpcmNd42rjzipUT50F97EFKCU5jlQnKkToAd4FNLoV9WokAGUmJIJHyNVUr1qR3xHMfL3UDGfCcqhpsR57TTEIE5SdJ16H18vKk45J/lT229T0FBbxPMgtnMopSAUpKiQnyA5a61C/i7jrinHlqcWrQqUTO0fDypXl5nQlO+WdaqIFBYu79bqgpapKUpQnTYJEJHnpzqayYUXPCJJ008xrA9KrIRqK1MJe7t4KVISASogE5dDB084oCHHLFUWLiNGVNuIWoGAFwSoGdiQBpQIoztoNYA2rpOO4uhWCZYlSn0gSkiDGbN8K5041ljUGROnLXY+dB63dKAgKI9K8ppFKgk3/revozs0wtDNqhKUwpSQpauqiJ+4GBXz1YhHeI7yQiRmy+0BPKdK7v2f3qJJDqY2SlRhRHIjlNB0QVzHtb4DXdFt61bzvFWVYTAkfsqM9K6Wh0HUEH012oc424pTa27gQUm4KDkROon9ojoN6D50tjlUpBGo8JG+qdDUF8+VEJmQNp6mvbYEqzDXn/P76gc3J21NA1rwq+6mPJ19DSO9SFIUTBMmIEb8jQWLj+yT+8cxOnKdPfWdFaN9IJT0AT8KpIb1oHPo0See35io+70Bn+dWCgEpBJHigx5mrWOYYGHe7SoqGUHXeT1oIV3zi0FKnHFJMCCpR2257eVVVU9NJY1oGA1M/cKc1UdYjQAaCo8tObG9BFFSpVpFNpyRQMUNKTaCSANSTEU5wUWcF4e2TnWkEoOYHpAmgy8K4cfuHC0y2VOIBJ2G2+9El9wi9Z2Vyq4SlK1NICUyFHxOBJJjbat/sbZLl089/EfKFc6tdqVyqLoaFHd2uTy8apHnQCrdiXcAdKRmLVwlSjzCQIB84mgJS9Nv5/9a6b2aXEWd6knRRAAMAZgJ0/lQNxSy2l+Gk5U5EEiZ8ShKj8aDImlSivaB9F3A2LtB0IuXFNtmBmyhQB5BXNI8xQmKc0qDQfVbVqgMjIvK3lnOgjbrm286+d+OcSQ7duliUtJISDmUVOciskmTJ1qG2xt7ugyHnO7EwgKOXXdJHSsy9dClpPTQ/GgfZLjpVV1OprYZtAlTjZAMiUHrOorPdtcpIUII5UFNYqzhToS6lRBMTA84quaktXcqwoiQDt1oPbxWZROonXWogmalunApUxHl0q3dYQ4y2y6sQl9JUjzAOXXprQZ7ytSRWlxQkfSTBKhkbIJEHVIJ++sxW/rSUoneTy1NA0DWvSmkKcE86BBFeoTTyjSetMj+dA3JTkpqazbSpxAWSlBUMxAkgcyBzpixrptJ+HL7qBixRXw073do6vn7PoVwkfOhQ0W4XaE4e4U6kONED94giaA47M7Bdk3cKWiVpcQ0QCNM4nNPSCNqfxvh71wXGksOjIEoz5QpLmVZVKddoPPnWXacSXyLZ5KrJ1TzjoWVZYSUxAAAOhAA1o+w+/LzSHVIU0paQVIVulWxmg5TbcH3Rs3Gg2tCzcJcBV4fClMaRsZoT4qslNXBSpOTwiEzOkdfWvoR5U1xXtKg4j1lLU/KKANApVcxS17p91EAZVqAB0gTp91KghikafkrwpoJmk8xoeVRuN/tDY/0RUjG8VOprlGgM70G7aWxcaSoCSgDXoPM8qx753vHVxsfyFE/AHFLNqtSHlw0+FNuaSEgiEn4kihJTeQrAJ0JSI5iTB+FBVS3OnWtDCEtIfCX0Zkk5VHNGSdCrTeN6r29oVT/U082JAJI2oIbhsFxQTqMxAjnrAj1olx/AQm0Q6FqOUNoyqJJCo8UdBPKsDDpDqCIlJkSJ2M7UT3OPXLghbgImcuVIG/pQB7QHMT+VNDUmBPuq7iNtlXPXX39K1bK5a7nKbVtSz/AOaFKSseY5UGMjCnMoUpKkpVoFEEAxuASIJ8qV00sNolPgGYBUb6iR50RWWJuoR3KlFxg6lpeqSeZB3SfMVZT9GUI+iuATOjhiTvGYGKAbOEuZf7JwmAZCSRB2OlQi2OUkpOsjQbEciOVF5we3jwqumz5LQfduDU9hhrbUlL1wM8SC3m16yk0AOwzB1HzFQPjUxtM/1OtdIunw2AVPgCd1tupHx1oGxq7715SgIHsyNjl0zeh3oM7IfOugcJtpTatJcEpWpxZTsVJybjzBrG4VwZD5AdKUthXiMgEjkATrrXQUYK1nZLVwltpmSGpQskEQpJXzEcooMtWM2ukKu0D1B+RpLxFncXr6f4kGt57hixy6gADmF/y2rHxPArMI+qWSrYw6PD7jvQUnceSkFScRMCdChUn0oAubxd3dhWYZlFICl+AQnWTO1FycEZMytY18tfPamJ4WaJMFZ9AD+VBicUYWpy4Lhet1lYBJSoRI8PLnpSrdTwix/+whPrkn8X9RXlAEKrw7e+lSoHNe0KsPbqpUqCA8/StIbH1HypUqCZrn7qV37JpUqCph3t+6tjkaVKgzcW2R6mrWHewa8pUEqtxRPwt7BpUqC/iO1CT/tH3UqVBmYx7H+4Vmu7D0/OlSoOlYD/AHJv+EfOhzEN/j86VKgrW35Um+XvpUqCMfnWhYc/RX4TSpUHN17+8/OvaVKg/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3086" name="Picture 14" descr="http://upload.wikimedia.org/wikipedia/commons/e/e0/%D0%91%D1%83%D0%B4%D0%B0%D0%BF%D0%B5%D1%88%D1%82_56._%D0%93%D0%BE%D0%BB%D0%BE%D0%B2%D0%B0_%D1%81%D1%82%D0%B0%D1%82%D1%83%D0%B8_%D0%A1%D1%82%D0%B0%D0%BB%D0%B8%D0%BD%D0%B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00" y="1471224"/>
            <a:ext cx="4163168" cy="278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431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uk-UA" dirty="0" smtClean="0"/>
              <a:t>Ознаки часу</a:t>
            </a:r>
            <a:endParaRPr lang="ru-RU" dirty="0"/>
          </a:p>
        </p:txBody>
      </p:sp>
      <p:sp>
        <p:nvSpPr>
          <p:cNvPr id="3" name="Объект 2"/>
          <p:cNvSpPr>
            <a:spLocks noGrp="1"/>
          </p:cNvSpPr>
          <p:nvPr>
            <p:ph idx="1"/>
          </p:nvPr>
        </p:nvSpPr>
        <p:spPr>
          <a:xfrm>
            <a:off x="0" y="4581128"/>
            <a:ext cx="9144000" cy="2276872"/>
          </a:xfrm>
        </p:spPr>
        <p:txBody>
          <a:bodyPr>
            <a:noAutofit/>
          </a:bodyPr>
          <a:lstStyle/>
          <a:p>
            <a:pPr algn="ctr"/>
            <a:r>
              <a:rPr lang="uk-UA" sz="1400" dirty="0" smtClean="0">
                <a:solidFill>
                  <a:schemeClr val="tx1"/>
                </a:solidFill>
              </a:rPr>
              <a:t>Багато політичних ув'язнених в СРСР і країнах соціалістичного табору було звільнено й реабілітовано. Було дозволено повернення на батьківщину для багатьох народів, яких було репресовано у 1930-х — 1940-х  роках. Додому було відправлено десятки тисяч німецьких і японських військовополонених. У деяких країнах до влади прийшли порівняно ліберальні керівники, такі як Імре Надь в Угорщині. Було досягнуто домовленості з західними державами про державний нейтралітет Австрії й виведення звідти всіх окупаційних військ. 1955 року Хрущов зустрівся </a:t>
            </a:r>
            <a:r>
              <a:rPr lang="uk-UA" sz="1400" dirty="0" smtClean="0">
                <a:solidFill>
                  <a:schemeClr val="tx1"/>
                </a:solidFill>
              </a:rPr>
              <a:t>в Женеві</a:t>
            </a:r>
            <a:r>
              <a:rPr lang="uk-UA" sz="1400" dirty="0" smtClean="0">
                <a:solidFill>
                  <a:schemeClr val="tx1"/>
                </a:solidFill>
              </a:rPr>
              <a:t> з президентом </a:t>
            </a:r>
            <a:r>
              <a:rPr lang="uk-UA" sz="1400" dirty="0" smtClean="0">
                <a:solidFill>
                  <a:schemeClr val="tx1"/>
                </a:solidFill>
              </a:rPr>
              <a:t>США Два</a:t>
            </a:r>
            <a:r>
              <a:rPr lang="uk-UA" sz="1400" dirty="0" smtClean="0">
                <a:solidFill>
                  <a:schemeClr val="tx1"/>
                </a:solidFill>
              </a:rPr>
              <a:t>йтом Ейзенгавером і головами урядів Великобританії та Франції. У зовнішній політиці було проголошено курс на «мирне співіснування» з капіталістичним світом.</a:t>
            </a:r>
            <a:endParaRPr lang="uk-UA" sz="1400" dirty="0">
              <a:solidFill>
                <a:schemeClr val="tx1"/>
              </a:solidFill>
            </a:endParaRPr>
          </a:p>
        </p:txBody>
      </p:sp>
      <p:pic>
        <p:nvPicPr>
          <p:cNvPr id="4098" name="Picture 2" descr="http://k.img.com.ua/img/forall/a/1289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052736"/>
            <a:ext cx="4392488" cy="301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26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uk-UA" dirty="0" smtClean="0"/>
              <a:t>Ознаки часу</a:t>
            </a:r>
            <a:endParaRPr lang="ru-RU" dirty="0"/>
          </a:p>
        </p:txBody>
      </p:sp>
      <p:sp>
        <p:nvSpPr>
          <p:cNvPr id="3" name="Объект 2"/>
          <p:cNvSpPr>
            <a:spLocks noGrp="1"/>
          </p:cNvSpPr>
          <p:nvPr>
            <p:ph idx="1"/>
          </p:nvPr>
        </p:nvSpPr>
        <p:spPr>
          <a:xfrm>
            <a:off x="467544" y="908720"/>
            <a:ext cx="8229600" cy="1080120"/>
          </a:xfrm>
        </p:spPr>
        <p:txBody>
          <a:bodyPr/>
          <a:lstStyle/>
          <a:p>
            <a:pPr marL="0" indent="0" algn="ctr">
              <a:buNone/>
            </a:pPr>
            <a:r>
              <a:rPr lang="ru-RU" dirty="0"/>
              <a:t>Було</a:t>
            </a:r>
            <a:r>
              <a:rPr lang="ru-RU" dirty="0"/>
              <a:t> </a:t>
            </a:r>
            <a:r>
              <a:rPr lang="ru-RU" dirty="0"/>
              <a:t>помітно</a:t>
            </a:r>
            <a:r>
              <a:rPr lang="ru-RU" dirty="0"/>
              <a:t> послаблено цензуру, перш за все у </a:t>
            </a:r>
            <a:r>
              <a:rPr lang="ru-RU" dirty="0"/>
              <a:t>літературі</a:t>
            </a:r>
            <a:r>
              <a:rPr lang="ru-RU" dirty="0"/>
              <a:t>, </a:t>
            </a:r>
            <a:r>
              <a:rPr lang="ru-RU" dirty="0"/>
              <a:t>кіно</a:t>
            </a:r>
            <a:r>
              <a:rPr lang="ru-RU" dirty="0"/>
              <a:t>, </a:t>
            </a:r>
            <a:r>
              <a:rPr lang="ru-RU" dirty="0" err="1"/>
              <a:t>інших</a:t>
            </a:r>
            <a:r>
              <a:rPr lang="ru-RU" dirty="0"/>
              <a:t> видах </a:t>
            </a:r>
            <a:r>
              <a:rPr lang="ru-RU" dirty="0" err="1"/>
              <a:t>мистецтв</a:t>
            </a:r>
            <a:r>
              <a:rPr lang="ru-RU" dirty="0"/>
              <a:t>.</a:t>
            </a:r>
            <a:endParaRPr lang="ru-RU" dirty="0"/>
          </a:p>
        </p:txBody>
      </p:sp>
      <p:pic>
        <p:nvPicPr>
          <p:cNvPr id="5122" name="Picture 2" descr="http://artanija.com/sites/default/files/imagecache/article_full/artania_25__4_2011_2_page_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88840"/>
            <a:ext cx="3242505" cy="44371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g.istpravda.com.ua/images/doc/f/a/fab68c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165932"/>
            <a:ext cx="2880320" cy="408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300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uk-UA" dirty="0" smtClean="0"/>
              <a:t>Ознаки часу</a:t>
            </a:r>
            <a:endParaRPr lang="ru-RU" dirty="0"/>
          </a:p>
        </p:txBody>
      </p:sp>
      <p:sp>
        <p:nvSpPr>
          <p:cNvPr id="3" name="Объект 2"/>
          <p:cNvSpPr>
            <a:spLocks noGrp="1"/>
          </p:cNvSpPr>
          <p:nvPr>
            <p:ph idx="1"/>
          </p:nvPr>
        </p:nvSpPr>
        <p:spPr>
          <a:xfrm>
            <a:off x="107504" y="4725144"/>
            <a:ext cx="9057171" cy="1972815"/>
          </a:xfrm>
        </p:spPr>
        <p:txBody>
          <a:bodyPr>
            <a:noAutofit/>
          </a:bodyPr>
          <a:lstStyle/>
          <a:p>
            <a:pPr marL="0" indent="0" algn="ctr">
              <a:buNone/>
            </a:pPr>
            <a:r>
              <a:rPr lang="uk-UA" sz="2000" dirty="0" smtClean="0"/>
              <a:t>Але межі дозволеного виявилися досить чіткими. Придушення радянськими військами Угорської революції 1956 року, засудження Бориса Пастернака, якого 1958 року було нагороджено Нобелівською премією з літератури, придушення заворушень серед населення (зокрема, у Грозному 1958 року,</a:t>
            </a:r>
            <a:r>
              <a:rPr lang="uk-UA" sz="2000" dirty="0" err="1" smtClean="0"/>
              <a:t> Нов</a:t>
            </a:r>
            <a:r>
              <a:rPr lang="uk-UA" sz="2000" dirty="0" smtClean="0"/>
              <a:t>очеркаську 1962) тощо.</a:t>
            </a:r>
            <a:endParaRPr lang="uk-UA" sz="2000" dirty="0"/>
          </a:p>
        </p:txBody>
      </p:sp>
      <p:pic>
        <p:nvPicPr>
          <p:cNvPr id="6146" name="Picture 2" descr="http://img12.nnm.me/2/7/3/1/2/5dbcec38a47b43e68348db766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813" y="908720"/>
            <a:ext cx="2391391" cy="37398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chool.xvatit.com/images/e/e6/%D0%A0%D0%B5%D0%B2%D0%BE%D0%BB%D1%8E%D1%86%D1%96%D1%8F_1956_%D1%8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908719"/>
            <a:ext cx="4754708" cy="373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87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uk-UA" dirty="0" smtClean="0"/>
              <a:t>Ознаки часу</a:t>
            </a:r>
            <a:endParaRPr lang="ru-RU" dirty="0"/>
          </a:p>
        </p:txBody>
      </p:sp>
      <p:sp>
        <p:nvSpPr>
          <p:cNvPr id="3" name="Объект 2"/>
          <p:cNvSpPr>
            <a:spLocks noGrp="1"/>
          </p:cNvSpPr>
          <p:nvPr>
            <p:ph idx="1"/>
          </p:nvPr>
        </p:nvSpPr>
        <p:spPr>
          <a:xfrm>
            <a:off x="251520" y="5301208"/>
            <a:ext cx="8784976" cy="1523221"/>
          </a:xfrm>
        </p:spPr>
        <p:txBody>
          <a:bodyPr>
            <a:normAutofit/>
          </a:bodyPr>
          <a:lstStyle/>
          <a:p>
            <a:pPr marL="0" indent="0" algn="ctr">
              <a:buNone/>
            </a:pPr>
            <a:r>
              <a:rPr lang="uk-UA" sz="1800" dirty="0" smtClean="0"/>
              <a:t>Остаточним завершенням відлиги вважають відсторонення Хрущова і прихід до влади Брежнєва (1964). Десталінізацію було зупинено, а у зв'язку зі святкуванням 20-ї річниці перемоги у Вітчизняній війні почалося звеличення ролі Сталіна як організатора перемоги радянського народу.</a:t>
            </a:r>
            <a:endParaRPr lang="uk-UA" sz="1800" dirty="0"/>
          </a:p>
        </p:txBody>
      </p:sp>
      <p:pic>
        <p:nvPicPr>
          <p:cNvPr id="7170" name="Picture 2" descr="http://upload.wikimedia.org/wikipedia/commons/b/b8/Brezhnev-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2822376" cy="41764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g.pravda.com.ua/images/doc/b/6/b6191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908720"/>
            <a:ext cx="428625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101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75</TotalTime>
  <Words>592</Words>
  <Application>Microsoft Office PowerPoint</Application>
  <PresentationFormat>Экран (4:3)</PresentationFormat>
  <Paragraphs>32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Исполнительная</vt:lpstr>
      <vt:lpstr>Відлига в Україні</vt:lpstr>
      <vt:lpstr>Презентация PowerPoint</vt:lpstr>
      <vt:lpstr>Презентация PowerPoint</vt:lpstr>
      <vt:lpstr>Презентация PowerPoint</vt:lpstr>
      <vt:lpstr>Ознаки часу</vt:lpstr>
      <vt:lpstr>Ознаки часу</vt:lpstr>
      <vt:lpstr>Ознаки часу</vt:lpstr>
      <vt:lpstr>Ознаки часу</vt:lpstr>
      <vt:lpstr>Ознаки часу</vt:lpstr>
      <vt:lpstr>Економічні реформи </vt:lpstr>
      <vt:lpstr>Реформи військово-промислового комплексу </vt:lpstr>
      <vt:lpstr>Аграрні реформи </vt:lpstr>
      <vt:lpstr>Освітні реформи </vt:lpstr>
      <vt:lpstr>Культурні реформи </vt:lpstr>
      <vt:lpstr>Посилення тиску на релігійні об'єднання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Відлига в Україні</dc:title>
  <dc:creator>ADMIN</dc:creator>
  <cp:lastModifiedBy>ADMIN</cp:lastModifiedBy>
  <cp:revision>8</cp:revision>
  <dcterms:created xsi:type="dcterms:W3CDTF">2013-11-20T17:39:11Z</dcterms:created>
  <dcterms:modified xsi:type="dcterms:W3CDTF">2013-11-20T19:05:08Z</dcterms:modified>
</cp:coreProperties>
</file>