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1FC-7368-44AC-AE6D-22D9872B995F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09E02-311E-4CA8-90BB-4540F22301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1FC-7368-44AC-AE6D-22D9872B995F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9E02-311E-4CA8-90BB-4540F22301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1FC-7368-44AC-AE6D-22D9872B995F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9E02-311E-4CA8-90BB-4540F22301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1FC-7368-44AC-AE6D-22D9872B995F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9E02-311E-4CA8-90BB-4540F22301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1FC-7368-44AC-AE6D-22D9872B995F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9E02-311E-4CA8-90BB-4540F22301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1FC-7368-44AC-AE6D-22D9872B995F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9E02-311E-4CA8-90BB-4540F22301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1FC-7368-44AC-AE6D-22D9872B995F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9E02-311E-4CA8-90BB-4540F223019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1FC-7368-44AC-AE6D-22D9872B995F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9E02-311E-4CA8-90BB-4540F22301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1FC-7368-44AC-AE6D-22D9872B995F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9E02-311E-4CA8-90BB-4540F22301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1FC-7368-44AC-AE6D-22D9872B995F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9E02-311E-4CA8-90BB-4540F22301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1FC-7368-44AC-AE6D-22D9872B995F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9E02-311E-4CA8-90BB-4540F22301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A7F1FC-7368-44AC-AE6D-22D9872B995F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409E02-311E-4CA8-90BB-4540F22301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znaimo.com.ua/%D0%A8%D0%B8%D1%97%D0%B7%D0%B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1323528"/>
            <a:ext cx="7772400" cy="4267200"/>
          </a:xfrm>
        </p:spPr>
        <p:txBody>
          <a:bodyPr/>
          <a:lstStyle/>
          <a:p>
            <a:r>
              <a:rPr lang="uk-UA" b="1" dirty="0" err="1">
                <a:effectLst/>
              </a:rPr>
              <a:t>Азербайджа́н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Підготувала:</a:t>
            </a:r>
          </a:p>
          <a:p>
            <a:r>
              <a:rPr lang="uk-UA" dirty="0" smtClean="0"/>
              <a:t>Руденко </a:t>
            </a:r>
            <a:r>
              <a:rPr lang="uk-UA" dirty="0" err="1" smtClean="0"/>
              <a:t>Альона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60040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0" r="96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2088232" cy="2333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4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44624"/>
            <a:ext cx="106532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ЕГП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052736"/>
            <a:ext cx="8673372" cy="4525963"/>
          </a:xfrm>
        </p:spPr>
        <p:txBody>
          <a:bodyPr/>
          <a:lstStyle/>
          <a:p>
            <a:r>
              <a:rPr lang="uk-UA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Азербайджа́н</a:t>
            </a:r>
            <a:r>
              <a:rPr lang="uk-UA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uk-UA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офіційно Азербай</a:t>
            </a:r>
            <a:r>
              <a:rPr lang="uk-UA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джа́нська Респу́бліка  — держава на перетині </a:t>
            </a:r>
            <a:r>
              <a:rPr lang="uk-UA" b="1" u="sng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Південно-східної Європи</a:t>
            </a:r>
            <a:r>
              <a:rPr lang="uk-UA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та</a:t>
            </a:r>
            <a:r>
              <a:rPr lang="uk-UA" b="1" u="sng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Західної Азії</a:t>
            </a:r>
            <a:r>
              <a:rPr lang="uk-UA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на узбережжі </a:t>
            </a:r>
            <a:r>
              <a:rPr lang="uk-UA" b="1" u="sng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Каспійського моря</a:t>
            </a:r>
            <a:r>
              <a:rPr lang="uk-UA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Територія Азербайджанської Республіки становить 86.6 тис. км 2, населення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9 164 600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</a:t>
            </a:r>
            <a:r>
              <a:rPr lang="uk-UA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67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Походження назви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77986"/>
            <a:ext cx="8229600" cy="4525963"/>
          </a:xfrm>
        </p:spPr>
        <p:txBody>
          <a:bodyPr/>
          <a:lstStyle/>
          <a:p>
            <a:r>
              <a:rPr lang="uk-UA" dirty="0" smtClean="0"/>
              <a:t>Азербайджан</a:t>
            </a:r>
            <a:r>
              <a:rPr lang="uk-UA" dirty="0"/>
              <a:t> — «земля вогню» (від пожеж на поверхні </a:t>
            </a:r>
            <a:r>
              <a:rPr lang="uk-UA" dirty="0" err="1"/>
              <a:t>стародавніх нафто</a:t>
            </a:r>
            <a:r>
              <a:rPr lang="uk-UA" dirty="0"/>
              <a:t>вих басейнів).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844376" cy="457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342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8" y="-99392"/>
            <a:ext cx="10723199" cy="714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Природні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умови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і 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ресурси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924944"/>
            <a:ext cx="8496944" cy="445395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3"/>
                </a:solidFill>
              </a:rPr>
              <a:t>Азербайджан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розташований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загалом</a:t>
            </a:r>
            <a:r>
              <a:rPr lang="ru-RU" b="1" dirty="0">
                <a:ln/>
                <a:solidFill>
                  <a:schemeClr val="accent3"/>
                </a:solidFill>
              </a:rPr>
              <a:t> в </a:t>
            </a:r>
            <a:r>
              <a:rPr lang="ru-RU" b="1" dirty="0" err="1">
                <a:ln/>
                <a:solidFill>
                  <a:schemeClr val="accent3"/>
                </a:solidFill>
              </a:rPr>
              <a:t>субтропічному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поясі</a:t>
            </a:r>
            <a:r>
              <a:rPr lang="ru-RU" b="1" dirty="0">
                <a:ln/>
                <a:solidFill>
                  <a:schemeClr val="accent3"/>
                </a:solidFill>
              </a:rPr>
              <a:t> і </a:t>
            </a:r>
            <a:r>
              <a:rPr lang="ru-RU" b="1" dirty="0" err="1">
                <a:ln/>
                <a:solidFill>
                  <a:schemeClr val="accent3"/>
                </a:solidFill>
              </a:rPr>
              <a:t>витягнутий</a:t>
            </a:r>
            <a:r>
              <a:rPr lang="ru-RU" b="1" dirty="0">
                <a:ln/>
                <a:solidFill>
                  <a:schemeClr val="accent3"/>
                </a:solidFill>
              </a:rPr>
              <a:t> з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північного</a:t>
            </a:r>
            <a:r>
              <a:rPr lang="ru-RU" b="1" dirty="0">
                <a:ln/>
                <a:solidFill>
                  <a:schemeClr val="accent3"/>
                </a:solidFill>
              </a:rPr>
              <a:t>-заходу на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південний-схід</a:t>
            </a:r>
            <a:r>
              <a:rPr lang="ru-RU" b="1" dirty="0">
                <a:ln/>
                <a:solidFill>
                  <a:schemeClr val="accent3"/>
                </a:solidFill>
              </a:rPr>
              <a:t> в </a:t>
            </a:r>
            <a:r>
              <a:rPr lang="ru-RU" b="1" dirty="0" err="1">
                <a:ln/>
                <a:solidFill>
                  <a:schemeClr val="accent3"/>
                </a:solidFill>
              </a:rPr>
              <a:t>бік</a:t>
            </a:r>
            <a:r>
              <a:rPr lang="ru-RU" b="1" dirty="0">
                <a:ln/>
                <a:solidFill>
                  <a:schemeClr val="accent3"/>
                </a:solidFill>
              </a:rPr>
              <a:t> </a:t>
            </a:r>
            <a:r>
              <a:rPr lang="ru-RU" b="1" dirty="0" err="1">
                <a:ln/>
                <a:solidFill>
                  <a:schemeClr val="accent3"/>
                </a:solidFill>
              </a:rPr>
              <a:t>Каспійського</a:t>
            </a:r>
            <a:r>
              <a:rPr lang="ru-RU" b="1" dirty="0">
                <a:ln/>
                <a:solidFill>
                  <a:schemeClr val="accent3"/>
                </a:solidFill>
              </a:rPr>
              <a:t> моря. Азербайджан — </a:t>
            </a:r>
            <a:r>
              <a:rPr lang="ru-RU" b="1" dirty="0" err="1">
                <a:ln/>
                <a:solidFill>
                  <a:schemeClr val="accent3"/>
                </a:solidFill>
              </a:rPr>
              <a:t>гірська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країна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. </a:t>
            </a:r>
            <a:r>
              <a:rPr lang="ru-RU" b="1" dirty="0" err="1">
                <a:ln/>
                <a:solidFill>
                  <a:schemeClr val="accent3"/>
                </a:solidFill>
              </a:rPr>
              <a:t>Країна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багата</a:t>
            </a:r>
            <a:r>
              <a:rPr lang="ru-RU" b="1" dirty="0">
                <a:ln/>
                <a:solidFill>
                  <a:schemeClr val="accent3"/>
                </a:solidFill>
              </a:rPr>
              <a:t> на </a:t>
            </a:r>
            <a:r>
              <a:rPr lang="ru-RU" b="1" dirty="0" err="1">
                <a:ln/>
                <a:solidFill>
                  <a:schemeClr val="accent3"/>
                </a:solidFill>
              </a:rPr>
              <a:t>корисні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копалини</a:t>
            </a:r>
            <a:r>
              <a:rPr lang="ru-RU" b="1" dirty="0">
                <a:ln/>
                <a:solidFill>
                  <a:schemeClr val="accent3"/>
                </a:solidFill>
              </a:rPr>
              <a:t>. Є </a:t>
            </a:r>
            <a:r>
              <a:rPr lang="ru-RU" b="1" u="sng" dirty="0" err="1" smtClean="0">
                <a:ln/>
                <a:solidFill>
                  <a:schemeClr val="accent3"/>
                </a:solidFill>
              </a:rPr>
              <a:t>нафта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b="1" dirty="0">
                <a:ln/>
                <a:solidFill>
                  <a:schemeClr val="accent3"/>
                </a:solidFill>
              </a:rPr>
              <a:t> газ, </a:t>
            </a:r>
            <a:r>
              <a:rPr lang="ru-RU" b="1" dirty="0" err="1">
                <a:ln/>
                <a:solidFill>
                  <a:schemeClr val="accent3"/>
                </a:solidFill>
              </a:rPr>
              <a:t>алуніти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,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залізна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>
                <a:ln/>
                <a:solidFill>
                  <a:schemeClr val="accent3"/>
                </a:solidFill>
              </a:rPr>
              <a:t>руда, </a:t>
            </a:r>
            <a:r>
              <a:rPr lang="ru-RU" b="1" dirty="0" err="1">
                <a:ln/>
                <a:solidFill>
                  <a:schemeClr val="accent3"/>
                </a:solidFill>
              </a:rPr>
              <a:t>мідь</a:t>
            </a:r>
            <a:r>
              <a:rPr lang="ru-RU" b="1" dirty="0">
                <a:ln/>
                <a:solidFill>
                  <a:schemeClr val="accent3"/>
                </a:solidFill>
              </a:rPr>
              <a:t>, </a:t>
            </a:r>
            <a:r>
              <a:rPr lang="ru-RU" b="1" dirty="0" err="1">
                <a:ln/>
                <a:solidFill>
                  <a:schemeClr val="accent3"/>
                </a:solidFill>
              </a:rPr>
              <a:t>поліметалеві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руди</a:t>
            </a:r>
            <a:r>
              <a:rPr lang="ru-RU" b="1" dirty="0">
                <a:ln/>
                <a:solidFill>
                  <a:schemeClr val="accent3"/>
                </a:solidFill>
              </a:rPr>
              <a:t>, </a:t>
            </a:r>
            <a:r>
              <a:rPr lang="ru-RU" b="1" dirty="0" err="1">
                <a:ln/>
                <a:solidFill>
                  <a:schemeClr val="accent3"/>
                </a:solidFill>
              </a:rPr>
              <a:t>кам'яна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сіль</a:t>
            </a:r>
            <a:r>
              <a:rPr lang="ru-RU" b="1" dirty="0">
                <a:ln/>
                <a:solidFill>
                  <a:schemeClr val="accent3"/>
                </a:solidFill>
              </a:rPr>
              <a:t> та </a:t>
            </a:r>
            <a:r>
              <a:rPr lang="ru-RU" b="1" dirty="0" err="1">
                <a:ln/>
                <a:solidFill>
                  <a:schemeClr val="accent3"/>
                </a:solidFill>
              </a:rPr>
              <a:t>інше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48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Населення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7418" y="764704"/>
            <a:ext cx="6749078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Чисельність </a:t>
            </a:r>
            <a:r>
              <a:rPr lang="uk-UA" sz="2000" dirty="0"/>
              <a:t>населення країни </a:t>
            </a:r>
            <a:r>
              <a:rPr lang="uk-UA" sz="2000" dirty="0" smtClean="0"/>
              <a:t>становить </a:t>
            </a:r>
            <a:r>
              <a:rPr lang="ru-RU" sz="2000" dirty="0"/>
              <a:t>9 164 600 </a:t>
            </a:r>
            <a:r>
              <a:rPr lang="ru-RU" sz="2000" dirty="0" err="1"/>
              <a:t>чоловік</a:t>
            </a:r>
            <a:r>
              <a:rPr lang="uk-UA" sz="2000" dirty="0" smtClean="0"/>
              <a:t>. </a:t>
            </a:r>
            <a:r>
              <a:rPr lang="uk-UA" sz="2000" dirty="0"/>
              <a:t>В Азербайджанській Республіці релігія відокремлена від держави і представлена </a:t>
            </a:r>
            <a:r>
              <a:rPr lang="uk-UA" sz="2000" dirty="0" err="1"/>
              <a:t>​​сукупністю</a:t>
            </a:r>
            <a:r>
              <a:rPr lang="uk-UA" sz="2000" dirty="0"/>
              <a:t> різних релігійних течій і </a:t>
            </a:r>
            <a:r>
              <a:rPr lang="uk-UA" sz="2000" dirty="0" smtClean="0"/>
              <a:t>конфесій. </a:t>
            </a:r>
            <a:r>
              <a:rPr lang="uk-UA" sz="2000" dirty="0"/>
              <a:t>Велика частина населення Азербайджану сповідує </a:t>
            </a:r>
            <a:r>
              <a:rPr lang="uk-UA" sz="2000" u="sng" dirty="0" smtClean="0">
                <a:hlinkClick r:id="rId2" tooltip="Шиїзм"/>
              </a:rPr>
              <a:t>іслам</a:t>
            </a:r>
            <a:r>
              <a:rPr lang="uk-UA" sz="2000" dirty="0"/>
              <a:t>. 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348232"/>
            <a:ext cx="6768753" cy="328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" y="188640"/>
            <a:ext cx="2269404" cy="29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467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324528" cy="805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5" y="29669"/>
            <a:ext cx="8229600" cy="1600200"/>
          </a:xfrm>
        </p:spPr>
        <p:txBody>
          <a:bodyPr/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 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одна з розвинутих галузей економіки країни. Ця важлива галузь, яка в основному включає в себе машинобудування, металургію, паливно-енергетичну, хімічну, продовольчу та інші галузі промисловості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9928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Сільське господарство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37861"/>
            <a:ext cx="7344816" cy="336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Сільське </a:t>
            </a:r>
            <a:r>
              <a:rPr lang="uk-UA" sz="2000" dirty="0"/>
              <a:t>господарство, використовуючи сприятливі кліматичні умови (велика кількість тепла, світла, тривалість вегетаційного періоду), спеціалізується на вирощуванні багатьох цінних сільськогосподарських культур, </a:t>
            </a:r>
            <a:r>
              <a:rPr lang="uk-UA" sz="2000" dirty="0" smtClean="0"/>
              <a:t>однак </a:t>
            </a:r>
            <a:r>
              <a:rPr lang="uk-UA" sz="2000" dirty="0"/>
              <a:t>для республіки характерно малоземелля. </a:t>
            </a:r>
            <a:r>
              <a:rPr lang="uk-UA" sz="2000" dirty="0" smtClean="0"/>
              <a:t>Країна займається виробництвом зерна, тютюну, </a:t>
            </a:r>
            <a:r>
              <a:rPr lang="uk-UA" sz="2000" dirty="0"/>
              <a:t>цукрових </a:t>
            </a:r>
            <a:r>
              <a:rPr lang="uk-UA" sz="2000" dirty="0" smtClean="0"/>
              <a:t>буряків, картоплі, винограду, </a:t>
            </a:r>
            <a:r>
              <a:rPr lang="uk-UA" sz="2000" dirty="0"/>
              <a:t>виробництво м'яса (у тому числі птиці</a:t>
            </a:r>
            <a:r>
              <a:rPr lang="uk-UA" sz="2000" dirty="0" smtClean="0"/>
              <a:t>), молока, яєць.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8143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Зовнішня політика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Основні дипломатичні відносини Азербайджан підтримує з Ізраїлем, Іраном, Казахстаном, США, Росією, Туреччиною, Італією. Азербайджан бере участь у багатьох світових і регіональних міжнародних </a:t>
            </a:r>
            <a:r>
              <a:rPr lang="uk-UA" dirty="0" smtClean="0"/>
              <a:t>організаціях.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4752528" cy="317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602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468544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375874">
            <a:off x="735646" y="1030543"/>
            <a:ext cx="8229600" cy="4525963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perspectiveRigh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uk-UA" sz="1150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Дякую</a:t>
            </a:r>
            <a:r>
              <a:rPr lang="uk-UA" sz="720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uk-UA" sz="1150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за увагу</a:t>
            </a:r>
            <a:endParaRPr lang="ru-RU" sz="11500" dirty="0">
              <a:blipFill>
                <a:blip r:embed="rId3"/>
                <a:tile tx="0" ty="0" sx="100000" sy="100000" flip="none" algn="tl"/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0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</TotalTime>
  <Words>165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Азербайджа́н </vt:lpstr>
      <vt:lpstr>ЕГП </vt:lpstr>
      <vt:lpstr>Походження назви </vt:lpstr>
      <vt:lpstr>Природні умови і ресурси</vt:lpstr>
      <vt:lpstr>Населення </vt:lpstr>
      <vt:lpstr>Промисловість </vt:lpstr>
      <vt:lpstr>Сільське господарство </vt:lpstr>
      <vt:lpstr>Зовнішня політика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Демонстрационная версия</dc:creator>
  <cp:lastModifiedBy>Демонстрационная версия</cp:lastModifiedBy>
  <cp:revision>7</cp:revision>
  <dcterms:created xsi:type="dcterms:W3CDTF">2014-04-15T15:25:37Z</dcterms:created>
  <dcterms:modified xsi:type="dcterms:W3CDTF">2015-04-26T12:37:33Z</dcterms:modified>
</cp:coreProperties>
</file>