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4E5C4D-2772-4B0E-91D1-9E8247393B9D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7339AD-233F-4B4A-9A4F-E12DB8B83A5A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5"/>
            <a:ext cx="10116616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925910" y="692696"/>
            <a:ext cx="7221336" cy="5693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000" dirty="0" smtClean="0"/>
              <a:t>Презентація</a:t>
            </a:r>
          </a:p>
          <a:p>
            <a:pPr algn="ctr"/>
            <a:r>
              <a:rPr lang="uk-UA" sz="4400" dirty="0" smtClean="0"/>
              <a:t>на тему «Хмельницька АЕС»</a:t>
            </a:r>
          </a:p>
          <a:p>
            <a:pPr algn="ctr"/>
            <a:endParaRPr lang="uk-UA" sz="3600" dirty="0" smtClean="0"/>
          </a:p>
          <a:p>
            <a:pPr algn="r"/>
            <a:endParaRPr lang="uk-UA" sz="2800" dirty="0" smtClean="0"/>
          </a:p>
          <a:p>
            <a:pPr algn="r"/>
            <a:endParaRPr lang="uk-UA" sz="2800" dirty="0"/>
          </a:p>
          <a:p>
            <a:pPr algn="r"/>
            <a:endParaRPr lang="uk-UA" sz="2800" dirty="0" smtClean="0"/>
          </a:p>
          <a:p>
            <a:pPr algn="r"/>
            <a:r>
              <a:rPr lang="uk-UA" sz="2800" dirty="0" smtClean="0"/>
              <a:t>Підготували</a:t>
            </a:r>
          </a:p>
          <a:p>
            <a:pPr algn="r"/>
            <a:r>
              <a:rPr lang="uk-UA" sz="2800" dirty="0" smtClean="0"/>
              <a:t>Учениці 5-А класу</a:t>
            </a:r>
          </a:p>
          <a:p>
            <a:pPr algn="r"/>
            <a:r>
              <a:rPr lang="uk-UA" sz="2800" dirty="0" err="1" smtClean="0"/>
              <a:t>Чортківської</a:t>
            </a:r>
            <a:r>
              <a:rPr lang="uk-UA" sz="2800" dirty="0" smtClean="0"/>
              <a:t> гімназії</a:t>
            </a:r>
          </a:p>
          <a:p>
            <a:pPr algn="r"/>
            <a:r>
              <a:rPr lang="uk-UA" sz="2800" dirty="0" smtClean="0"/>
              <a:t>Імені Маркіяна </a:t>
            </a:r>
            <a:r>
              <a:rPr lang="uk-UA" sz="2800" dirty="0" err="1" smtClean="0"/>
              <a:t>Шашеквича</a:t>
            </a:r>
            <a:endParaRPr lang="uk-UA" sz="2800" dirty="0" smtClean="0"/>
          </a:p>
          <a:p>
            <a:pPr algn="r"/>
            <a:r>
              <a:rPr lang="uk-UA" sz="2800" dirty="0" smtClean="0"/>
              <a:t>Гулька Марія і Дерій Діана</a:t>
            </a:r>
          </a:p>
        </p:txBody>
      </p:sp>
    </p:spTree>
    <p:extLst>
      <p:ext uri="{BB962C8B-B14F-4D97-AF65-F5344CB8AC3E}">
        <p14:creationId xmlns:p14="http://schemas.microsoft.com/office/powerpoint/2010/main" val="39913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4" y="0"/>
            <a:ext cx="10116616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368918" y="692696"/>
            <a:ext cx="23353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uk-UA" sz="3600" dirty="0" smtClean="0"/>
          </a:p>
          <a:p>
            <a:pPr algn="r"/>
            <a:endParaRPr lang="uk-UA" sz="2800" dirty="0" smtClean="0"/>
          </a:p>
          <a:p>
            <a:pPr algn="r"/>
            <a:endParaRPr lang="uk-UA" sz="2800" dirty="0"/>
          </a:p>
          <a:p>
            <a:pPr algn="r"/>
            <a:endParaRPr lang="uk-UA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8806"/>
            <a:ext cx="5771331" cy="384205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913049" y="4365104"/>
            <a:ext cx="734481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/>
              <a:t>Хмельни́цька АЕС (ХАЕС) </a:t>
            </a:r>
            <a:r>
              <a:rPr lang="vi-VN" dirty="0" smtClean="0"/>
              <a:t>— </a:t>
            </a:r>
            <a:r>
              <a:rPr lang="vi-VN" i="1" dirty="0" smtClean="0"/>
              <a:t>розташована на території Хмельницької області в місті Нетішин на електростанції працює 2 ядерних реактори ВВЕР-1000 (підключені у 1987 і 2004 роках відповідно) загальною потужністю 2000 МВт. Основне призначення станції — покриття дефіциту електричних потужностей в Західному регіоні України.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2211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4" y="0"/>
            <a:ext cx="10116616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368918" y="692696"/>
            <a:ext cx="23353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uk-UA" sz="3600" dirty="0" smtClean="0"/>
          </a:p>
          <a:p>
            <a:pPr algn="r"/>
            <a:endParaRPr lang="uk-UA" sz="2800" dirty="0" smtClean="0"/>
          </a:p>
          <a:p>
            <a:pPr algn="r"/>
            <a:endParaRPr lang="uk-UA" sz="2800" dirty="0"/>
          </a:p>
          <a:p>
            <a:pPr algn="r"/>
            <a:endParaRPr lang="uk-UA" sz="2800" dirty="0" smtClean="0"/>
          </a:p>
        </p:txBody>
      </p:sp>
      <p:sp>
        <p:nvSpPr>
          <p:cNvPr id="6" name="Прямокутник 5"/>
          <p:cNvSpPr/>
          <p:nvPr/>
        </p:nvSpPr>
        <p:spPr>
          <a:xfrm>
            <a:off x="1907704" y="277196"/>
            <a:ext cx="33123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За проектом АЕС повинна </a:t>
            </a:r>
            <a:r>
              <a:rPr lang="ru-RU" sz="2000" i="1" dirty="0" err="1" smtClean="0"/>
              <a:t>була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мати</a:t>
            </a:r>
            <a:r>
              <a:rPr lang="ru-RU" sz="2000" i="1" dirty="0" smtClean="0"/>
              <a:t> 4 </a:t>
            </a:r>
            <a:r>
              <a:rPr lang="ru-RU" sz="2000" i="1" dirty="0" err="1" smtClean="0"/>
              <a:t>енергоблоки</a:t>
            </a:r>
            <a:r>
              <a:rPr lang="ru-RU" sz="2000" i="1" dirty="0" smtClean="0"/>
              <a:t>. У 1981 </a:t>
            </a:r>
            <a:r>
              <a:rPr lang="ru-RU" sz="2000" i="1" dirty="0" err="1" smtClean="0"/>
              <a:t>році</a:t>
            </a:r>
            <a:r>
              <a:rPr lang="ru-RU" sz="2000" i="1" dirty="0" smtClean="0"/>
              <a:t> почато </a:t>
            </a:r>
            <a:r>
              <a:rPr lang="ru-RU" sz="2000" i="1" dirty="0" err="1" smtClean="0"/>
              <a:t>будівництво</a:t>
            </a:r>
            <a:r>
              <a:rPr lang="ru-RU" sz="2000" i="1" dirty="0" smtClean="0"/>
              <a:t>. В </a:t>
            </a:r>
            <a:r>
              <a:rPr lang="ru-RU" sz="2000" i="1" dirty="0" err="1" smtClean="0"/>
              <a:t>кінці</a:t>
            </a:r>
            <a:r>
              <a:rPr lang="ru-RU" sz="2000" i="1" dirty="0" smtClean="0"/>
              <a:t> 1987 року введений перший </a:t>
            </a:r>
            <a:r>
              <a:rPr lang="ru-RU" sz="2000" i="1" dirty="0" err="1" smtClean="0"/>
              <a:t>енергоблок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Підготовлені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майданчики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ще</a:t>
            </a:r>
            <a:r>
              <a:rPr lang="ru-RU" sz="2000" i="1" dirty="0" smtClean="0"/>
              <a:t> для </a:t>
            </a:r>
            <a:r>
              <a:rPr lang="ru-RU" sz="2000" i="1" dirty="0" err="1" smtClean="0"/>
              <a:t>трьох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блоків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Другий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енергоблок</a:t>
            </a:r>
            <a:r>
              <a:rPr lang="ru-RU" sz="2000" i="1" dirty="0" smtClean="0"/>
              <a:t> почали </a:t>
            </a:r>
            <a:r>
              <a:rPr lang="ru-RU" sz="2000" i="1" dirty="0" err="1" smtClean="0"/>
              <a:t>будувати</a:t>
            </a:r>
            <a:r>
              <a:rPr lang="ru-RU" sz="2000" i="1" dirty="0" smtClean="0"/>
              <a:t> в 1983 </a:t>
            </a:r>
            <a:r>
              <a:rPr lang="ru-RU" sz="2000" i="1" dirty="0" err="1" smtClean="0"/>
              <a:t>році</a:t>
            </a:r>
            <a:r>
              <a:rPr lang="ru-RU" sz="2000" i="1" dirty="0" smtClean="0"/>
              <a:t>, пуск </a:t>
            </a:r>
            <a:r>
              <a:rPr lang="ru-RU" sz="2000" i="1" dirty="0" err="1" smtClean="0"/>
              <a:t>планувався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кінці</a:t>
            </a:r>
            <a:r>
              <a:rPr lang="ru-RU" sz="2000" i="1" dirty="0" smtClean="0"/>
              <a:t> 1991.</a:t>
            </a:r>
          </a:p>
          <a:p>
            <a:r>
              <a:rPr lang="ru-RU" sz="2000" i="1" dirty="0" smtClean="0"/>
              <a:t>У 1990 </a:t>
            </a:r>
            <a:r>
              <a:rPr lang="ru-RU" sz="2000" i="1" dirty="0" err="1" smtClean="0"/>
              <a:t>році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Верховна</a:t>
            </a:r>
            <a:r>
              <a:rPr lang="ru-RU" sz="2000" i="1" dirty="0" smtClean="0"/>
              <a:t> Рада </a:t>
            </a:r>
            <a:r>
              <a:rPr lang="ru-RU" sz="2000" i="1" dirty="0" err="1" smtClean="0"/>
              <a:t>України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оголосила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мораторій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будівництво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нових</a:t>
            </a:r>
            <a:r>
              <a:rPr lang="ru-RU" sz="2000" i="1" dirty="0" smtClean="0"/>
              <a:t> АЕС, </a:t>
            </a:r>
            <a:r>
              <a:rPr lang="ru-RU" sz="2000" i="1" dirty="0" err="1" smtClean="0"/>
              <a:t>під</a:t>
            </a:r>
            <a:r>
              <a:rPr lang="ru-RU" sz="2000" i="1" dirty="0" smtClean="0"/>
              <a:t> час </a:t>
            </a:r>
            <a:r>
              <a:rPr lang="ru-RU" sz="2000" i="1" dirty="0" err="1" smtClean="0"/>
              <a:t>дії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якого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Хмельницькій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станції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змонтовані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основні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технологічні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вузли</a:t>
            </a:r>
            <a:r>
              <a:rPr lang="ru-RU" sz="2000" i="1" dirty="0" smtClean="0"/>
              <a:t> і </a:t>
            </a:r>
            <a:r>
              <a:rPr lang="ru-RU" sz="2000" i="1" dirty="0" err="1" smtClean="0"/>
              <a:t>підготовлений</a:t>
            </a:r>
            <a:r>
              <a:rPr lang="ru-RU" sz="2000" i="1" dirty="0" smtClean="0"/>
              <a:t> персонал для </a:t>
            </a:r>
            <a:r>
              <a:rPr lang="ru-RU" sz="2000" i="1" dirty="0" err="1" smtClean="0"/>
              <a:t>роботи</a:t>
            </a:r>
            <a:r>
              <a:rPr lang="ru-RU" sz="2000" i="1" dirty="0" smtClean="0"/>
              <a:t> на другому </a:t>
            </a:r>
            <a:r>
              <a:rPr lang="ru-RU" sz="2000" i="1" dirty="0" err="1" smtClean="0"/>
              <a:t>блоці</a:t>
            </a:r>
            <a:r>
              <a:rPr lang="ru-RU" sz="2000" i="1" dirty="0" smtClean="0"/>
              <a:t>.</a:t>
            </a:r>
            <a:endParaRPr lang="uk-UA" sz="20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3136"/>
            <a:ext cx="3672408" cy="60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16616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901115" y="692696"/>
            <a:ext cx="1270925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uk-UA" dirty="0" smtClean="0"/>
          </a:p>
          <a:p>
            <a:pPr algn="r"/>
            <a:endParaRPr lang="uk-UA" sz="2800" dirty="0" smtClean="0"/>
          </a:p>
          <a:p>
            <a:pPr algn="r"/>
            <a:endParaRPr lang="uk-UA" sz="2800" dirty="0"/>
          </a:p>
          <a:p>
            <a:pPr algn="r"/>
            <a:endParaRPr lang="uk-UA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37" y="116631"/>
            <a:ext cx="6120680" cy="414565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107577" y="4365104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Спорудження</a:t>
            </a:r>
            <a:r>
              <a:rPr lang="ru-RU" i="1" dirty="0" smtClean="0"/>
              <a:t> 2-го блоку в </a:t>
            </a:r>
            <a:r>
              <a:rPr lang="ru-RU" i="1" dirty="0" err="1" smtClean="0"/>
              <a:t>Нетішині</a:t>
            </a:r>
            <a:r>
              <a:rPr lang="ru-RU" i="1" dirty="0" smtClean="0"/>
              <a:t> </a:t>
            </a:r>
            <a:r>
              <a:rPr lang="ru-RU" i="1" dirty="0" err="1" smtClean="0"/>
              <a:t>відновили</a:t>
            </a:r>
            <a:r>
              <a:rPr lang="ru-RU" i="1" dirty="0" smtClean="0"/>
              <a:t> </a:t>
            </a:r>
            <a:r>
              <a:rPr lang="ru-RU" i="1" dirty="0" err="1" smtClean="0"/>
              <a:t>тільки</a:t>
            </a:r>
            <a:r>
              <a:rPr lang="ru-RU" i="1" dirty="0" smtClean="0"/>
              <a:t> в 1993 </a:t>
            </a:r>
            <a:r>
              <a:rPr lang="ru-RU" i="1" dirty="0" err="1" smtClean="0"/>
              <a:t>році</a:t>
            </a:r>
            <a:r>
              <a:rPr lang="ru-RU" i="1" dirty="0" smtClean="0"/>
              <a:t>, </a:t>
            </a:r>
            <a:r>
              <a:rPr lang="ru-RU" i="1" dirty="0" err="1" smtClean="0"/>
              <a:t>проте</a:t>
            </a:r>
            <a:r>
              <a:rPr lang="ru-RU" i="1" dirty="0" smtClean="0"/>
              <a:t> через </a:t>
            </a:r>
            <a:r>
              <a:rPr lang="ru-RU" i="1" dirty="0" err="1" smtClean="0"/>
              <a:t>недостатнє</a:t>
            </a:r>
            <a:r>
              <a:rPr lang="ru-RU" i="1" dirty="0" smtClean="0"/>
              <a:t> </a:t>
            </a:r>
            <a:r>
              <a:rPr lang="ru-RU" i="1" dirty="0" err="1" smtClean="0"/>
              <a:t>фінансування</a:t>
            </a:r>
            <a:r>
              <a:rPr lang="ru-RU" i="1" dirty="0" smtClean="0"/>
              <a:t> </a:t>
            </a:r>
            <a:r>
              <a:rPr lang="ru-RU" i="1" dirty="0" err="1" smtClean="0"/>
              <a:t>будівельні</a:t>
            </a:r>
            <a:r>
              <a:rPr lang="ru-RU" i="1" dirty="0" smtClean="0"/>
              <a:t> </a:t>
            </a:r>
            <a:r>
              <a:rPr lang="ru-RU" i="1" dirty="0" err="1" smtClean="0"/>
              <a:t>роботи</a:t>
            </a:r>
            <a:r>
              <a:rPr lang="ru-RU" i="1" dirty="0" smtClean="0"/>
              <a:t> </a:t>
            </a:r>
            <a:r>
              <a:rPr lang="ru-RU" i="1" dirty="0" err="1" smtClean="0"/>
              <a:t>йшли</a:t>
            </a:r>
            <a:r>
              <a:rPr lang="ru-RU" i="1" dirty="0" smtClean="0"/>
              <a:t> </a:t>
            </a:r>
            <a:r>
              <a:rPr lang="ru-RU" i="1" dirty="0" err="1" smtClean="0"/>
              <a:t>повільно</a:t>
            </a:r>
            <a:r>
              <a:rPr lang="ru-RU" i="1" dirty="0" smtClean="0"/>
              <a:t>, з </a:t>
            </a:r>
            <a:r>
              <a:rPr lang="ru-RU" i="1" dirty="0" err="1" smtClean="0"/>
              <a:t>середини</a:t>
            </a:r>
            <a:r>
              <a:rPr lang="ru-RU" i="1" dirty="0" smtClean="0"/>
              <a:t> 2002 року вони </a:t>
            </a:r>
            <a:r>
              <a:rPr lang="ru-RU" i="1" dirty="0" err="1" smtClean="0"/>
              <a:t>були</a:t>
            </a:r>
            <a:r>
              <a:rPr lang="ru-RU" i="1" dirty="0" smtClean="0"/>
              <a:t> </a:t>
            </a:r>
            <a:r>
              <a:rPr lang="ru-RU" i="1" dirty="0" err="1" smtClean="0"/>
              <a:t>значно</a:t>
            </a:r>
            <a:r>
              <a:rPr lang="ru-RU" i="1" dirty="0" smtClean="0"/>
              <a:t> </a:t>
            </a:r>
            <a:r>
              <a:rPr lang="ru-RU" i="1" dirty="0" err="1" smtClean="0"/>
              <a:t>прискорені</a:t>
            </a:r>
            <a:r>
              <a:rPr lang="ru-RU" i="1" dirty="0" smtClean="0"/>
              <a:t>.</a:t>
            </a:r>
          </a:p>
          <a:p>
            <a:pPr algn="ctr"/>
            <a:r>
              <a:rPr lang="ru-RU" i="1" dirty="0" smtClean="0"/>
              <a:t>У </a:t>
            </a:r>
            <a:r>
              <a:rPr lang="ru-RU" i="1" dirty="0" err="1" smtClean="0"/>
              <a:t>липні</a:t>
            </a:r>
            <a:r>
              <a:rPr lang="ru-RU" i="1" dirty="0" smtClean="0"/>
              <a:t> 2004 року </a:t>
            </a:r>
            <a:r>
              <a:rPr lang="ru-RU" i="1" dirty="0" err="1" smtClean="0"/>
              <a:t>відбувся</a:t>
            </a:r>
            <a:r>
              <a:rPr lang="ru-RU" i="1" dirty="0" smtClean="0"/>
              <a:t> </a:t>
            </a:r>
            <a:r>
              <a:rPr lang="ru-RU" i="1" dirty="0" err="1" smtClean="0"/>
              <a:t>фізичний</a:t>
            </a:r>
            <a:r>
              <a:rPr lang="ru-RU" i="1" dirty="0" smtClean="0"/>
              <a:t>, а 8 </a:t>
            </a:r>
            <a:r>
              <a:rPr lang="ru-RU" i="1" dirty="0" err="1" smtClean="0"/>
              <a:t>серпня</a:t>
            </a:r>
            <a:r>
              <a:rPr lang="ru-RU" i="1" dirty="0" smtClean="0"/>
              <a:t> - </a:t>
            </a:r>
            <a:r>
              <a:rPr lang="ru-RU" i="1" dirty="0" err="1" smtClean="0"/>
              <a:t>енергетичний</a:t>
            </a:r>
            <a:r>
              <a:rPr lang="ru-RU" i="1" dirty="0" smtClean="0"/>
              <a:t> пуск 2-го </a:t>
            </a:r>
            <a:r>
              <a:rPr lang="ru-RU" i="1" dirty="0" err="1" smtClean="0"/>
              <a:t>енергоблоку</a:t>
            </a:r>
            <a:r>
              <a:rPr lang="ru-RU" i="1" dirty="0" smtClean="0"/>
              <a:t> ХАЕС.</a:t>
            </a:r>
          </a:p>
          <a:p>
            <a:pPr algn="ctr"/>
            <a:r>
              <a:rPr lang="ru-RU" i="1" dirty="0" smtClean="0"/>
              <a:t>7 </a:t>
            </a:r>
            <a:r>
              <a:rPr lang="ru-RU" i="1" dirty="0" err="1" smtClean="0"/>
              <a:t>вересня</a:t>
            </a:r>
            <a:r>
              <a:rPr lang="ru-RU" i="1" dirty="0" smtClean="0"/>
              <a:t> 2005 </a:t>
            </a:r>
            <a:r>
              <a:rPr lang="ru-RU" i="1" dirty="0" err="1" smtClean="0"/>
              <a:t>Державна</a:t>
            </a:r>
            <a:r>
              <a:rPr lang="ru-RU" i="1" dirty="0" smtClean="0"/>
              <a:t> </a:t>
            </a:r>
            <a:r>
              <a:rPr lang="ru-RU" i="1" dirty="0" err="1" smtClean="0"/>
              <a:t>приймальна</a:t>
            </a:r>
            <a:r>
              <a:rPr lang="ru-RU" i="1" dirty="0" smtClean="0"/>
              <a:t> </a:t>
            </a:r>
            <a:r>
              <a:rPr lang="ru-RU" i="1" dirty="0" err="1" smtClean="0"/>
              <a:t>комісія</a:t>
            </a:r>
            <a:r>
              <a:rPr lang="ru-RU" i="1" dirty="0" smtClean="0"/>
              <a:t> </a:t>
            </a:r>
            <a:r>
              <a:rPr lang="ru-RU" i="1" dirty="0" err="1" smtClean="0"/>
              <a:t>підписала</a:t>
            </a:r>
            <a:r>
              <a:rPr lang="ru-RU" i="1" dirty="0" smtClean="0"/>
              <a:t> акт про </a:t>
            </a:r>
            <a:r>
              <a:rPr lang="ru-RU" i="1" dirty="0" err="1" smtClean="0"/>
              <a:t>введення</a:t>
            </a:r>
            <a:r>
              <a:rPr lang="ru-RU" i="1" dirty="0" smtClean="0"/>
              <a:t> другого блоку ХАЕС в </a:t>
            </a:r>
            <a:r>
              <a:rPr lang="ru-RU" i="1" dirty="0" err="1" smtClean="0"/>
              <a:t>промислову</a:t>
            </a:r>
            <a:r>
              <a:rPr lang="ru-RU" i="1" dirty="0" smtClean="0"/>
              <a:t> </a:t>
            </a:r>
            <a:r>
              <a:rPr lang="ru-RU" i="1" dirty="0" err="1" smtClean="0"/>
              <a:t>експлуатацію</a:t>
            </a:r>
            <a:r>
              <a:rPr lang="ru-RU" i="1" dirty="0" smtClean="0"/>
              <a:t>.</a:t>
            </a:r>
          </a:p>
          <a:p>
            <a:pPr algn="ctr"/>
            <a:r>
              <a:rPr lang="ru-RU" i="1" dirty="0" err="1" smtClean="0"/>
              <a:t>Влітку</a:t>
            </a:r>
            <a:r>
              <a:rPr lang="ru-RU" i="1" dirty="0" smtClean="0"/>
              <a:t> 2008 перший </a:t>
            </a:r>
            <a:r>
              <a:rPr lang="ru-RU" i="1" dirty="0" err="1" smtClean="0"/>
              <a:t>енергоблок</a:t>
            </a:r>
            <a:r>
              <a:rPr lang="ru-RU" i="1" dirty="0" smtClean="0"/>
              <a:t> </a:t>
            </a:r>
            <a:r>
              <a:rPr lang="ru-RU" i="1" dirty="0" err="1" smtClean="0"/>
              <a:t>був</a:t>
            </a:r>
            <a:r>
              <a:rPr lang="ru-RU" i="1" dirty="0" smtClean="0"/>
              <a:t> </a:t>
            </a:r>
            <a:r>
              <a:rPr lang="ru-RU" i="1" dirty="0" err="1" smtClean="0"/>
              <a:t>закритий</a:t>
            </a:r>
            <a:r>
              <a:rPr lang="ru-RU" i="1" dirty="0" smtClean="0"/>
              <a:t> на ремонт.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6462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0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5083"/>
            <a:ext cx="5682208" cy="378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051720" y="4077072"/>
            <a:ext cx="6858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err="1" smtClean="0"/>
              <a:t>Кожен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енергоблок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складається</a:t>
            </a:r>
            <a:r>
              <a:rPr lang="ru-RU" sz="1500" i="1" dirty="0" smtClean="0"/>
              <a:t> з </a:t>
            </a:r>
            <a:r>
              <a:rPr lang="ru-RU" sz="1500" i="1" dirty="0" err="1" smtClean="0"/>
              <a:t>ядерної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пароутворюючої</a:t>
            </a:r>
            <a:r>
              <a:rPr lang="ru-RU" sz="1500" i="1" dirty="0" smtClean="0"/>
              <a:t> установки на </a:t>
            </a:r>
            <a:r>
              <a:rPr lang="ru-RU" sz="1500" i="1" dirty="0" err="1" smtClean="0"/>
              <a:t>базі</a:t>
            </a:r>
            <a:r>
              <a:rPr lang="ru-RU" sz="1500" i="1" dirty="0" smtClean="0"/>
              <a:t> ВВЕР-1000, турбоустановки </a:t>
            </a:r>
            <a:r>
              <a:rPr lang="ru-RU" sz="1500" i="1" dirty="0" err="1" smtClean="0"/>
              <a:t>електричною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потужністю</a:t>
            </a:r>
            <a:r>
              <a:rPr lang="ru-RU" sz="1500" i="1" dirty="0" smtClean="0"/>
              <a:t> 1 млн кВт (1000 МВт), </a:t>
            </a:r>
            <a:r>
              <a:rPr lang="ru-RU" sz="1500" i="1" dirty="0" err="1" smtClean="0"/>
              <a:t>берегової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насосної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станції</a:t>
            </a:r>
            <a:r>
              <a:rPr lang="ru-RU" sz="1500" i="1" dirty="0" smtClean="0"/>
              <a:t> для оборотного </a:t>
            </a:r>
            <a:r>
              <a:rPr lang="ru-RU" sz="1500" i="1" dirty="0" err="1" smtClean="0"/>
              <a:t>водопостачання</a:t>
            </a:r>
            <a:r>
              <a:rPr lang="ru-RU" sz="1500" i="1" dirty="0" smtClean="0"/>
              <a:t> турбоустановки, </a:t>
            </a:r>
            <a:r>
              <a:rPr lang="ru-RU" sz="1500" i="1" dirty="0" err="1" smtClean="0"/>
              <a:t>трьох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резервних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дизельних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електростанцій</a:t>
            </a:r>
            <a:r>
              <a:rPr lang="ru-RU" sz="1500" i="1" dirty="0" smtClean="0"/>
              <a:t> для </a:t>
            </a:r>
            <a:r>
              <a:rPr lang="ru-RU" sz="1500" i="1" dirty="0" err="1" smtClean="0"/>
              <a:t>забезпечення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роботи</a:t>
            </a:r>
            <a:r>
              <a:rPr lang="ru-RU" sz="1500" i="1" dirty="0" smtClean="0"/>
              <a:t> блока при </a:t>
            </a:r>
            <a:r>
              <a:rPr lang="ru-RU" sz="1500" i="1" dirty="0" err="1" smtClean="0"/>
              <a:t>відмові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електрозабезпечення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системи</a:t>
            </a:r>
            <a:r>
              <a:rPr lang="ru-RU" sz="1500" i="1" dirty="0" smtClean="0"/>
              <a:t>. </a:t>
            </a:r>
            <a:r>
              <a:rPr lang="ru-RU" sz="1500" i="1" dirty="0" err="1" smtClean="0"/>
              <a:t>Оснащення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ядерної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пароутворюючої</a:t>
            </a:r>
            <a:r>
              <a:rPr lang="ru-RU" sz="1500" i="1" dirty="0" smtClean="0"/>
              <a:t> установки для </a:t>
            </a:r>
            <a:r>
              <a:rPr lang="ru-RU" sz="1500" i="1" dirty="0" err="1" smtClean="0"/>
              <a:t>виключення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викидів</a:t>
            </a:r>
            <a:r>
              <a:rPr lang="ru-RU" sz="1500" i="1" dirty="0" smtClean="0"/>
              <a:t> у </a:t>
            </a:r>
            <a:r>
              <a:rPr lang="ru-RU" sz="1500" i="1" dirty="0" err="1" smtClean="0"/>
              <a:t>навколишнє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середовище</a:t>
            </a:r>
            <a:r>
              <a:rPr lang="ru-RU" sz="1500" i="1" dirty="0" smtClean="0"/>
              <a:t> при </a:t>
            </a:r>
            <a:r>
              <a:rPr lang="ru-RU" sz="1500" i="1" dirty="0" err="1" smtClean="0"/>
              <a:t>можливих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аваріях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поміщене</a:t>
            </a:r>
            <a:r>
              <a:rPr lang="ru-RU" sz="1500" i="1" dirty="0" smtClean="0"/>
              <a:t> у </a:t>
            </a:r>
            <a:r>
              <a:rPr lang="ru-RU" sz="1500" i="1" dirty="0" err="1" smtClean="0"/>
              <a:t>герметичну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залізобетонну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оболонку</a:t>
            </a:r>
            <a:r>
              <a:rPr lang="ru-RU" sz="1500" i="1" dirty="0" smtClean="0"/>
              <a:t>. Блок </a:t>
            </a:r>
            <a:r>
              <a:rPr lang="ru-RU" sz="1500" i="1" dirty="0" err="1" smtClean="0"/>
              <a:t>має</a:t>
            </a:r>
            <a:r>
              <a:rPr lang="ru-RU" sz="1500" i="1" dirty="0" smtClean="0"/>
              <a:t> три канали </a:t>
            </a:r>
            <a:r>
              <a:rPr lang="ru-RU" sz="1500" i="1" dirty="0" err="1" smtClean="0"/>
              <a:t>безпеки</a:t>
            </a:r>
            <a:r>
              <a:rPr lang="ru-RU" sz="1500" i="1" dirty="0" smtClean="0"/>
              <a:t>, </a:t>
            </a:r>
            <a:r>
              <a:rPr lang="ru-RU" sz="1500" i="1" dirty="0" err="1" smtClean="0"/>
              <a:t>кожний</a:t>
            </a:r>
            <a:r>
              <a:rPr lang="ru-RU" sz="1500" i="1" dirty="0" smtClean="0"/>
              <a:t> з </a:t>
            </a:r>
            <a:r>
              <a:rPr lang="ru-RU" sz="1500" i="1" dirty="0" err="1" smtClean="0"/>
              <a:t>яких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забезпечує</a:t>
            </a:r>
            <a:r>
              <a:rPr lang="ru-RU" sz="1500" i="1" dirty="0" smtClean="0"/>
              <a:t> переклад </a:t>
            </a:r>
            <a:r>
              <a:rPr lang="ru-RU" sz="1500" i="1" dirty="0" err="1" smtClean="0"/>
              <a:t>реакторної</a:t>
            </a:r>
            <a:r>
              <a:rPr lang="ru-RU" sz="1500" i="1" dirty="0" smtClean="0"/>
              <a:t> установки в </a:t>
            </a:r>
            <a:r>
              <a:rPr lang="ru-RU" sz="1500" i="1" dirty="0" err="1" smtClean="0"/>
              <a:t>безпечний</a:t>
            </a:r>
            <a:r>
              <a:rPr lang="ru-RU" sz="1500" i="1" dirty="0" smtClean="0"/>
              <a:t> стан при </a:t>
            </a:r>
            <a:r>
              <a:rPr lang="ru-RU" sz="1500" i="1" dirty="0" err="1" smtClean="0"/>
              <a:t>можливих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порушеннях</a:t>
            </a:r>
            <a:r>
              <a:rPr lang="ru-RU" sz="1500" i="1" dirty="0" smtClean="0"/>
              <a:t> режиму </a:t>
            </a:r>
            <a:r>
              <a:rPr lang="ru-RU" sz="1500" i="1" dirty="0" err="1" smtClean="0"/>
              <a:t>її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роботи.Управління</a:t>
            </a:r>
            <a:r>
              <a:rPr lang="ru-RU" sz="1500" i="1" dirty="0" smtClean="0"/>
              <a:t> реактором, </a:t>
            </a:r>
            <a:r>
              <a:rPr lang="ru-RU" sz="1500" i="1" dirty="0" err="1" smtClean="0"/>
              <a:t>обладнанням</a:t>
            </a:r>
            <a:r>
              <a:rPr lang="ru-RU" sz="1500" i="1" dirty="0" smtClean="0"/>
              <a:t> турбоустановки і </a:t>
            </a:r>
            <a:r>
              <a:rPr lang="ru-RU" sz="1500" i="1" dirty="0" err="1" smtClean="0"/>
              <a:t>допоміжних</a:t>
            </a:r>
            <a:r>
              <a:rPr lang="ru-RU" sz="1500" i="1" dirty="0" smtClean="0"/>
              <a:t> систем проводиться за </a:t>
            </a:r>
            <a:r>
              <a:rPr lang="ru-RU" sz="1500" i="1" dirty="0" err="1" smtClean="0"/>
              <a:t>допомогою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автоматизованої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системи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управління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технологічними</a:t>
            </a:r>
            <a:r>
              <a:rPr lang="ru-RU" sz="1500" i="1" dirty="0" smtClean="0"/>
              <a:t> </a:t>
            </a:r>
            <a:r>
              <a:rPr lang="ru-RU" sz="1500" i="1" dirty="0" err="1" smtClean="0"/>
              <a:t>процесами</a:t>
            </a:r>
            <a:r>
              <a:rPr lang="ru-RU" sz="1500" i="1" dirty="0" smtClean="0"/>
              <a:t> (АСУ ТП).</a:t>
            </a:r>
            <a:endParaRPr lang="uk-UA" sz="1500" i="1" dirty="0"/>
          </a:p>
        </p:txBody>
      </p:sp>
    </p:spTree>
    <p:extLst>
      <p:ext uri="{BB962C8B-B14F-4D97-AF65-F5344CB8AC3E}">
        <p14:creationId xmlns:p14="http://schemas.microsoft.com/office/powerpoint/2010/main" val="2739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1"/>
            <a:ext cx="10120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86" y="188640"/>
            <a:ext cx="5704280" cy="354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267744" y="3861048"/>
            <a:ext cx="6544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спорудами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 є: </a:t>
            </a:r>
            <a:r>
              <a:rPr lang="ru-RU" dirty="0" err="1" smtClean="0"/>
              <a:t>головний</a:t>
            </a:r>
            <a:r>
              <a:rPr lang="ru-RU" dirty="0" smtClean="0"/>
              <a:t> корпус, </a:t>
            </a:r>
            <a:r>
              <a:rPr lang="ru-RU" dirty="0" err="1" smtClean="0"/>
              <a:t>спецкорпус</a:t>
            </a:r>
            <a:r>
              <a:rPr lang="ru-RU" dirty="0" smtClean="0"/>
              <a:t>, </a:t>
            </a:r>
            <a:r>
              <a:rPr lang="ru-RU" dirty="0" err="1" smtClean="0"/>
              <a:t>об'єднаний</a:t>
            </a:r>
            <a:r>
              <a:rPr lang="ru-RU" dirty="0" smtClean="0"/>
              <a:t> </a:t>
            </a:r>
            <a:r>
              <a:rPr lang="ru-RU" dirty="0" err="1" smtClean="0"/>
              <a:t>допоміжний</a:t>
            </a:r>
            <a:r>
              <a:rPr lang="ru-RU" dirty="0" smtClean="0"/>
              <a:t> корпус, система </a:t>
            </a:r>
            <a:r>
              <a:rPr lang="ru-RU" dirty="0" err="1" smtClean="0"/>
              <a:t>технічного</a:t>
            </a:r>
            <a:r>
              <a:rPr lang="ru-RU" dirty="0" smtClean="0"/>
              <a:t>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, </a:t>
            </a:r>
            <a:r>
              <a:rPr lang="ru-RU" dirty="0" err="1" smtClean="0"/>
              <a:t>електротехнічні</a:t>
            </a:r>
            <a:r>
              <a:rPr lang="ru-RU" dirty="0" smtClean="0"/>
              <a:t> </a:t>
            </a:r>
            <a:r>
              <a:rPr lang="ru-RU" dirty="0" err="1" smtClean="0"/>
              <a:t>спорудиХАЕС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6-7 млрд </a:t>
            </a:r>
            <a:r>
              <a:rPr lang="ru-RU" dirty="0" err="1" smtClean="0"/>
              <a:t>кВт•год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9% </a:t>
            </a:r>
            <a:r>
              <a:rPr lang="ru-RU" dirty="0" err="1" smtClean="0"/>
              <a:t>вироблюваної</a:t>
            </a:r>
            <a:r>
              <a:rPr lang="ru-RU" dirty="0" smtClean="0"/>
              <a:t> на АЕС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Хмельницька</a:t>
            </a:r>
            <a:r>
              <a:rPr lang="ru-RU" dirty="0" smtClean="0"/>
              <a:t> АЕС - </a:t>
            </a:r>
            <a:r>
              <a:rPr lang="ru-RU" dirty="0" err="1" smtClean="0"/>
              <a:t>найпотужніше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Хмельницької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У 2009 </a:t>
            </a:r>
            <a:r>
              <a:rPr lang="ru-RU" dirty="0" err="1" smtClean="0"/>
              <a:t>році</a:t>
            </a:r>
            <a:r>
              <a:rPr lang="ru-RU" dirty="0" smtClean="0"/>
              <a:t> ХАЕС </a:t>
            </a:r>
            <a:r>
              <a:rPr lang="ru-RU" dirty="0" err="1" smtClean="0"/>
              <a:t>виробила</a:t>
            </a:r>
            <a:r>
              <a:rPr lang="ru-RU" dirty="0" smtClean="0"/>
              <a:t> 12 780,9 млн. </a:t>
            </a:r>
            <a:r>
              <a:rPr lang="ru-RU" dirty="0" err="1" smtClean="0"/>
              <a:t>кВтг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Кожна</a:t>
            </a:r>
            <a:r>
              <a:rPr lang="ru-RU" dirty="0" smtClean="0"/>
              <a:t> 8 </a:t>
            </a:r>
            <a:r>
              <a:rPr lang="ru-RU" dirty="0" err="1" smtClean="0"/>
              <a:t>кіловат</a:t>
            </a:r>
            <a:r>
              <a:rPr lang="ru-RU" dirty="0" smtClean="0"/>
              <a:t>-година, </a:t>
            </a:r>
            <a:r>
              <a:rPr lang="ru-RU" dirty="0" err="1" smtClean="0"/>
              <a:t>вироблена</a:t>
            </a:r>
            <a:r>
              <a:rPr lang="ru-RU" dirty="0" smtClean="0"/>
              <a:t> </a:t>
            </a:r>
            <a:r>
              <a:rPr lang="ru-RU" dirty="0" err="1" smtClean="0"/>
              <a:t>атомними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електростанціями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- </a:t>
            </a:r>
            <a:r>
              <a:rPr lang="ru-RU" dirty="0" err="1" smtClean="0"/>
              <a:t>нетішинська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38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0"/>
            <a:ext cx="117007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329"/>
            <a:ext cx="23844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2" y="2403712"/>
            <a:ext cx="23844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3844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617195" y="1982"/>
            <a:ext cx="646242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Радіаційний стан на ХАЕС та безпека жителів </a:t>
            </a:r>
            <a:r>
              <a:rPr lang="uk-UA" sz="3200" b="1" dirty="0" err="1" smtClean="0"/>
              <a:t>Нетішина</a:t>
            </a:r>
            <a:endParaRPr lang="uk-UA" sz="3200" b="1" dirty="0" smtClean="0"/>
          </a:p>
          <a:p>
            <a:pPr algn="ctr"/>
            <a:endParaRPr lang="uk-UA" i="1" dirty="0" smtClean="0"/>
          </a:p>
          <a:p>
            <a:pPr algn="ctr"/>
            <a:r>
              <a:rPr lang="uk-UA" sz="2000" i="1" dirty="0" smtClean="0"/>
              <a:t>Щодо роботи ХАЕС та про радіаційний стан у </a:t>
            </a:r>
            <a:r>
              <a:rPr lang="uk-UA" sz="2000" i="1" dirty="0" err="1" smtClean="0"/>
              <a:t>Нетішині</a:t>
            </a:r>
            <a:r>
              <a:rPr lang="uk-UA" sz="2000" i="1" dirty="0" smtClean="0"/>
              <a:t> населення інформується в реальному режимі часу у випусках новин, а також у місті встановлені відповідні інформаційні табло.</a:t>
            </a:r>
          </a:p>
          <a:p>
            <a:pPr algn="ctr"/>
            <a:r>
              <a:rPr lang="uk-UA" sz="2000" i="1" dirty="0" smtClean="0"/>
              <a:t>Стан безпеки </a:t>
            </a:r>
            <a:r>
              <a:rPr lang="uk-UA" sz="2000" i="1" dirty="0" err="1" smtClean="0"/>
              <a:t>енергоблока</a:t>
            </a:r>
            <a:r>
              <a:rPr lang="uk-UA" sz="2000" i="1" dirty="0" smtClean="0"/>
              <a:t> №2 найкращий серед усіх діючих енергоблоків України з реакторною установкою ВВЕР 1000. Це підтверджується експертизами, проведеними державними і незалежними міжнародними експертами МАГАТЕ, </a:t>
            </a:r>
            <a:r>
              <a:rPr lang="uk-UA" sz="2000" i="1" dirty="0" err="1" smtClean="0"/>
              <a:t>Рискаудит</a:t>
            </a:r>
            <a:r>
              <a:rPr lang="uk-UA" sz="2000" i="1" dirty="0" smtClean="0"/>
              <a:t>, </a:t>
            </a:r>
            <a:r>
              <a:rPr lang="en-US" sz="2000" i="1" dirty="0" smtClean="0"/>
              <a:t>TACIS, </a:t>
            </a:r>
            <a:r>
              <a:rPr lang="uk-UA" sz="2000" i="1" dirty="0" smtClean="0"/>
              <a:t>ВАО АЕС.</a:t>
            </a:r>
          </a:p>
          <a:p>
            <a:pPr algn="ctr"/>
            <a:r>
              <a:rPr lang="uk-UA" sz="2000" i="1" dirty="0" smtClean="0"/>
              <a:t>У 2007 році експерти місії </a:t>
            </a:r>
            <a:r>
              <a:rPr lang="en-US" sz="2000" i="1" dirty="0" smtClean="0"/>
              <a:t>OSART </a:t>
            </a:r>
            <a:r>
              <a:rPr lang="uk-UA" sz="2000" i="1" dirty="0" smtClean="0"/>
              <a:t>досліджували діяльність Хмельницької АЕС за наступними напрямками: організація, управління, адміністрація; навчання і кваліфікація; експлуатація; ремонт; </a:t>
            </a:r>
            <a:r>
              <a:rPr lang="uk-UA" sz="2000" i="1" dirty="0" err="1" smtClean="0"/>
              <a:t>техпідтримка</a:t>
            </a:r>
            <a:r>
              <a:rPr lang="uk-UA" sz="2000" i="1" dirty="0" smtClean="0"/>
              <a:t>; протирадіаційний захист; хімія; аварійне планування і готовність; досвід експлуатації. У результаті перевірки було зроблено висновок про відповідність рівня безпеки на ХАЕС світовим стандартам.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36363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а обкладинка">
  <a:themeElements>
    <a:clrScheme name="Тверда обкладинк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а обкладинк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а обкладинк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76</TotalTime>
  <Words>518</Words>
  <Application>Microsoft Office PowerPoint</Application>
  <PresentationFormat>Екран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Тверда обкладинка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Pavlo</dc:creator>
  <cp:lastModifiedBy>Pavlo</cp:lastModifiedBy>
  <cp:revision>8</cp:revision>
  <dcterms:created xsi:type="dcterms:W3CDTF">2013-05-17T16:38:13Z</dcterms:created>
  <dcterms:modified xsi:type="dcterms:W3CDTF">2013-05-17T17:54:58Z</dcterms:modified>
</cp:coreProperties>
</file>