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2" r:id="rId3"/>
    <p:sldId id="261" r:id="rId4"/>
    <p:sldId id="260" r:id="rId5"/>
    <p:sldId id="264" r:id="rId6"/>
    <p:sldId id="263" r:id="rId7"/>
    <p:sldId id="259" r:id="rId8"/>
    <p:sldId id="258" r:id="rId9"/>
    <p:sldId id="257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47" autoAdjust="0"/>
    <p:restoredTop sz="94660"/>
  </p:normalViewPr>
  <p:slideViewPr>
    <p:cSldViewPr>
      <p:cViewPr varScale="1">
        <p:scale>
          <a:sx n="87" d="100"/>
          <a:sy n="87" d="100"/>
        </p:scale>
        <p:origin x="-145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C59974-F5A4-47B0-BF2E-9E19D38EB145}" type="datetimeFigureOut">
              <a:rPr lang="ru-RU" smtClean="0"/>
              <a:t>30.01.2014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BFC606-416B-41BA-83E4-FEB1364B27E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1D723-49A1-4C2A-A8D8-56C4D3E585C5}" type="datetimeFigureOut">
              <a:rPr lang="ru-RU" smtClean="0"/>
              <a:t>30.01.2014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B332A-A954-4CA0-A1D4-023D6C2800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1D723-49A1-4C2A-A8D8-56C4D3E585C5}" type="datetimeFigureOut">
              <a:rPr lang="ru-RU" smtClean="0"/>
              <a:t>30.01.2014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B332A-A954-4CA0-A1D4-023D6C2800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1D723-49A1-4C2A-A8D8-56C4D3E585C5}" type="datetimeFigureOut">
              <a:rPr lang="ru-RU" smtClean="0"/>
              <a:t>30.01.2014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B332A-A954-4CA0-A1D4-023D6C2800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1D723-49A1-4C2A-A8D8-56C4D3E585C5}" type="datetimeFigureOut">
              <a:rPr lang="ru-RU" smtClean="0"/>
              <a:t>30.01.2014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B332A-A954-4CA0-A1D4-023D6C2800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1D723-49A1-4C2A-A8D8-56C4D3E585C5}" type="datetimeFigureOut">
              <a:rPr lang="ru-RU" smtClean="0"/>
              <a:t>30.01.2014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B332A-A954-4CA0-A1D4-023D6C2800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1D723-49A1-4C2A-A8D8-56C4D3E585C5}" type="datetimeFigureOut">
              <a:rPr lang="ru-RU" smtClean="0"/>
              <a:t>30.01.2014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B332A-A954-4CA0-A1D4-023D6C2800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1D723-49A1-4C2A-A8D8-56C4D3E585C5}" type="datetimeFigureOut">
              <a:rPr lang="ru-RU" smtClean="0"/>
              <a:t>30.01.2014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B332A-A954-4CA0-A1D4-023D6C2800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1D723-49A1-4C2A-A8D8-56C4D3E585C5}" type="datetimeFigureOut">
              <a:rPr lang="ru-RU" smtClean="0"/>
              <a:t>30.01.2014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B332A-A954-4CA0-A1D4-023D6C2800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1D723-49A1-4C2A-A8D8-56C4D3E585C5}" type="datetimeFigureOut">
              <a:rPr lang="ru-RU" smtClean="0"/>
              <a:t>30.01.2014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B332A-A954-4CA0-A1D4-023D6C2800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1D723-49A1-4C2A-A8D8-56C4D3E585C5}" type="datetimeFigureOut">
              <a:rPr lang="ru-RU" smtClean="0"/>
              <a:t>30.01.2014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B332A-A954-4CA0-A1D4-023D6C2800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1D723-49A1-4C2A-A8D8-56C4D3E585C5}" type="datetimeFigureOut">
              <a:rPr lang="ru-RU" smtClean="0"/>
              <a:t>30.01.2014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B332A-A954-4CA0-A1D4-023D6C2800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47000" b="-4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1D723-49A1-4C2A-A8D8-56C4D3E585C5}" type="datetimeFigureOut">
              <a:rPr lang="ru-RU" smtClean="0"/>
              <a:t>30.01.2014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B332A-A954-4CA0-A1D4-023D6C2800B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Вклад в </a:t>
            </a:r>
            <a:r>
              <a:rPr lang="ru-RU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еколог</a:t>
            </a:r>
            <a:r>
              <a:rPr lang="uk-UA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ію</a:t>
            </a:r>
            <a:r>
              <a:rPr lang="uk-UA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В.І. Вернадського та його випередження часу.</a:t>
            </a:r>
            <a:endParaRPr lang="ru-RU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Підготувала Кузьменко надія, 11-А клас</a:t>
            </a:r>
            <a:endParaRPr lang="ru-RU" dirty="0">
              <a:solidFill>
                <a:srgbClr val="7030A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43372" y="2500306"/>
            <a:ext cx="478631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«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Нові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науки,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котрі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постійно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створюються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навколо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нас,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створюються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за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своїми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власними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законами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Плин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історії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та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розвитку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науки…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зовсім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не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відповідає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тому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її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ходу,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який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здавалося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б, повинен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був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би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здійснюватися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за нашим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логічним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розумінням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», — писав В.І.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Вернадський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у 1921 р</a:t>
            </a:r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</a:p>
        </p:txBody>
      </p:sp>
      <p:pic>
        <p:nvPicPr>
          <p:cNvPr id="5" name="Рисунок 4" descr="722cc070bc9a765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158" y="2643182"/>
            <a:ext cx="3357586" cy="3781862"/>
          </a:xfrm>
          <a:prstGeom prst="rect">
            <a:avLst/>
          </a:prstGeom>
        </p:spPr>
      </p:pic>
      <p:pic>
        <p:nvPicPr>
          <p:cNvPr id="6" name="Рисунок 5" descr="ur-0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00826" y="0"/>
            <a:ext cx="2500330" cy="247947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14290"/>
            <a:ext cx="464347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1">
              <a:buFont typeface="Arial" pitchFamily="34" charset="0"/>
              <a:buChar char="•"/>
            </a:pPr>
            <a:r>
              <a:rPr lang="ru-RU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 </a:t>
            </a:r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СРСР </a:t>
            </a:r>
            <a:r>
              <a:rPr lang="ru-RU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екологія</a:t>
            </a:r>
            <a:r>
              <a:rPr lang="ru-RU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стала </a:t>
            </a:r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жертвою </a:t>
            </a:r>
            <a:r>
              <a:rPr lang="ru-RU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викривлених</a:t>
            </a:r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тлумачень</a:t>
            </a:r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та </a:t>
            </a:r>
            <a:r>
              <a:rPr lang="ru-RU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упереджених</a:t>
            </a:r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підходів</a:t>
            </a:r>
            <a:r>
              <a:rPr lang="ru-RU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1">
              <a:buFont typeface="Arial" pitchFamily="34" charset="0"/>
              <a:buChar char="•"/>
            </a:pPr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1">
              <a:buFont typeface="Arial" pitchFamily="34" charset="0"/>
              <a:buChar char="•"/>
            </a:pPr>
            <a:r>
              <a:rPr lang="ru-RU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Хоча</a:t>
            </a:r>
            <a:r>
              <a:rPr lang="ru-RU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ця</a:t>
            </a:r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наука не </a:t>
            </a:r>
            <a:r>
              <a:rPr lang="ru-RU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зазнала</a:t>
            </a:r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прямих</a:t>
            </a:r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заборон</a:t>
            </a:r>
            <a:r>
              <a:rPr lang="ru-RU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ru-RU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її</a:t>
            </a:r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розвиток</a:t>
            </a:r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був</a:t>
            </a:r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істотно</a:t>
            </a:r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загальмований</a:t>
            </a:r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тим</a:t>
            </a:r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ru-RU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що</a:t>
            </a:r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ідеї</a:t>
            </a:r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В.І. </a:t>
            </a:r>
            <a:r>
              <a:rPr lang="ru-RU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Вернадського</a:t>
            </a:r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про </a:t>
            </a:r>
            <a:r>
              <a:rPr lang="ru-RU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значення</a:t>
            </a:r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живої</a:t>
            </a:r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речовини</a:t>
            </a:r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суть </a:t>
            </a:r>
            <a:r>
              <a:rPr lang="ru-RU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і</a:t>
            </a:r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функціонування</a:t>
            </a:r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біосфери</a:t>
            </a:r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розвивалися</a:t>
            </a:r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у </a:t>
            </a:r>
            <a:r>
              <a:rPr lang="ru-RU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вигляді</a:t>
            </a:r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окремих</a:t>
            </a:r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дисциплін</a:t>
            </a:r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</a:p>
        </p:txBody>
      </p:sp>
      <p:pic>
        <p:nvPicPr>
          <p:cNvPr id="5" name="Рисунок 4" descr="Vernadsky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63593" y="214290"/>
            <a:ext cx="3080407" cy="3143272"/>
          </a:xfrm>
          <a:prstGeom prst="rect">
            <a:avLst/>
          </a:prstGeom>
        </p:spPr>
      </p:pic>
      <p:pic>
        <p:nvPicPr>
          <p:cNvPr id="6" name="Рисунок 5" descr="15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57720" y="3571876"/>
            <a:ext cx="4286280" cy="309562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1538" y="214290"/>
            <a:ext cx="614365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 В. І. </a:t>
            </a:r>
            <a:r>
              <a:rPr lang="ru-RU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Вернадський</a:t>
            </a:r>
            <a:r>
              <a:rPr lang="ru-RU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створив </a:t>
            </a:r>
            <a:r>
              <a:rPr lang="ru-RU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цілий</a:t>
            </a:r>
            <a:r>
              <a:rPr lang="ru-RU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комплекс наук про Землю — </a:t>
            </a:r>
            <a:r>
              <a:rPr lang="ru-RU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від</a:t>
            </a:r>
            <a:r>
              <a:rPr lang="ru-RU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генетичної</a:t>
            </a:r>
            <a:r>
              <a:rPr lang="ru-RU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мінералогії</a:t>
            </a:r>
            <a:r>
              <a:rPr lang="ru-RU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до </a:t>
            </a:r>
            <a:r>
              <a:rPr lang="ru-RU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біохімії</a:t>
            </a:r>
            <a:r>
              <a:rPr lang="ru-RU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ru-RU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радіології</a:t>
            </a:r>
            <a:r>
              <a:rPr lang="ru-RU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ru-RU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вчення</a:t>
            </a:r>
            <a:r>
              <a:rPr lang="ru-RU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про </a:t>
            </a:r>
            <a:r>
              <a:rPr lang="ru-RU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біосферу</a:t>
            </a:r>
            <a:r>
              <a:rPr lang="ru-RU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pic>
        <p:nvPicPr>
          <p:cNvPr id="5" name="Рисунок 4" descr="17127893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472" y="2143116"/>
            <a:ext cx="2658280" cy="2318020"/>
          </a:xfrm>
          <a:prstGeom prst="rect">
            <a:avLst/>
          </a:prstGeom>
        </p:spPr>
      </p:pic>
      <p:pic>
        <p:nvPicPr>
          <p:cNvPr id="5122" name="Picture 2" descr="http://www.airis.ru/covers_b/b0051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57950" y="2857496"/>
            <a:ext cx="1905000" cy="3200401"/>
          </a:xfrm>
          <a:prstGeom prst="rect">
            <a:avLst/>
          </a:prstGeom>
          <a:noFill/>
        </p:spPr>
      </p:pic>
      <p:pic>
        <p:nvPicPr>
          <p:cNvPr id="5124" name="Picture 4" descr="http://www.chtivo.ru/getpic3d/16775388/350/1526396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16" y="142852"/>
            <a:ext cx="2071702" cy="2428892"/>
          </a:xfrm>
          <a:prstGeom prst="rect">
            <a:avLst/>
          </a:prstGeom>
          <a:noFill/>
        </p:spPr>
      </p:pic>
      <p:pic>
        <p:nvPicPr>
          <p:cNvPr id="5126" name="Picture 6" descr="http://img3.proshkolu.ru/content/media/pic/std/3000000/2924000/2923725-6e56c4dcc32974bb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57620" y="2285992"/>
            <a:ext cx="1905000" cy="28670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ttp://eco.dt-kt.net/Content/books/images/7/443/40a7996d5ae40bff115a772f033aa3b0.jp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bg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500034" y="142852"/>
            <a:ext cx="8001056" cy="63649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714712" y="1071546"/>
            <a:ext cx="542928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Його</a:t>
            </a:r>
            <a:r>
              <a:rPr lang="ru-RU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праця</a:t>
            </a:r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 </a:t>
            </a:r>
            <a:r>
              <a:rPr lang="ru-RU" sz="2400" i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«</a:t>
            </a:r>
            <a:r>
              <a:rPr lang="ru-RU" sz="2400" i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Біосфера</a:t>
            </a:r>
            <a:r>
              <a:rPr lang="ru-RU" sz="2400" i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»</a:t>
            </a:r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 , в </a:t>
            </a:r>
            <a:r>
              <a:rPr lang="ru-RU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якій</a:t>
            </a:r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розкрито</a:t>
            </a:r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геологічне</a:t>
            </a:r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значення</a:t>
            </a:r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живої</a:t>
            </a:r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речовини</a:t>
            </a:r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та </a:t>
            </a:r>
            <a:r>
              <a:rPr lang="ru-RU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її</a:t>
            </a:r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вплив</a:t>
            </a:r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на </a:t>
            </a:r>
            <a:r>
              <a:rPr lang="ru-RU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еволюцію</a:t>
            </a:r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планети</a:t>
            </a:r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ru-RU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відобразила</a:t>
            </a:r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глобальні</a:t>
            </a:r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закони</a:t>
            </a:r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екології</a:t>
            </a:r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  <a:endParaRPr lang="ru-RU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ru-RU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Він</a:t>
            </a:r>
            <a:r>
              <a:rPr lang="ru-RU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писав, </a:t>
            </a:r>
            <a:r>
              <a:rPr lang="ru-RU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що</a:t>
            </a:r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«жива </a:t>
            </a:r>
            <a:r>
              <a:rPr lang="ru-RU" sz="2400" dirty="0" err="1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речовина</a:t>
            </a:r>
            <a:r>
              <a:rPr lang="ru-RU" sz="2400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може</a:t>
            </a:r>
            <a:r>
              <a:rPr lang="ru-RU" sz="2400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розглядатися</a:t>
            </a:r>
            <a:r>
              <a:rPr lang="ru-RU" sz="2400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як </a:t>
            </a:r>
            <a:r>
              <a:rPr lang="ru-RU" sz="2400" dirty="0" err="1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речовина</a:t>
            </a:r>
            <a:r>
              <a:rPr lang="ru-RU" sz="2400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ru-RU" sz="2400" dirty="0" err="1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котра</a:t>
            </a:r>
            <a:r>
              <a:rPr lang="ru-RU" sz="2400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перебуває</a:t>
            </a:r>
            <a:r>
              <a:rPr lang="ru-RU" sz="2400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у </a:t>
            </a:r>
            <a:r>
              <a:rPr lang="ru-RU" sz="2400" dirty="0" err="1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дієвому</a:t>
            </a:r>
            <a:r>
              <a:rPr lang="ru-RU" sz="2400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стані</a:t>
            </a:r>
            <a:r>
              <a:rPr lang="ru-RU" sz="2400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як </a:t>
            </a:r>
            <a:r>
              <a:rPr lang="ru-RU" sz="2400" dirty="0" err="1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акумулятор</a:t>
            </a:r>
            <a:r>
              <a:rPr lang="ru-RU" sz="2400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сонячної</a:t>
            </a:r>
            <a:r>
              <a:rPr lang="ru-RU" sz="2400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енергії</a:t>
            </a:r>
            <a:r>
              <a:rPr lang="ru-RU" sz="2400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Вона </a:t>
            </a:r>
            <a:r>
              <a:rPr lang="ru-RU" sz="2400" dirty="0" err="1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перетворює</a:t>
            </a:r>
            <a:r>
              <a:rPr lang="ru-RU" sz="2400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сонячну</a:t>
            </a:r>
            <a:r>
              <a:rPr lang="ru-RU" sz="2400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енергію</a:t>
            </a:r>
            <a:r>
              <a:rPr lang="ru-RU" sz="2400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…на </a:t>
            </a:r>
            <a:r>
              <a:rPr lang="ru-RU" sz="2400" dirty="0" err="1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молекулярний</a:t>
            </a:r>
            <a:r>
              <a:rPr lang="ru-RU" sz="2400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рух</a:t>
            </a:r>
            <a:r>
              <a:rPr lang="ru-RU" sz="2400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ru-RU" sz="2400" dirty="0" err="1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на</a:t>
            </a:r>
            <a:r>
              <a:rPr lang="ru-RU" sz="2400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механічну</a:t>
            </a:r>
            <a:r>
              <a:rPr lang="ru-RU" sz="2400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енергію</a:t>
            </a:r>
            <a:r>
              <a:rPr lang="ru-RU" sz="2400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величезної</a:t>
            </a:r>
            <a:r>
              <a:rPr lang="ru-RU" sz="2400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сили</a:t>
            </a:r>
            <a:r>
              <a:rPr lang="ru-RU" sz="2400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»</a:t>
            </a:r>
          </a:p>
        </p:txBody>
      </p:sp>
      <p:pic>
        <p:nvPicPr>
          <p:cNvPr id="2050" name="Picture 2" descr="http://biblioteka.cc/uploads/files/1265322989_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928670"/>
            <a:ext cx="3343275" cy="4762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82" y="214290"/>
            <a:ext cx="542928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Він</a:t>
            </a:r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принципово</a:t>
            </a:r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відкинув</a:t>
            </a:r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старий</a:t>
            </a:r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біологічний</a:t>
            </a:r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підхід</a:t>
            </a:r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— </a:t>
            </a:r>
            <a:r>
              <a:rPr lang="ru-RU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дослідження</a:t>
            </a:r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окремо</a:t>
            </a:r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того </a:t>
            </a:r>
            <a:r>
              <a:rPr lang="ru-RU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чи</a:t>
            </a:r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іншого</a:t>
            </a:r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живого </a:t>
            </a:r>
            <a:r>
              <a:rPr lang="ru-RU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організму</a:t>
            </a:r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а </a:t>
            </a:r>
            <a:r>
              <a:rPr lang="ru-RU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висунув</a:t>
            </a:r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на перше </a:t>
            </a:r>
            <a:r>
              <a:rPr lang="ru-RU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місце</a:t>
            </a:r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поняття</a:t>
            </a:r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життя</a:t>
            </a:r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як </a:t>
            </a:r>
            <a:r>
              <a:rPr lang="ru-RU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організованої</a:t>
            </a:r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сукупності</a:t>
            </a:r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живої</a:t>
            </a:r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речовини</a:t>
            </a:r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  <a:r>
              <a:rPr lang="ru-RU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Вчений</a:t>
            </a:r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підкреслював</a:t>
            </a:r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ru-RU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що</a:t>
            </a:r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речовина</a:t>
            </a:r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планети</a:t>
            </a:r>
            <a:r>
              <a:rPr lang="ru-RU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 </a:t>
            </a:r>
            <a:r>
              <a:rPr lang="ru-RU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утворюється</a:t>
            </a:r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в </a:t>
            </a:r>
            <a:r>
              <a:rPr lang="ru-RU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кругообігу</a:t>
            </a:r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«</a:t>
            </a:r>
            <a:r>
              <a:rPr lang="ru-RU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мертве</a:t>
            </a:r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— </a:t>
            </a:r>
            <a:r>
              <a:rPr lang="ru-RU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живе</a:t>
            </a:r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— </a:t>
            </a:r>
            <a:r>
              <a:rPr lang="ru-RU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мертве</a:t>
            </a:r>
            <a:r>
              <a:rPr lang="ru-RU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».</a:t>
            </a:r>
            <a:endParaRPr lang="ru-RU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5" name="Рисунок 4" descr="crimeanblog.blogspot.co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57687" y="3143248"/>
            <a:ext cx="4786314" cy="3784194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142852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В. І. </a:t>
            </a:r>
            <a:r>
              <a:rPr lang="ru-RU" sz="24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Вернадський</a:t>
            </a:r>
            <a:r>
              <a:rPr lang="ru-RU" sz="24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:</a:t>
            </a:r>
            <a:endParaRPr lang="ru-RU" sz="2400" b="1" dirty="0">
              <a:solidFill>
                <a:srgbClr val="7030A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722210"/>
            <a:ext cx="5786446" cy="61357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2400" i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 </a:t>
            </a:r>
            <a:r>
              <a:rPr lang="ru-RU" sz="2400" i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визначив</a:t>
            </a:r>
            <a:r>
              <a:rPr lang="ru-RU" sz="2400" i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i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межі</a:t>
            </a:r>
            <a:r>
              <a:rPr lang="ru-RU" sz="2400" i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i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біосфери</a:t>
            </a:r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ru-RU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вказавши</a:t>
            </a:r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ru-RU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що</a:t>
            </a:r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до </a:t>
            </a:r>
            <a:r>
              <a:rPr lang="ru-RU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неї</a:t>
            </a:r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входять</a:t>
            </a:r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уся</a:t>
            </a:r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гідросфера</a:t>
            </a:r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Землі</a:t>
            </a:r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ru-RU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верхня</a:t>
            </a:r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частина</a:t>
            </a:r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літосфери</a:t>
            </a:r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до</a:t>
            </a:r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глибини</a:t>
            </a:r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2 — З км, де </a:t>
            </a:r>
            <a:r>
              <a:rPr lang="ru-RU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ще</a:t>
            </a:r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є</a:t>
            </a:r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живі</a:t>
            </a:r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бактерії</a:t>
            </a:r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ru-RU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і</a:t>
            </a:r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нижня</a:t>
            </a:r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частина</a:t>
            </a:r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атмосфери</a:t>
            </a:r>
            <a:endParaRPr lang="ru-RU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Font typeface="Wingdings" pitchFamily="2" charset="2"/>
              <a:buChar char="ü"/>
            </a:pPr>
            <a:r>
              <a:rPr lang="ru-RU" sz="2400" i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відніс</a:t>
            </a:r>
            <a:r>
              <a:rPr lang="ru-RU" sz="2400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до </a:t>
            </a:r>
            <a:r>
              <a:rPr lang="ru-RU" sz="2400" i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біосфери</a:t>
            </a:r>
            <a:r>
              <a:rPr lang="ru-RU" sz="2400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i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ширші</a:t>
            </a:r>
            <a:r>
              <a:rPr lang="ru-RU" sz="2400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i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шари</a:t>
            </a:r>
            <a:r>
              <a:rPr lang="ru-RU" sz="2400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i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земних</a:t>
            </a:r>
            <a:r>
              <a:rPr lang="ru-RU" sz="2400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i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оболонок</a:t>
            </a:r>
            <a:r>
              <a:rPr lang="ru-RU" sz="2400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ru-RU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де не </a:t>
            </a:r>
            <a:r>
              <a:rPr lang="ru-RU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тільки</a:t>
            </a:r>
            <a:r>
              <a:rPr lang="ru-RU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мешкають</a:t>
            </a:r>
            <a:r>
              <a:rPr lang="ru-RU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живі</a:t>
            </a:r>
            <a:r>
              <a:rPr lang="ru-RU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організми</a:t>
            </a:r>
            <a:r>
              <a:rPr lang="ru-RU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а </a:t>
            </a:r>
            <a:r>
              <a:rPr lang="ru-RU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й</a:t>
            </a:r>
            <a:r>
              <a:rPr lang="ru-RU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знаходяться</a:t>
            </a:r>
            <a:r>
              <a:rPr lang="ru-RU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речовини</a:t>
            </a:r>
            <a:endParaRPr lang="ru-RU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Font typeface="Wingdings" pitchFamily="2" charset="2"/>
              <a:buChar char="ü"/>
            </a:pPr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 </a:t>
            </a:r>
            <a:r>
              <a:rPr lang="ru-RU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розглядав</a:t>
            </a:r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біосферу</a:t>
            </a:r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як </a:t>
            </a:r>
            <a:r>
              <a:rPr lang="ru-RU" sz="2400" i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складну</a:t>
            </a:r>
            <a:r>
              <a:rPr lang="ru-RU" sz="2400" i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i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єдину</a:t>
            </a:r>
            <a:r>
              <a:rPr lang="ru-RU" sz="2400" i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систему </a:t>
            </a:r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— </a:t>
            </a:r>
            <a:r>
              <a:rPr lang="ru-RU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оболонку</a:t>
            </a:r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в </a:t>
            </a:r>
            <a:r>
              <a:rPr lang="ru-RU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якій</a:t>
            </a:r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живі</a:t>
            </a:r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істоти</a:t>
            </a:r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перебувають</a:t>
            </a:r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у </a:t>
            </a:r>
            <a:r>
              <a:rPr lang="ru-RU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складній</a:t>
            </a:r>
            <a:r>
              <a:rPr lang="ru-RU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взаємодії</a:t>
            </a:r>
            <a:endParaRPr lang="ru-RU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Font typeface="Wingdings" pitchFamily="2" charset="2"/>
              <a:buChar char="ü"/>
            </a:pPr>
            <a:r>
              <a:rPr lang="ru-RU" sz="2400" i="1" dirty="0"/>
              <a:t> </a:t>
            </a:r>
            <a:r>
              <a:rPr lang="ru-RU" sz="2400" i="1" dirty="0" err="1"/>
              <a:t>досліджував</a:t>
            </a:r>
            <a:r>
              <a:rPr lang="ru-RU" sz="2400" i="1" dirty="0"/>
              <a:t> роль </a:t>
            </a:r>
            <a:r>
              <a:rPr lang="ru-RU" sz="2400" i="1" dirty="0" err="1"/>
              <a:t>людини</a:t>
            </a:r>
            <a:r>
              <a:rPr lang="ru-RU" sz="2400" i="1" dirty="0"/>
              <a:t> в </a:t>
            </a:r>
            <a:r>
              <a:rPr lang="ru-RU" sz="2400" i="1" dirty="0" err="1"/>
              <a:t>перебудові</a:t>
            </a:r>
            <a:r>
              <a:rPr lang="ru-RU" sz="2400" i="1" dirty="0"/>
              <a:t> </a:t>
            </a:r>
            <a:r>
              <a:rPr lang="ru-RU" sz="2400" i="1" dirty="0" err="1"/>
              <a:t>поверхні</a:t>
            </a:r>
            <a:r>
              <a:rPr lang="ru-RU" sz="2400" i="1" dirty="0"/>
              <a:t> </a:t>
            </a:r>
            <a:r>
              <a:rPr lang="ru-RU" sz="2400" i="1" dirty="0" err="1"/>
              <a:t>Землі</a:t>
            </a:r>
            <a:r>
              <a:rPr lang="ru-RU" sz="2400" i="1" dirty="0"/>
              <a:t>.</a:t>
            </a:r>
            <a:endParaRPr lang="ru-RU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Font typeface="Wingdings" pitchFamily="2" charset="2"/>
              <a:buChar char="ü"/>
            </a:pPr>
            <a:endParaRPr lang="ru-RU" dirty="0"/>
          </a:p>
        </p:txBody>
      </p:sp>
      <p:pic>
        <p:nvPicPr>
          <p:cNvPr id="7170" name="Picture 2" descr="http://www.bibliotecapleyades.net/imagenes_ciencia/cienci138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8286" y="0"/>
            <a:ext cx="3555714" cy="2795585"/>
          </a:xfrm>
          <a:prstGeom prst="rect">
            <a:avLst/>
          </a:prstGeom>
          <a:noFill/>
        </p:spPr>
      </p:pic>
      <p:pic>
        <p:nvPicPr>
          <p:cNvPr id="7172" name="Picture 4" descr="http://persons-info.com/userfiles/image/persons/0-10000/5000-6000/5726/VERNADSKII_Vladimir_Ivanovich1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43570" y="2928934"/>
            <a:ext cx="3324225" cy="381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428604"/>
            <a:ext cx="8115328" cy="5697559"/>
          </a:xfrm>
        </p:spPr>
        <p:txBody>
          <a:bodyPr>
            <a:normAutofit lnSpcReduction="10000"/>
          </a:bodyPr>
          <a:lstStyle/>
          <a:p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/>
              <a:t>робіт</a:t>
            </a:r>
            <a:r>
              <a:rPr lang="ru-RU" dirty="0"/>
              <a:t> </a:t>
            </a:r>
            <a:r>
              <a:rPr lang="ru-RU" dirty="0" err="1"/>
              <a:t>Володимира</a:t>
            </a:r>
            <a:r>
              <a:rPr lang="ru-RU" dirty="0"/>
              <a:t> </a:t>
            </a:r>
            <a:r>
              <a:rPr lang="ru-RU" dirty="0" err="1"/>
              <a:t>Івановича</a:t>
            </a:r>
            <a:r>
              <a:rPr lang="ru-RU" dirty="0"/>
              <a:t> не </a:t>
            </a:r>
            <a:r>
              <a:rPr lang="ru-RU" dirty="0" err="1"/>
              <a:t>публікувались</a:t>
            </a:r>
            <a:r>
              <a:rPr lang="ru-RU" dirty="0"/>
              <a:t> у </a:t>
            </a:r>
            <a:r>
              <a:rPr lang="ru-RU" dirty="0" err="1"/>
              <a:t>повному</a:t>
            </a:r>
            <a:r>
              <a:rPr lang="ru-RU" dirty="0"/>
              <a:t> </a:t>
            </a:r>
            <a:r>
              <a:rPr lang="ru-RU" dirty="0" err="1"/>
              <a:t>обсязі</a:t>
            </a:r>
            <a:r>
              <a:rPr lang="ru-RU" dirty="0"/>
              <a:t> до 90-х </a:t>
            </a:r>
            <a:r>
              <a:rPr lang="ru-RU" dirty="0" err="1"/>
              <a:t>років</a:t>
            </a:r>
            <a:r>
              <a:rPr lang="ru-RU" dirty="0"/>
              <a:t> ХХ </a:t>
            </a:r>
            <a:r>
              <a:rPr lang="ru-RU" dirty="0" err="1" smtClean="0"/>
              <a:t>століття</a:t>
            </a:r>
            <a:r>
              <a:rPr lang="ru-RU" dirty="0" smtClean="0"/>
              <a:t>.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зараз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практичне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– вони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науковим</a:t>
            </a:r>
            <a:r>
              <a:rPr lang="ru-RU" dirty="0"/>
              <a:t> </a:t>
            </a:r>
            <a:r>
              <a:rPr lang="ru-RU" dirty="0" err="1"/>
              <a:t>одкровенням</a:t>
            </a:r>
            <a:r>
              <a:rPr lang="ru-RU" dirty="0"/>
              <a:t>, яке </a:t>
            </a:r>
            <a:r>
              <a:rPr lang="ru-RU" dirty="0" err="1"/>
              <a:t>змогло</a:t>
            </a:r>
            <a:r>
              <a:rPr lang="ru-RU" dirty="0"/>
              <a:t> </a:t>
            </a:r>
            <a:r>
              <a:rPr lang="ru-RU" dirty="0" err="1"/>
              <a:t>зрозуміти</a:t>
            </a:r>
            <a:r>
              <a:rPr lang="ru-RU" dirty="0"/>
              <a:t> </a:t>
            </a:r>
            <a:r>
              <a:rPr lang="ru-RU" dirty="0" err="1"/>
              <a:t>людство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через десятки </a:t>
            </a:r>
            <a:r>
              <a:rPr lang="ru-RU" dirty="0" err="1"/>
              <a:t>років</a:t>
            </a:r>
            <a:r>
              <a:rPr lang="ru-RU" dirty="0"/>
              <a:t>.</a:t>
            </a:r>
          </a:p>
          <a:p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smtClean="0"/>
              <a:t>правим</a:t>
            </a:r>
            <a:r>
              <a:rPr lang="ru-RU" dirty="0" smtClean="0"/>
              <a:t>, </a:t>
            </a:r>
            <a:r>
              <a:rPr lang="ru-RU" dirty="0"/>
              <a:t>коли казав,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>
                <a:solidFill>
                  <a:srgbClr val="7030A0"/>
                </a:solidFill>
              </a:rPr>
              <a:t>«в </a:t>
            </a:r>
            <a:r>
              <a:rPr lang="ru-RU" dirty="0" err="1">
                <a:solidFill>
                  <a:srgbClr val="7030A0"/>
                </a:solidFill>
              </a:rPr>
              <a:t>геологічній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історії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біосфери</a:t>
            </a:r>
            <a:r>
              <a:rPr lang="ru-RU" dirty="0">
                <a:solidFill>
                  <a:srgbClr val="7030A0"/>
                </a:solidFill>
              </a:rPr>
              <a:t> перед </a:t>
            </a:r>
            <a:r>
              <a:rPr lang="ru-RU" dirty="0" err="1">
                <a:solidFill>
                  <a:srgbClr val="7030A0"/>
                </a:solidFill>
              </a:rPr>
              <a:t>людиною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відкривається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величезне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майбутнє</a:t>
            </a:r>
            <a:r>
              <a:rPr lang="ru-RU" dirty="0">
                <a:solidFill>
                  <a:srgbClr val="7030A0"/>
                </a:solidFill>
              </a:rPr>
              <a:t>, </a:t>
            </a:r>
            <a:r>
              <a:rPr lang="ru-RU" dirty="0" err="1">
                <a:solidFill>
                  <a:srgbClr val="7030A0"/>
                </a:solidFill>
              </a:rPr>
              <a:t>якщо</a:t>
            </a:r>
            <a:r>
              <a:rPr lang="ru-RU" dirty="0">
                <a:solidFill>
                  <a:srgbClr val="7030A0"/>
                </a:solidFill>
              </a:rPr>
              <a:t> вона </a:t>
            </a:r>
            <a:r>
              <a:rPr lang="ru-RU" dirty="0" err="1">
                <a:solidFill>
                  <a:srgbClr val="7030A0"/>
                </a:solidFill>
              </a:rPr>
              <a:t>зрозуміє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це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і</a:t>
            </a:r>
            <a:r>
              <a:rPr lang="ru-RU" dirty="0">
                <a:solidFill>
                  <a:srgbClr val="7030A0"/>
                </a:solidFill>
              </a:rPr>
              <a:t> не буде </a:t>
            </a:r>
            <a:r>
              <a:rPr lang="ru-RU" dirty="0" err="1">
                <a:solidFill>
                  <a:srgbClr val="7030A0"/>
                </a:solidFill>
              </a:rPr>
              <a:t>використовувати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свій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розум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свій</a:t>
            </a:r>
            <a:r>
              <a:rPr lang="ru-RU" dirty="0">
                <a:solidFill>
                  <a:srgbClr val="7030A0"/>
                </a:solidFill>
              </a:rPr>
              <a:t> труд на </a:t>
            </a:r>
            <a:r>
              <a:rPr lang="ru-RU" dirty="0" err="1">
                <a:solidFill>
                  <a:srgbClr val="7030A0"/>
                </a:solidFill>
              </a:rPr>
              <a:t>самознищення</a:t>
            </a:r>
            <a:r>
              <a:rPr lang="ru-RU" dirty="0">
                <a:solidFill>
                  <a:srgbClr val="7030A0"/>
                </a:solidFill>
              </a:rPr>
              <a:t>»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242</Words>
  <Application>Microsoft Office PowerPoint</Application>
  <PresentationFormat>Экран (4:3)</PresentationFormat>
  <Paragraphs>18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Вклад в екологію В.І. Вернадського та його випередження часу.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Вклад в екологію В.І. Вернадського та його випередження часу.</dc:title>
  <dc:creator>Admin</dc:creator>
  <cp:lastModifiedBy>Admin</cp:lastModifiedBy>
  <cp:revision>4</cp:revision>
  <dcterms:created xsi:type="dcterms:W3CDTF">2014-01-30T11:26:38Z</dcterms:created>
  <dcterms:modified xsi:type="dcterms:W3CDTF">2014-01-30T12:02:26Z</dcterms:modified>
</cp:coreProperties>
</file>