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58" r:id="rId5"/>
    <p:sldId id="279" r:id="rId6"/>
    <p:sldId id="259" r:id="rId7"/>
    <p:sldId id="260" r:id="rId8"/>
    <p:sldId id="280" r:id="rId9"/>
    <p:sldId id="261" r:id="rId10"/>
    <p:sldId id="262" r:id="rId11"/>
    <p:sldId id="282" r:id="rId12"/>
    <p:sldId id="263" r:id="rId13"/>
    <p:sldId id="264" r:id="rId14"/>
    <p:sldId id="265" r:id="rId15"/>
    <p:sldId id="266" r:id="rId16"/>
    <p:sldId id="283" r:id="rId17"/>
    <p:sldId id="267" r:id="rId18"/>
    <p:sldId id="268" r:id="rId19"/>
    <p:sldId id="269" r:id="rId20"/>
    <p:sldId id="284" r:id="rId21"/>
    <p:sldId id="270" r:id="rId22"/>
    <p:sldId id="285" r:id="rId23"/>
    <p:sldId id="271" r:id="rId24"/>
    <p:sldId id="272" r:id="rId25"/>
    <p:sldId id="273" r:id="rId26"/>
    <p:sldId id="274" r:id="rId27"/>
    <p:sldId id="286" r:id="rId28"/>
    <p:sldId id="277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A2F91E-F774-4C19-A15E-0AC192B5BBD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1891BE-2E7C-4EDB-9F87-23BAA8BF8C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2%D1%96%D1%82%D0%BE%D0%B2%D0%B0_%D1%81%D0%BF%D0%B0%D0%B4%D1%89%D0%B8%D0%BD%D0%B0_%D0%AE%D0%9D%D0%95%D0%A1%D0%9A%D0%9E" TargetMode="External"/><Relationship Id="rId3" Type="http://schemas.openxmlformats.org/officeDocument/2006/relationships/hyperlink" Target="http://uk.wikipedia.org/wiki/%D0%86%D0%BD%D0%B4%D1%96%D1%8F" TargetMode="External"/><Relationship Id="rId7" Type="http://schemas.openxmlformats.org/officeDocument/2006/relationships/hyperlink" Target="http://uk.wikipedia.org/w/index.php?title=%D0%A1%D1%85%D1%96%D0%B4%D0%BD%D0%B0_%D0%B3%D0%B0%D0%BD%D0%B3%D1%81%D1%8C%D0%BA%D0%B0_%D0%B4%D0%B8%D0%BD%D0%B0%D1%81%D1%82%D1%96%D1%8F&amp;action=edit&amp;redlink=1" TargetMode="External"/><Relationship Id="rId2" Type="http://schemas.openxmlformats.org/officeDocument/2006/relationships/hyperlink" Target="http://uk.wikipedia.org/w/index.php?title=%D0%9A%D0%BE%D0%BD%D0%B0%D1%80%D0%B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D%D0%B0%D1%80%D0%B0%D1%81%D1%96%D0%BC%D1%85%D0%B0%D0%B4%D0%B5%D0%B0%D0%B2%D0%B0_I&amp;action=edit&amp;redlink=1" TargetMode="External"/><Relationship Id="rId5" Type="http://schemas.openxmlformats.org/officeDocument/2006/relationships/hyperlink" Target="http://uk.wikipedia.org/wiki/%D0%9F%D1%96%D1%81%D0%BA%D0%BE%D0%B2%D0%B8%D0%BA" TargetMode="External"/><Relationship Id="rId4" Type="http://schemas.openxmlformats.org/officeDocument/2006/relationships/hyperlink" Target="http://uk.wikipedia.org/wiki/%D0%9E%D1%80%D1%96%D1%81%D1%81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954" TargetMode="External"/><Relationship Id="rId2" Type="http://schemas.openxmlformats.org/officeDocument/2006/relationships/hyperlink" Target="http://uk.wikipedia.org/wiki/%D0%86%D0%BD%D0%B4%D1%83%D1%97%D0%B7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105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0%B4%D1%96%D1%8F" TargetMode="External"/><Relationship Id="rId2" Type="http://schemas.openxmlformats.org/officeDocument/2006/relationships/hyperlink" Target="http://uk.wikipedia.org/wiki/%D0%A7%D0%BE%D0%BB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0%D1%80%D0%B5%D0%BB%D1%8C%D1%94%D1%84" TargetMode="External"/><Relationship Id="rId3" Type="http://schemas.openxmlformats.org/officeDocument/2006/relationships/hyperlink" Target="http://uk.wikipedia.org/wiki/%D0%94%D1%85%D0%B0%D1%80%D0%BC%D0%B0" TargetMode="External"/><Relationship Id="rId7" Type="http://schemas.openxmlformats.org/officeDocument/2006/relationships/hyperlink" Target="http://uk.wikipedia.org/wiki/%D0%94%D0%B5%D0%BA%D0%BE%D1%80" TargetMode="External"/><Relationship Id="rId2" Type="http://schemas.openxmlformats.org/officeDocument/2006/relationships/hyperlink" Target="http://uk.wikipedia.org/w/index.php?title=%D0%A1%D1%82%D1%83%D0%BF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0%D0%BD%D1%87%D1%96" TargetMode="External"/><Relationship Id="rId5" Type="http://schemas.openxmlformats.org/officeDocument/2006/relationships/hyperlink" Target="http://uk.wikipedia.org/wiki/%D0%91%D1%83%D0%B4%D0%B4%D0%B0_%D0%93%D0%B0%D1%83%D1%82%D0%B0%D0%BC%D0%B0" TargetMode="External"/><Relationship Id="rId4" Type="http://schemas.openxmlformats.org/officeDocument/2006/relationships/hyperlink" Target="http://uk.wikipedia.org/wiki/%D0%A6%D0%B5%D0%B3%D0%BB%D0%B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156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86%D0%BB%D1%8C%D1%82%D1%83%D1%82%D0%BC%D0%B8%D1%88&amp;action=edit&amp;redlink=1" TargetMode="External"/><Relationship Id="rId3" Type="http://schemas.openxmlformats.org/officeDocument/2006/relationships/hyperlink" Target="http://uk.wikipedia.org/w/index.php?title=%D0%A1%D0%B5%D1%80%D0%B5%D0%B4%D0%BD%D1%8C%D0%BE%D0%B2%D1%96%D1%87%D0%BD%D0%B0_%D1%96%D0%BD%D0%B4%D1%96%D1%8F&amp;action=edit&amp;redlink=1" TargetMode="External"/><Relationship Id="rId7" Type="http://schemas.openxmlformats.org/officeDocument/2006/relationships/hyperlink" Target="http://uk.wikipedia.org/wiki/119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4%D0%B6%D0%B0%D0%BC%D1%81%D1%8C%D0%BA%D1%96%D0%B9_%D0%BC%D1%96%D0%BD%D0%B0%D1%80%D0%B5%D1%82&amp;action=edit&amp;redlink=1" TargetMode="External"/><Relationship Id="rId5" Type="http://schemas.openxmlformats.org/officeDocument/2006/relationships/hyperlink" Target="http://uk.wikipedia.org/w/index.php?title=%D0%90%D1%84%D0%B3%D0%B0%D0%BD%D0%B8%D1%81%D1%82%D0%B0%D0%BD&amp;action=edit&amp;redlink=1" TargetMode="External"/><Relationship Id="rId10" Type="http://schemas.openxmlformats.org/officeDocument/2006/relationships/hyperlink" Target="http://uk.wikipedia.org/w/index.php?title=%D0%A4%D1%96%D1%80%D1%83%D0%B7_%D0%A8%D0%B0%D1%85_%D0%A2%D1%83%D2%91%D0%BB%D1%83%D0%BA&amp;action=edit&amp;redlink=1" TargetMode="External"/><Relationship Id="rId4" Type="http://schemas.openxmlformats.org/officeDocument/2006/relationships/hyperlink" Target="http://uk.wikipedia.org/wiki/%D0%9A%D1%83%D1%82%D0%B1_%D0%B0%D0%B4-%D0%94%D1%96%D0%BD_%D0%90%D0%B9%D0%B1%D0%B5%D0%BA" TargetMode="External"/><Relationship Id="rId9" Type="http://schemas.openxmlformats.org/officeDocument/2006/relationships/hyperlink" Target="http://uk.wikipedia.org/wiki/136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1%D0%BE%D0%B4%D1%85-%D2%90%D0%B0%D1%8F&amp;action=edit&amp;redlink=1" TargetMode="External"/><Relationship Id="rId2" Type="http://schemas.openxmlformats.org/officeDocument/2006/relationships/hyperlink" Target="http://uk.wikipedia.org/wiki/%D0%91%D1%83%D0%B4%D0%B4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uk.wikipedia.org/wiki/%D0%9F%D1%80%D0%BE%D1%81%D0%B2%D1%96%D1%82%D0%BB%D0%B5%D0%BD%D0%BD%D1%8F" TargetMode="External"/><Relationship Id="rId4" Type="http://schemas.openxmlformats.org/officeDocument/2006/relationships/hyperlink" Target="http://uk.wikipedia.org/wiki/%D0%91%D1%83%D0%B4%D0%B4%D0%B0_%D0%93%D0%B0%D1%83%D1%82%D0%B0%D0%BC%D0%B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86%D0%BD%D0%B4%D0%BE-%D1%81%D0%B0%D1%80%D0%B0%D1%86%D0%B8%D0%BD%D1%81%D1%8C%D0%BA%D0%B8%D0%B9_%D1%81%D1%82%D0%B8%D0%BB%D1%8C&amp;action=edit&amp;redlink=1" TargetMode="External"/><Relationship Id="rId2" Type="http://schemas.openxmlformats.org/officeDocument/2006/relationships/hyperlink" Target="http://uk.wikipedia.org/wiki/%D0%9D%D0%B5%D0%BE%D0%B3%D0%BE%D1%82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2%D1%96%D0%BA%D1%82%D0%BE%D1%80%D1%96%D1%8F_(%D0%BA%D0%BE%D1%80%D0%BE%D0%BB%D0%B5%D0%B2%D0%B0_%D0%92%D0%B5%D0%BB%D0%B8%D0%BA%D0%BE%D1%97_%D0%91%D1%80%D0%B8%D1%82%D0%B0%D0%BD%D1%96%D1%97)" TargetMode="External"/><Relationship Id="rId4" Type="http://schemas.openxmlformats.org/officeDocument/2006/relationships/hyperlink" Target="http://uk.wikipedia.org/wiki/%D0%91%D0%B0%D0%BB%D1%8E%D1%81%D1%82%D1%80%D0%B0%D0%B4%D0%B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4%D0%B6%D0%BF%D1%83%D1%82" TargetMode="External"/><Relationship Id="rId2" Type="http://schemas.openxmlformats.org/officeDocument/2006/relationships/hyperlink" Target="http://uk.wikipedia.org/wiki/%D0%9E%D0%B1%D1%81%D0%B5%D1%80%D0%B2%D0%B0%D1%82%D0%BE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F%D0%BD%D1%82%D1%80%D0%B0-%D0%BC%D0%B0%D0%BD%D1%82%D1%80%D0%B0" TargetMode="External"/><Relationship Id="rId5" Type="http://schemas.openxmlformats.org/officeDocument/2006/relationships/hyperlink" Target="http://uk.wikipedia.org/wiki/%D0%94%D0%B6%D0%B0%D0%B9%D0%BF%D1%83%D1%80" TargetMode="External"/><Relationship Id="rId4" Type="http://schemas.openxmlformats.org/officeDocument/2006/relationships/hyperlink" Target="http://uk.wikipedia.org/wiki/%D0%94%D0%B6%D0%B0%D0%B9_%D0%A1%D1%96%D0%BD%D2%91%D1%85_I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iki/198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652" TargetMode="External"/><Relationship Id="rId2" Type="http://schemas.openxmlformats.org/officeDocument/2006/relationships/hyperlink" Target="http://uk.wikipedia.org/wiki/163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16600" dirty="0" smtClean="0"/>
              <a:t>Індія</a:t>
            </a:r>
            <a:endParaRPr lang="ru-RU" sz="1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2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Храм </a:t>
            </a:r>
            <a:r>
              <a:rPr lang="ru-RU" dirty="0" err="1"/>
              <a:t>сонця</a:t>
            </a:r>
            <a:r>
              <a:rPr lang="ru-RU" dirty="0"/>
              <a:t> в </a:t>
            </a:r>
            <a:r>
              <a:rPr lang="ru-RU" dirty="0" err="1"/>
              <a:t>Конарку</a:t>
            </a:r>
            <a:endParaRPr lang="ru-RU" dirty="0"/>
          </a:p>
        </p:txBody>
      </p:sp>
      <p:pic>
        <p:nvPicPr>
          <p:cNvPr id="5125" name="Picture 5" descr="D:\800px-Konark_Surya_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2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5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908720"/>
            <a:ext cx="7668840" cy="5217443"/>
          </a:xfrm>
        </p:spPr>
        <p:txBody>
          <a:bodyPr/>
          <a:lstStyle/>
          <a:p>
            <a:r>
              <a:rPr lang="ru-RU" sz="3200" b="1" dirty="0"/>
              <a:t>Храм </a:t>
            </a:r>
            <a:r>
              <a:rPr lang="ru-RU" sz="3200" b="1" dirty="0" err="1"/>
              <a:t>сонця</a:t>
            </a:r>
            <a:r>
              <a:rPr lang="ru-RU" sz="3200" b="1" dirty="0"/>
              <a:t> в </a:t>
            </a:r>
            <a:r>
              <a:rPr lang="ru-RU" sz="3200" b="1" dirty="0" err="1"/>
              <a:t>Конарку</a:t>
            </a:r>
            <a:r>
              <a:rPr lang="ru-RU" sz="3200" dirty="0"/>
              <a:t> </a:t>
            </a:r>
            <a:r>
              <a:rPr lang="ru-RU" sz="3200" dirty="0" err="1"/>
              <a:t>або</a:t>
            </a:r>
            <a:r>
              <a:rPr lang="ru-RU" sz="3200" dirty="0"/>
              <a:t> </a:t>
            </a:r>
            <a:r>
              <a:rPr lang="ru-RU" sz="3200" b="1" dirty="0" err="1"/>
              <a:t>Чорна</a:t>
            </a:r>
            <a:r>
              <a:rPr lang="ru-RU" sz="3200" b="1" dirty="0"/>
              <a:t> пагода</a:t>
            </a:r>
            <a:r>
              <a:rPr lang="ru-RU" sz="3200" dirty="0"/>
              <a:t> — храм у </a:t>
            </a:r>
            <a:r>
              <a:rPr lang="ru-RU" sz="3200" dirty="0" err="1"/>
              <a:t>місті</a:t>
            </a:r>
            <a:r>
              <a:rPr lang="ru-RU" sz="3200" dirty="0"/>
              <a:t> </a:t>
            </a:r>
            <a:r>
              <a:rPr lang="ru-RU" sz="3200" dirty="0" err="1">
                <a:hlinkClick r:id="rId2" tooltip="Конарк (ще не написана)"/>
              </a:rPr>
              <a:t>Конарк</a:t>
            </a:r>
            <a:r>
              <a:rPr lang="ru-RU" sz="3200" dirty="0"/>
              <a:t> </a:t>
            </a:r>
            <a:r>
              <a:rPr lang="ru-RU" sz="3200" dirty="0" err="1"/>
              <a:t>в</a:t>
            </a:r>
            <a:r>
              <a:rPr lang="ru-RU" sz="3200" dirty="0" err="1">
                <a:hlinkClick r:id="rId3" tooltip="Індія"/>
              </a:rPr>
              <a:t>індійському</a:t>
            </a:r>
            <a:r>
              <a:rPr lang="ru-RU" sz="3200" dirty="0"/>
              <a:t> </a:t>
            </a:r>
            <a:r>
              <a:rPr lang="ru-RU" sz="3200" dirty="0" err="1"/>
              <a:t>штаті</a:t>
            </a:r>
            <a:r>
              <a:rPr lang="ru-RU" sz="3200" dirty="0"/>
              <a:t> </a:t>
            </a:r>
            <a:r>
              <a:rPr lang="ru-RU" sz="3200" dirty="0" err="1">
                <a:hlinkClick r:id="rId4" tooltip="Орісса"/>
              </a:rPr>
              <a:t>Орісса</a:t>
            </a:r>
            <a:r>
              <a:rPr lang="ru-RU" sz="3200" dirty="0"/>
              <a:t>. Храм </a:t>
            </a:r>
            <a:r>
              <a:rPr lang="ru-RU" sz="3200" dirty="0" err="1"/>
              <a:t>збудований</a:t>
            </a:r>
            <a:r>
              <a:rPr lang="ru-RU" sz="3200" dirty="0"/>
              <a:t> з </a:t>
            </a:r>
            <a:r>
              <a:rPr lang="ru-RU" sz="3200" dirty="0" err="1"/>
              <a:t>окисленого</a:t>
            </a:r>
            <a:r>
              <a:rPr lang="ru-RU" sz="3200" dirty="0"/>
              <a:t> </a:t>
            </a:r>
            <a:r>
              <a:rPr lang="ru-RU" sz="3200" dirty="0" err="1"/>
              <a:t>залізистого</a:t>
            </a:r>
            <a:r>
              <a:rPr lang="ru-RU" sz="3200" dirty="0"/>
              <a:t> </a:t>
            </a:r>
            <a:r>
              <a:rPr lang="ru-RU" sz="3200" dirty="0" err="1">
                <a:hlinkClick r:id="rId5" tooltip="Пісковик"/>
              </a:rPr>
              <a:t>пісковику</a:t>
            </a:r>
            <a:r>
              <a:rPr lang="ru-RU" sz="3200" dirty="0"/>
              <a:t> монархом </a:t>
            </a:r>
            <a:r>
              <a:rPr lang="ru-RU" sz="3200" dirty="0" err="1">
                <a:hlinkClick r:id="rId6" tooltip="Нарасімхадеава I (ще не написана)"/>
              </a:rPr>
              <a:t>Нарасімхадеава</a:t>
            </a:r>
            <a:r>
              <a:rPr lang="ru-RU" sz="3200" dirty="0">
                <a:hlinkClick r:id="rId6" tooltip="Нарасімхадеава I (ще не написана)"/>
              </a:rPr>
              <a:t> </a:t>
            </a:r>
            <a:r>
              <a:rPr lang="en-US" sz="3200" dirty="0">
                <a:hlinkClick r:id="rId6" tooltip="Нарасімхадеава I (ще не написана)"/>
              </a:rPr>
              <a:t>I</a:t>
            </a:r>
            <a:r>
              <a:rPr lang="en-US" sz="3200" dirty="0"/>
              <a:t> (1236—1264 </a:t>
            </a:r>
            <a:r>
              <a:rPr lang="ru-RU" sz="3200" dirty="0"/>
              <a:t>н. е.) </a:t>
            </a:r>
            <a:r>
              <a:rPr lang="ru-RU" sz="3200" dirty="0" err="1"/>
              <a:t>зі</a:t>
            </a:r>
            <a:r>
              <a:rPr lang="ru-RU" sz="3200" dirty="0"/>
              <a:t> </a:t>
            </a:r>
            <a:r>
              <a:rPr lang="ru-RU" sz="3200" dirty="0" err="1">
                <a:hlinkClick r:id="rId7" tooltip="Східна гангська династія (ще не написана)"/>
              </a:rPr>
              <a:t>Східної</a:t>
            </a:r>
            <a:r>
              <a:rPr lang="ru-RU" sz="3200" dirty="0">
                <a:hlinkClick r:id="rId7" tooltip="Східна гангська династія (ще не написана)"/>
              </a:rPr>
              <a:t> </a:t>
            </a:r>
            <a:r>
              <a:rPr lang="ru-RU" sz="3200" dirty="0" err="1">
                <a:hlinkClick r:id="rId7" tooltip="Східна гангська династія (ще не написана)"/>
              </a:rPr>
              <a:t>гангської</a:t>
            </a:r>
            <a:r>
              <a:rPr lang="ru-RU" sz="3200" dirty="0">
                <a:hlinkClick r:id="rId7" tooltip="Східна гангська династія (ще не написана)"/>
              </a:rPr>
              <a:t> </a:t>
            </a:r>
            <a:r>
              <a:rPr lang="ru-RU" sz="3200" dirty="0" err="1">
                <a:hlinkClick r:id="rId7" tooltip="Східна гангська династія (ще не написана)"/>
              </a:rPr>
              <a:t>династії</a:t>
            </a:r>
            <a:r>
              <a:rPr lang="ru-RU" sz="3200" dirty="0"/>
              <a:t>. Храм є одним з </a:t>
            </a:r>
            <a:r>
              <a:rPr lang="ru-RU" sz="3200" dirty="0" err="1"/>
              <a:t>найвідоміших</a:t>
            </a:r>
            <a:r>
              <a:rPr lang="ru-RU" sz="3200" dirty="0"/>
              <a:t> в </a:t>
            </a:r>
            <a:r>
              <a:rPr lang="ru-RU" sz="3200" dirty="0" err="1"/>
              <a:t>Індії</a:t>
            </a:r>
            <a:r>
              <a:rPr lang="ru-RU" sz="3200" dirty="0"/>
              <a:t> та </a:t>
            </a:r>
            <a:r>
              <a:rPr lang="ru-RU" sz="3200" dirty="0" err="1"/>
              <a:t>об'єктом</a:t>
            </a:r>
            <a:r>
              <a:rPr lang="ru-RU" sz="3200" dirty="0"/>
              <a:t> </a:t>
            </a:r>
            <a:r>
              <a:rPr lang="ru-RU" sz="3200" dirty="0" err="1">
                <a:hlinkClick r:id="rId8" tooltip="Світова спадщина ЮНЕСКО"/>
              </a:rPr>
              <a:t>Світової</a:t>
            </a:r>
            <a:r>
              <a:rPr lang="ru-RU" sz="3200" dirty="0">
                <a:hlinkClick r:id="rId8" tooltip="Світова спадщина ЮНЕСКО"/>
              </a:rPr>
              <a:t> </a:t>
            </a:r>
            <a:r>
              <a:rPr lang="ru-RU" sz="3200" dirty="0" err="1">
                <a:hlinkClick r:id="rId8" tooltip="Світова спадщина ЮНЕСКО"/>
              </a:rPr>
              <a:t>спадщини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8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Храми</a:t>
            </a:r>
            <a:r>
              <a:rPr lang="ru-RU" dirty="0"/>
              <a:t> і </a:t>
            </a:r>
            <a:r>
              <a:rPr lang="ru-RU" dirty="0" err="1"/>
              <a:t>монастирі</a:t>
            </a:r>
            <a:r>
              <a:rPr lang="ru-RU" dirty="0"/>
              <a:t> Гоа</a:t>
            </a:r>
            <a:endParaRPr lang="ru-RU" dirty="0"/>
          </a:p>
        </p:txBody>
      </p:sp>
      <p:pic>
        <p:nvPicPr>
          <p:cNvPr id="7170" name="Picture 2" descr="D:\800px-St_Cajetan_G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2000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6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296" y="260648"/>
            <a:ext cx="8229600" cy="1252728"/>
          </a:xfrm>
        </p:spPr>
        <p:txBody>
          <a:bodyPr/>
          <a:lstStyle/>
          <a:p>
            <a:r>
              <a:rPr lang="ru-RU" dirty="0" err="1"/>
              <a:t>Фатехпур-Сікрі</a:t>
            </a:r>
            <a:endParaRPr lang="ru-RU" dirty="0"/>
          </a:p>
        </p:txBody>
      </p:sp>
      <p:pic>
        <p:nvPicPr>
          <p:cNvPr id="8194" name="Picture 2" descr="D:\600px-Diwan-i-Kha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3431"/>
            <a:ext cx="5859016" cy="52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0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пам'ятників</a:t>
            </a:r>
            <a:r>
              <a:rPr lang="ru-RU" dirty="0"/>
              <a:t> у </a:t>
            </a:r>
            <a:r>
              <a:rPr lang="ru-RU" dirty="0" err="1"/>
              <a:t>Хампі</a:t>
            </a:r>
            <a:endParaRPr lang="ru-RU" dirty="0"/>
          </a:p>
        </p:txBody>
      </p:sp>
      <p:pic>
        <p:nvPicPr>
          <p:cNvPr id="9218" name="Picture 2" descr="D:\800px-Vittala_temple_Ham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20671" cy="54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4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Пам'ятники</a:t>
            </a:r>
            <a:r>
              <a:rPr lang="ru-RU" dirty="0"/>
              <a:t> </a:t>
            </a:r>
            <a:r>
              <a:rPr lang="ru-RU" dirty="0" err="1"/>
              <a:t>Кхаджурахо</a:t>
            </a:r>
            <a:endParaRPr lang="ru-RU" dirty="0"/>
          </a:p>
        </p:txBody>
      </p:sp>
      <p:pic>
        <p:nvPicPr>
          <p:cNvPr id="10242" name="Picture 2" descr="D:\800px-Khajuraho_-_Kandariya_Mahadeo_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20001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0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692696"/>
            <a:ext cx="7524824" cy="5433467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Кхаджурахо</a:t>
            </a:r>
            <a:r>
              <a:rPr lang="ru-RU" sz="3200" dirty="0"/>
              <a:t> </a:t>
            </a:r>
            <a:r>
              <a:rPr lang="en-US" sz="3200" dirty="0"/>
              <a:t> — </a:t>
            </a:r>
            <a:r>
              <a:rPr lang="ru-RU" sz="3200" dirty="0"/>
              <a:t>великий комплекс </a:t>
            </a:r>
            <a:r>
              <a:rPr lang="ru-RU" sz="3200" dirty="0" err="1">
                <a:hlinkClick r:id="rId2" tooltip="Індуїзм"/>
              </a:rPr>
              <a:t>індуїстських</a:t>
            </a:r>
            <a:r>
              <a:rPr lang="ru-RU" sz="3200" dirty="0"/>
              <a:t> </a:t>
            </a:r>
            <a:r>
              <a:rPr lang="ru-RU" sz="3200" dirty="0" err="1"/>
              <a:t>храмів</a:t>
            </a:r>
            <a:r>
              <a:rPr lang="ru-RU" sz="3200" dirty="0"/>
              <a:t> </a:t>
            </a:r>
            <a:r>
              <a:rPr lang="ru-RU" sz="3200" dirty="0" err="1"/>
              <a:t>північноіндійського</a:t>
            </a:r>
            <a:r>
              <a:rPr lang="ru-RU" sz="3200" dirty="0"/>
              <a:t> типу з </a:t>
            </a:r>
            <a:r>
              <a:rPr lang="ru-RU" sz="3200" dirty="0" err="1"/>
              <a:t>баштами</a:t>
            </a:r>
            <a:r>
              <a:rPr lang="ru-RU" sz="3200" dirty="0"/>
              <a:t> </a:t>
            </a:r>
            <a:r>
              <a:rPr lang="ru-RU" sz="3200" dirty="0" err="1"/>
              <a:t>параболічних</a:t>
            </a:r>
            <a:r>
              <a:rPr lang="ru-RU" sz="3200" dirty="0"/>
              <a:t> </a:t>
            </a:r>
            <a:r>
              <a:rPr lang="ru-RU" sz="3200" dirty="0" err="1"/>
              <a:t>контурів</a:t>
            </a:r>
            <a:r>
              <a:rPr lang="ru-RU" sz="3200" dirty="0"/>
              <a:t>, </a:t>
            </a:r>
            <a:r>
              <a:rPr lang="ru-RU" sz="3200" dirty="0" err="1"/>
              <a:t>збудований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 </a:t>
            </a:r>
            <a:r>
              <a:rPr lang="ru-RU" sz="3200" dirty="0">
                <a:hlinkClick r:id="rId3" tooltip="954"/>
              </a:rPr>
              <a:t>954</a:t>
            </a:r>
            <a:r>
              <a:rPr lang="ru-RU" sz="3200" dirty="0"/>
              <a:t> і </a:t>
            </a:r>
            <a:r>
              <a:rPr lang="ru-RU" sz="3200" dirty="0">
                <a:hlinkClick r:id="rId4" tooltip="1050"/>
              </a:rPr>
              <a:t>1050</a:t>
            </a:r>
            <a:r>
              <a:rPr lang="ru-RU" sz="3200" dirty="0"/>
              <a:t> роками </a:t>
            </a:r>
            <a:r>
              <a:rPr lang="ru-RU" sz="3200" dirty="0" err="1"/>
              <a:t>поблизу</a:t>
            </a:r>
            <a:r>
              <a:rPr lang="ru-RU" sz="3200" dirty="0"/>
              <a:t> </a:t>
            </a:r>
            <a:r>
              <a:rPr lang="ru-RU" sz="3200" dirty="0" err="1"/>
              <a:t>одноіменного</a:t>
            </a:r>
            <a:r>
              <a:rPr lang="ru-RU" sz="3200" dirty="0"/>
              <a:t> </a:t>
            </a:r>
            <a:r>
              <a:rPr lang="ru-RU" sz="3200" dirty="0" err="1" smtClean="0"/>
              <a:t>міста</a:t>
            </a:r>
            <a:r>
              <a:rPr lang="ru-RU" sz="3200" dirty="0" smtClean="0"/>
              <a:t> </a:t>
            </a:r>
            <a:r>
              <a:rPr lang="ru-RU" sz="3200" dirty="0" err="1" smtClean="0"/>
              <a:t>Чхатарпур</a:t>
            </a:r>
            <a:r>
              <a:rPr lang="ru-RU" sz="3200" dirty="0" smtClean="0"/>
              <a:t> в </a:t>
            </a:r>
            <a:r>
              <a:rPr lang="ru-RU" sz="3200" dirty="0" err="1" smtClean="0"/>
              <a:t>індійському</a:t>
            </a:r>
            <a:r>
              <a:rPr lang="ru-RU" sz="3200" dirty="0"/>
              <a:t> </a:t>
            </a:r>
            <a:r>
              <a:rPr lang="ru-RU" sz="3200" dirty="0" err="1"/>
              <a:t>штаті</a:t>
            </a:r>
            <a:r>
              <a:rPr lang="ru-RU" sz="3200" dirty="0"/>
              <a:t> </a:t>
            </a:r>
            <a:r>
              <a:rPr lang="ru-RU" sz="3200" dirty="0" err="1"/>
              <a:t>Мадх'я-Прадеш</a:t>
            </a:r>
            <a:r>
              <a:rPr lang="ru-RU" sz="3200" dirty="0"/>
              <a:t>, де зараз </a:t>
            </a:r>
            <a:r>
              <a:rPr lang="ru-RU" sz="3200" dirty="0" err="1"/>
              <a:t>проживає</a:t>
            </a:r>
            <a:r>
              <a:rPr lang="ru-RU" sz="3200" dirty="0"/>
              <a:t> </a:t>
            </a:r>
            <a:r>
              <a:rPr lang="ru-RU" sz="3200" dirty="0" err="1"/>
              <a:t>біля</a:t>
            </a:r>
            <a:r>
              <a:rPr lang="ru-RU" sz="3200" dirty="0"/>
              <a:t> 20 тис. </a:t>
            </a:r>
            <a:r>
              <a:rPr lang="ru-RU" sz="3200" dirty="0" err="1"/>
              <a:t>жителів</a:t>
            </a:r>
            <a:r>
              <a:rPr lang="ru-RU" sz="3200" dirty="0"/>
              <a:t>. Зараз </a:t>
            </a:r>
            <a:r>
              <a:rPr lang="ru-RU" sz="3200" dirty="0" err="1"/>
              <a:t>збереглося</a:t>
            </a:r>
            <a:r>
              <a:rPr lang="ru-RU" sz="3200" dirty="0"/>
              <a:t> </a:t>
            </a:r>
            <a:r>
              <a:rPr lang="ru-RU" sz="3200" dirty="0" err="1"/>
              <a:t>близько</a:t>
            </a:r>
            <a:r>
              <a:rPr lang="ru-RU" sz="3200" dirty="0"/>
              <a:t> 20 </a:t>
            </a:r>
            <a:r>
              <a:rPr lang="ru-RU" sz="3200" dirty="0" err="1" smtClean="0"/>
              <a:t>храмів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8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Печерні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 острова </a:t>
            </a:r>
            <a:r>
              <a:rPr lang="ru-RU" dirty="0" err="1"/>
              <a:t>Елефанта</a:t>
            </a:r>
            <a:endParaRPr lang="ru-RU" dirty="0"/>
          </a:p>
        </p:txBody>
      </p:sp>
      <p:pic>
        <p:nvPicPr>
          <p:cNvPr id="11266" name="Picture 2" descr="D:\800px-Île_d'Elepha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6772"/>
            <a:ext cx="7088336" cy="53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2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12776"/>
            <a:ext cx="3528392" cy="4104456"/>
          </a:xfrm>
        </p:spPr>
        <p:txBody>
          <a:bodyPr>
            <a:noAutofit/>
          </a:bodyPr>
          <a:lstStyle/>
          <a:p>
            <a:r>
              <a:rPr lang="ru-RU" sz="3600" b="1" dirty="0" err="1"/>
              <a:t>Храми</a:t>
            </a:r>
            <a:r>
              <a:rPr lang="ru-RU" sz="3600" b="1" dirty="0"/>
              <a:t> Чоли</a:t>
            </a:r>
            <a:r>
              <a:rPr lang="ru-RU" sz="3600" dirty="0"/>
              <a:t> </a:t>
            </a:r>
            <a:r>
              <a:rPr lang="en-US" sz="3600" dirty="0"/>
              <a:t> — </a:t>
            </a:r>
            <a:r>
              <a:rPr lang="ru-RU" sz="3600" dirty="0"/>
              <a:t>комплекс </a:t>
            </a:r>
            <a:r>
              <a:rPr lang="ru-RU" sz="3600" dirty="0" err="1"/>
              <a:t>храмів</a:t>
            </a:r>
            <a:r>
              <a:rPr lang="ru-RU" sz="3600" dirty="0"/>
              <a:t> </a:t>
            </a:r>
            <a:r>
              <a:rPr lang="ru-RU" sz="3600" dirty="0" err="1"/>
              <a:t>доби</a:t>
            </a:r>
            <a:r>
              <a:rPr lang="ru-RU" sz="3600" dirty="0"/>
              <a:t> </a:t>
            </a:r>
            <a:r>
              <a:rPr lang="ru-RU" sz="3600" dirty="0" err="1"/>
              <a:t>правління</a:t>
            </a:r>
            <a:r>
              <a:rPr lang="ru-RU" sz="3600" dirty="0"/>
              <a:t> </a:t>
            </a:r>
            <a:r>
              <a:rPr lang="ru-RU" sz="3600" dirty="0" err="1"/>
              <a:t>династії</a:t>
            </a:r>
            <a:r>
              <a:rPr lang="ru-RU" sz="3600" dirty="0"/>
              <a:t> </a:t>
            </a:r>
            <a:r>
              <a:rPr lang="ru-RU" sz="3600" dirty="0" err="1">
                <a:hlinkClick r:id="rId2" tooltip="Чола"/>
              </a:rPr>
              <a:t>Чола</a:t>
            </a:r>
            <a:r>
              <a:rPr lang="ru-RU" sz="3600" dirty="0"/>
              <a:t> </a:t>
            </a:r>
            <a:r>
              <a:rPr lang="ru-RU" sz="3600" dirty="0" smtClean="0"/>
              <a:t> на </a:t>
            </a:r>
            <a:r>
              <a:rPr lang="ru-RU" sz="3600" dirty="0" err="1"/>
              <a:t>півдні</a:t>
            </a:r>
            <a:r>
              <a:rPr lang="ru-RU" sz="3600" dirty="0"/>
              <a:t> </a:t>
            </a:r>
            <a:r>
              <a:rPr lang="ru-RU" sz="3600" dirty="0" err="1">
                <a:hlinkClick r:id="rId3" tooltip="Індія"/>
              </a:rPr>
              <a:t>Індії</a:t>
            </a:r>
            <a:r>
              <a:rPr lang="ru-RU" sz="3600" dirty="0"/>
              <a:t>. 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/>
              <a:t>Храми</a:t>
            </a:r>
            <a:r>
              <a:rPr lang="ru-RU" u="sng" dirty="0"/>
              <a:t> Чоли</a:t>
            </a:r>
            <a:endParaRPr lang="ru-RU" dirty="0"/>
          </a:p>
        </p:txBody>
      </p:sp>
      <p:pic>
        <p:nvPicPr>
          <p:cNvPr id="12290" name="Picture 2" descr="D:\397px-Chola_scul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7359"/>
            <a:ext cx="378142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4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Буддистські</a:t>
            </a:r>
            <a:r>
              <a:rPr lang="ru-RU" dirty="0"/>
              <a:t> </a:t>
            </a:r>
            <a:r>
              <a:rPr lang="ru-RU" dirty="0" err="1"/>
              <a:t>пам'ятники</a:t>
            </a:r>
            <a:r>
              <a:rPr lang="ru-RU" dirty="0"/>
              <a:t> </a:t>
            </a:r>
            <a:r>
              <a:rPr lang="ru-RU" dirty="0" err="1"/>
              <a:t>Санчі</a:t>
            </a:r>
            <a:endParaRPr lang="ru-RU" dirty="0"/>
          </a:p>
        </p:txBody>
      </p:sp>
      <p:pic>
        <p:nvPicPr>
          <p:cNvPr id="13315" name="Picture 3" descr="D:\800px-Sanchi_Great_Stupa_To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38660" cy="49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7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Червоний</a:t>
            </a:r>
            <a:r>
              <a:rPr lang="ru-RU" dirty="0" smtClean="0"/>
              <a:t> форт </a:t>
            </a:r>
            <a:r>
              <a:rPr lang="ru-RU" dirty="0"/>
              <a:t>в </a:t>
            </a:r>
            <a:r>
              <a:rPr lang="ru-RU" dirty="0" err="1"/>
              <a:t>Аґрі</a:t>
            </a:r>
            <a:endParaRPr lang="ru-RU" dirty="0"/>
          </a:p>
        </p:txBody>
      </p:sp>
      <p:pic>
        <p:nvPicPr>
          <p:cNvPr id="1026" name="Picture 2" descr="C:\Users\Настя\Downloads\RedF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152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2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08911" cy="554461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Головною </a:t>
            </a:r>
            <a:r>
              <a:rPr lang="ru-RU" sz="2800" dirty="0" err="1"/>
              <a:t>пам'яткою</a:t>
            </a:r>
            <a:r>
              <a:rPr lang="ru-RU" sz="2800" dirty="0"/>
              <a:t> комплексу </a:t>
            </a:r>
            <a:r>
              <a:rPr lang="ru-RU" sz="2800" dirty="0" err="1"/>
              <a:t>Санчі</a:t>
            </a:r>
            <a:r>
              <a:rPr lang="ru-RU" sz="2800" dirty="0"/>
              <a:t> є </a:t>
            </a:r>
            <a:r>
              <a:rPr lang="ru-RU" sz="2800" i="1" dirty="0"/>
              <a:t>Велика </a:t>
            </a:r>
            <a:r>
              <a:rPr lang="ru-RU" sz="2800" i="1" dirty="0">
                <a:hlinkClick r:id="rId2" tooltip="Ступа (ще не написана)"/>
              </a:rPr>
              <a:t>Ступа</a:t>
            </a:r>
            <a:r>
              <a:rPr lang="ru-RU" sz="2800" dirty="0"/>
              <a:t>. </a:t>
            </a:r>
            <a:r>
              <a:rPr lang="ru-RU" sz="2800" dirty="0" err="1"/>
              <a:t>Достеменно</a:t>
            </a:r>
            <a:r>
              <a:rPr lang="ru-RU" sz="2800" dirty="0"/>
              <a:t> </a:t>
            </a:r>
            <a:r>
              <a:rPr lang="ru-RU" sz="2800" dirty="0" err="1"/>
              <a:t>відомо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перша у </a:t>
            </a:r>
            <a:r>
              <a:rPr lang="ru-RU" sz="2800" dirty="0" err="1"/>
              <a:t>світі</a:t>
            </a:r>
            <a:r>
              <a:rPr lang="ru-RU" sz="2800" dirty="0"/>
              <a:t> ступа, </a:t>
            </a:r>
            <a:r>
              <a:rPr lang="ru-RU" sz="2800" dirty="0" err="1"/>
              <a:t>зведена</a:t>
            </a:r>
            <a:r>
              <a:rPr lang="ru-RU" sz="2800" dirty="0"/>
              <a:t> для </a:t>
            </a:r>
            <a:r>
              <a:rPr lang="ru-RU" sz="2800" dirty="0" err="1"/>
              <a:t>наочності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 </a:t>
            </a:r>
            <a:r>
              <a:rPr lang="ru-RU" sz="2800" dirty="0" err="1">
                <a:hlinkClick r:id="rId3" tooltip="Дхарма"/>
              </a:rPr>
              <a:t>дхарми</a:t>
            </a:r>
            <a:r>
              <a:rPr lang="ru-RU" sz="2800" dirty="0"/>
              <a:t>, яка таким чином послужила прообразом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наступних</a:t>
            </a:r>
            <a:r>
              <a:rPr lang="ru-RU" sz="2800" dirty="0"/>
              <a:t> ступ.</a:t>
            </a:r>
          </a:p>
          <a:p>
            <a:r>
              <a:rPr lang="ru-RU" sz="2800" dirty="0" smtClean="0"/>
              <a:t>Ядро </a:t>
            </a:r>
            <a:r>
              <a:rPr lang="ru-RU" sz="2800" dirty="0"/>
              <a:t>ступи </a:t>
            </a:r>
            <a:r>
              <a:rPr lang="ru-RU" sz="2800" dirty="0" err="1"/>
              <a:t>має</a:t>
            </a:r>
            <a:r>
              <a:rPr lang="ru-RU" sz="2800" dirty="0"/>
              <a:t> структуру </a:t>
            </a:r>
            <a:r>
              <a:rPr lang="ru-RU" sz="2800" dirty="0" err="1"/>
              <a:t>простої</a:t>
            </a:r>
            <a:r>
              <a:rPr lang="ru-RU" sz="2800" dirty="0"/>
              <a:t> </a:t>
            </a:r>
            <a:r>
              <a:rPr lang="ru-RU" sz="2800" dirty="0" err="1"/>
              <a:t>напівсфери</a:t>
            </a:r>
            <a:r>
              <a:rPr lang="ru-RU" sz="2800" dirty="0"/>
              <a:t>, </a:t>
            </a:r>
            <a:r>
              <a:rPr lang="ru-RU" sz="2800" dirty="0" err="1"/>
              <a:t>складеної</a:t>
            </a:r>
            <a:r>
              <a:rPr lang="ru-RU" sz="2800" dirty="0"/>
              <a:t> з </a:t>
            </a:r>
            <a:r>
              <a:rPr lang="ru-RU" sz="2800" dirty="0" err="1">
                <a:hlinkClick r:id="rId4" tooltip="Цегла"/>
              </a:rPr>
              <a:t>цегли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підноситься</a:t>
            </a:r>
            <a:r>
              <a:rPr lang="ru-RU" sz="2800" dirty="0"/>
              <a:t> над </a:t>
            </a:r>
            <a:r>
              <a:rPr lang="ru-RU" sz="2800" dirty="0" err="1"/>
              <a:t>залишками</a:t>
            </a:r>
            <a:r>
              <a:rPr lang="ru-RU" sz="2800" dirty="0"/>
              <a:t> </a:t>
            </a:r>
            <a:r>
              <a:rPr lang="ru-RU" sz="2800" dirty="0" err="1">
                <a:hlinkClick r:id="rId5" tooltip="Будда Гаутама"/>
              </a:rPr>
              <a:t>Будди</a:t>
            </a:r>
            <a:r>
              <a:rPr lang="ru-RU" sz="2800" dirty="0"/>
              <a:t>. Ступа </a:t>
            </a:r>
            <a:r>
              <a:rPr lang="ru-RU" sz="2800" dirty="0" err="1"/>
              <a:t>довершується</a:t>
            </a:r>
            <a:r>
              <a:rPr lang="ru-RU" sz="2800" dirty="0"/>
              <a:t> </a:t>
            </a:r>
            <a:r>
              <a:rPr lang="ru-RU" sz="2800" dirty="0" err="1"/>
              <a:t>архітектурною</a:t>
            </a:r>
            <a:r>
              <a:rPr lang="ru-RU" sz="2800" dirty="0"/>
              <a:t> </a:t>
            </a:r>
            <a:r>
              <a:rPr lang="ru-RU" sz="2800" dirty="0" err="1"/>
              <a:t>деталлю</a:t>
            </a:r>
            <a:r>
              <a:rPr lang="ru-RU" sz="2800" dirty="0"/>
              <a:t> </a:t>
            </a:r>
            <a:r>
              <a:rPr lang="ru-RU" sz="2800" i="1" dirty="0" err="1"/>
              <a:t>чатра</a:t>
            </a:r>
            <a:r>
              <a:rPr lang="ru-RU" sz="2800" dirty="0"/>
              <a:t> — у </a:t>
            </a:r>
            <a:r>
              <a:rPr lang="ru-RU" sz="2800" dirty="0" err="1"/>
              <a:t>формі</a:t>
            </a:r>
            <a:r>
              <a:rPr lang="ru-RU" sz="2800" dirty="0"/>
              <a:t> </a:t>
            </a:r>
            <a:r>
              <a:rPr lang="ru-RU" sz="2800" dirty="0" err="1"/>
              <a:t>парасольки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символізує</a:t>
            </a:r>
            <a:r>
              <a:rPr lang="ru-RU" sz="2800" dirty="0"/>
              <a:t> </a:t>
            </a:r>
            <a:r>
              <a:rPr lang="ru-RU" sz="2800" dirty="0" err="1"/>
              <a:t>високе</a:t>
            </a:r>
            <a:r>
              <a:rPr lang="ru-RU" sz="2800" dirty="0"/>
              <a:t> </a:t>
            </a:r>
            <a:r>
              <a:rPr lang="ru-RU" sz="2800" dirty="0" err="1"/>
              <a:t>покликання</a:t>
            </a:r>
            <a:r>
              <a:rPr lang="ru-RU" sz="2800" dirty="0"/>
              <a:t> </a:t>
            </a:r>
            <a:r>
              <a:rPr lang="ru-RU" sz="2800" dirty="0" err="1"/>
              <a:t>честі</a:t>
            </a:r>
            <a:r>
              <a:rPr lang="ru-RU" sz="2800" dirty="0"/>
              <a:t> і </a:t>
            </a:r>
            <a:r>
              <a:rPr lang="ru-RU" sz="2800" dirty="0" err="1"/>
              <a:t>захисту</a:t>
            </a:r>
            <a:r>
              <a:rPr lang="ru-RU" sz="2800" dirty="0"/>
              <a:t> </a:t>
            </a:r>
            <a:r>
              <a:rPr lang="ru-RU" sz="2800" dirty="0" err="1"/>
              <a:t>священних</a:t>
            </a:r>
            <a:r>
              <a:rPr lang="ru-RU" sz="2800" dirty="0"/>
              <a:t> </a:t>
            </a:r>
            <a:r>
              <a:rPr lang="ru-RU" sz="2800" dirty="0" err="1"/>
              <a:t>решток</a:t>
            </a:r>
            <a:r>
              <a:rPr lang="ru-RU" sz="2800" baseline="30000" dirty="0">
                <a:hlinkClick r:id="rId6"/>
              </a:rPr>
              <a:t>[1]</a:t>
            </a:r>
            <a:r>
              <a:rPr lang="ru-RU" sz="2800" dirty="0"/>
              <a:t>. </a:t>
            </a:r>
            <a:r>
              <a:rPr lang="ru-RU" sz="2800" dirty="0" err="1"/>
              <a:t>Мури</a:t>
            </a:r>
            <a:r>
              <a:rPr lang="ru-RU" sz="2800" dirty="0"/>
              <a:t> </a:t>
            </a:r>
            <a:r>
              <a:rPr lang="ru-RU" sz="2800" i="1" dirty="0"/>
              <a:t>Ступи</a:t>
            </a:r>
            <a:r>
              <a:rPr lang="ru-RU" sz="2800" dirty="0"/>
              <a:t> 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багатий</a:t>
            </a:r>
            <a:r>
              <a:rPr lang="ru-RU" sz="2800" dirty="0"/>
              <a:t> </a:t>
            </a:r>
            <a:r>
              <a:rPr lang="ru-RU" sz="2800" dirty="0" err="1"/>
              <a:t>скульптурний</a:t>
            </a:r>
            <a:r>
              <a:rPr lang="ru-RU" sz="2800" dirty="0" err="1">
                <a:hlinkClick r:id="rId7" tooltip="Декор"/>
              </a:rPr>
              <a:t>декор</a:t>
            </a:r>
            <a:r>
              <a:rPr lang="ru-RU" sz="2800" dirty="0"/>
              <a:t> — на </a:t>
            </a:r>
            <a:r>
              <a:rPr lang="ru-RU" sz="2800" dirty="0" err="1">
                <a:hlinkClick r:id="rId8" tooltip="Барельєф"/>
              </a:rPr>
              <a:t>барельєфах</a:t>
            </a:r>
            <a:r>
              <a:rPr lang="ru-RU" sz="2800" dirty="0"/>
              <a:t> </a:t>
            </a:r>
            <a:r>
              <a:rPr lang="ru-RU" sz="2800" dirty="0" err="1"/>
              <a:t>зображені</a:t>
            </a:r>
            <a:r>
              <a:rPr lang="ru-RU" sz="2800" dirty="0"/>
              <a:t> </a:t>
            </a:r>
            <a:r>
              <a:rPr lang="ru-RU" sz="2800" dirty="0" err="1"/>
              <a:t>фігури</a:t>
            </a:r>
            <a:r>
              <a:rPr lang="ru-RU" sz="2800" dirty="0"/>
              <a:t> не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тодішніх</a:t>
            </a:r>
            <a:r>
              <a:rPr lang="ru-RU" sz="2800" dirty="0"/>
              <a:t> </a:t>
            </a:r>
            <a:r>
              <a:rPr lang="ru-RU" sz="2800" dirty="0" err="1"/>
              <a:t>індійців</a:t>
            </a:r>
            <a:r>
              <a:rPr lang="ru-RU" sz="2800" dirty="0"/>
              <a:t>, а й люди в </a:t>
            </a:r>
            <a:r>
              <a:rPr lang="ru-RU" sz="2800" dirty="0" err="1"/>
              <a:t>грецьких</a:t>
            </a:r>
            <a:r>
              <a:rPr lang="ru-RU" sz="2800" dirty="0"/>
              <a:t> </a:t>
            </a:r>
            <a:r>
              <a:rPr lang="ru-RU" sz="2800" dirty="0" err="1"/>
              <a:t>шатах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24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/>
              <a:t>Гробниця</a:t>
            </a:r>
            <a:r>
              <a:rPr lang="ru-RU" u="sng" dirty="0"/>
              <a:t> </a:t>
            </a:r>
            <a:r>
              <a:rPr lang="ru-RU" u="sng" dirty="0" err="1"/>
              <a:t>Хумаюна</a:t>
            </a:r>
            <a:endParaRPr lang="ru-RU" dirty="0"/>
          </a:p>
        </p:txBody>
      </p:sp>
      <p:pic>
        <p:nvPicPr>
          <p:cNvPr id="14338" name="Picture 2" descr="D:\800px-Humayuns_Tomb_Delhi_31-05-2005_p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" y="1988840"/>
            <a:ext cx="8712804" cy="43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41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908720"/>
            <a:ext cx="7740848" cy="5217443"/>
          </a:xfrm>
        </p:spPr>
        <p:txBody>
          <a:bodyPr>
            <a:normAutofit/>
          </a:bodyPr>
          <a:lstStyle/>
          <a:p>
            <a:r>
              <a:rPr lang="ru-RU" sz="3200" dirty="0" err="1"/>
              <a:t>Будівництво</a:t>
            </a:r>
            <a:r>
              <a:rPr lang="ru-RU" sz="3200" dirty="0"/>
              <a:t> мавзолею </a:t>
            </a:r>
            <a:r>
              <a:rPr lang="ru-RU" sz="3200" dirty="0" err="1"/>
              <a:t>почалося</a:t>
            </a:r>
            <a:r>
              <a:rPr lang="ru-RU" sz="3200" dirty="0"/>
              <a:t> в </a:t>
            </a:r>
            <a:r>
              <a:rPr lang="ru-RU" sz="3200" dirty="0">
                <a:hlinkClick r:id="rId2" tooltip="1562"/>
              </a:rPr>
              <a:t>1562</a:t>
            </a:r>
            <a:r>
              <a:rPr lang="ru-RU" sz="3200" dirty="0"/>
              <a:t> </a:t>
            </a:r>
            <a:r>
              <a:rPr lang="ru-RU" sz="3200" dirty="0" err="1"/>
              <a:t>році</a:t>
            </a:r>
            <a:r>
              <a:rPr lang="ru-RU" sz="3200" dirty="0"/>
              <a:t> і </a:t>
            </a:r>
            <a:r>
              <a:rPr lang="ru-RU" sz="3200" dirty="0" err="1"/>
              <a:t>закінчилося</a:t>
            </a:r>
            <a:r>
              <a:rPr lang="ru-RU" sz="3200" dirty="0"/>
              <a:t> 8 </a:t>
            </a:r>
            <a:r>
              <a:rPr lang="ru-RU" sz="3200" dirty="0" err="1"/>
              <a:t>років</a:t>
            </a:r>
            <a:r>
              <a:rPr lang="ru-RU" sz="3200" dirty="0"/>
              <a:t> </a:t>
            </a:r>
            <a:r>
              <a:rPr lang="ru-RU" sz="3200" dirty="0" err="1"/>
              <a:t>опісля</a:t>
            </a:r>
            <a:r>
              <a:rPr lang="ru-RU" sz="3200" dirty="0"/>
              <a:t>. </a:t>
            </a:r>
            <a:r>
              <a:rPr lang="ru-RU" sz="3200" dirty="0" err="1"/>
              <a:t>Архітекторами</a:t>
            </a:r>
            <a:r>
              <a:rPr lang="ru-RU" sz="3200" dirty="0"/>
              <a:t> </a:t>
            </a:r>
            <a:r>
              <a:rPr lang="ru-RU" sz="3200" dirty="0" err="1"/>
              <a:t>вважаються</a:t>
            </a:r>
            <a:r>
              <a:rPr lang="ru-RU" sz="3200" dirty="0"/>
              <a:t> </a:t>
            </a:r>
            <a:r>
              <a:rPr lang="ru-RU" sz="3200" dirty="0" err="1"/>
              <a:t>Саїд</a:t>
            </a:r>
            <a:r>
              <a:rPr lang="ru-RU" sz="3200" dirty="0"/>
              <a:t> Мухаммад і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батько</a:t>
            </a:r>
            <a:r>
              <a:rPr lang="ru-RU" sz="3200" dirty="0"/>
              <a:t> </a:t>
            </a:r>
            <a:r>
              <a:rPr lang="ru-RU" sz="3200" dirty="0" err="1"/>
              <a:t>Мірак</a:t>
            </a:r>
            <a:r>
              <a:rPr lang="ru-RU" sz="3200" dirty="0"/>
              <a:t> </a:t>
            </a:r>
            <a:r>
              <a:rPr lang="ru-RU" sz="3200" dirty="0" err="1"/>
              <a:t>Ґіятхуддін</a:t>
            </a:r>
            <a:r>
              <a:rPr lang="ru-RU" sz="3200" dirty="0"/>
              <a:t>, на проект </a:t>
            </a:r>
            <a:r>
              <a:rPr lang="ru-RU" sz="3200" dirty="0" err="1"/>
              <a:t>яких</a:t>
            </a:r>
            <a:r>
              <a:rPr lang="ru-RU" sz="3200" dirty="0"/>
              <a:t>, очевидно, сильно </a:t>
            </a:r>
            <a:r>
              <a:rPr lang="ru-RU" sz="3200" dirty="0" err="1"/>
              <a:t>вплинули</a:t>
            </a:r>
            <a:r>
              <a:rPr lang="ru-RU" sz="3200" dirty="0"/>
              <a:t> </a:t>
            </a:r>
            <a:r>
              <a:rPr lang="ru-RU" sz="3200" dirty="0" err="1"/>
              <a:t>самаркандські</a:t>
            </a:r>
            <a:r>
              <a:rPr lang="ru-RU" sz="3200" dirty="0"/>
              <a:t> </a:t>
            </a:r>
            <a:r>
              <a:rPr lang="ru-RU" sz="3200" dirty="0" err="1"/>
              <a:t>споруди</a:t>
            </a:r>
            <a:r>
              <a:rPr lang="ru-RU" sz="3200" dirty="0"/>
              <a:t> </a:t>
            </a:r>
            <a:r>
              <a:rPr lang="ru-RU" sz="3200" dirty="0" smtClean="0"/>
              <a:t>             </a:t>
            </a:r>
            <a:r>
              <a:rPr lang="ru-RU" sz="3200" dirty="0" err="1" smtClean="0"/>
              <a:t>Тимуридів</a:t>
            </a:r>
            <a:r>
              <a:rPr lang="ru-RU" sz="3200" dirty="0"/>
              <a:t>. </a:t>
            </a:r>
            <a:r>
              <a:rPr lang="ru-RU" sz="3200" dirty="0" err="1"/>
              <a:t>Гробниця</a:t>
            </a:r>
            <a:r>
              <a:rPr lang="ru-RU" sz="3200" dirty="0"/>
              <a:t> </a:t>
            </a:r>
            <a:r>
              <a:rPr lang="ru-RU" sz="3200" dirty="0" err="1"/>
              <a:t>Хумаюна</a:t>
            </a:r>
            <a:r>
              <a:rPr lang="ru-RU" sz="3200" dirty="0"/>
              <a:t> включена до списку </a:t>
            </a:r>
            <a:r>
              <a:rPr lang="ru-RU" sz="3200" dirty="0" err="1"/>
              <a:t>Світової</a:t>
            </a:r>
            <a:r>
              <a:rPr lang="ru-RU" sz="3200" dirty="0"/>
              <a:t> </a:t>
            </a:r>
            <a:r>
              <a:rPr lang="ru-RU" sz="3200" dirty="0" err="1"/>
              <a:t>спадщини</a:t>
            </a:r>
            <a:r>
              <a:rPr lang="ru-RU" sz="3200" dirty="0"/>
              <a:t> ЮНЕСКО.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950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450px-Qutub_Minar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367039"/>
            <a:ext cx="3828541" cy="54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4824536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Цегляний</a:t>
            </a:r>
            <a:r>
              <a:rPr lang="ru-RU" dirty="0"/>
              <a:t> </a:t>
            </a:r>
            <a:r>
              <a:rPr lang="ru-RU" dirty="0" err="1"/>
              <a:t>мінарет</a:t>
            </a:r>
            <a:r>
              <a:rPr lang="ru-RU" dirty="0"/>
              <a:t> </a:t>
            </a:r>
            <a:r>
              <a:rPr lang="ru-RU" dirty="0" err="1"/>
              <a:t>заввишки</a:t>
            </a:r>
            <a:r>
              <a:rPr lang="ru-RU" dirty="0"/>
              <a:t> 72,6 </a:t>
            </a:r>
            <a:r>
              <a:rPr lang="ru-RU" dirty="0" err="1"/>
              <a:t>метрів</a:t>
            </a:r>
            <a:r>
              <a:rPr lang="ru-RU" dirty="0"/>
              <a:t> є </a:t>
            </a:r>
            <a:r>
              <a:rPr lang="ru-RU" dirty="0" err="1"/>
              <a:t>унікальним</a:t>
            </a:r>
            <a:r>
              <a:rPr lang="ru-RU" dirty="0"/>
              <a:t> </a:t>
            </a:r>
            <a:r>
              <a:rPr lang="ru-RU" dirty="0" err="1"/>
              <a:t>пам'ятником</a:t>
            </a:r>
            <a:r>
              <a:rPr lang="ru-RU" dirty="0"/>
              <a:t> </a:t>
            </a:r>
            <a:r>
              <a:rPr lang="ru-RU" dirty="0" err="1">
                <a:hlinkClick r:id="rId3" tooltip="Середньовічна індія (ще не написана)"/>
              </a:rPr>
              <a:t>середньовічної</a:t>
            </a:r>
            <a:r>
              <a:rPr lang="ru-RU" dirty="0"/>
              <a:t> </a:t>
            </a:r>
            <a:r>
              <a:rPr lang="ru-RU" dirty="0" err="1"/>
              <a:t>індо-ісламської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 Перший </a:t>
            </a:r>
            <a:r>
              <a:rPr lang="ru-RU" dirty="0" err="1"/>
              <a:t>мусульманський</a:t>
            </a:r>
            <a:r>
              <a:rPr lang="ru-RU" dirty="0"/>
              <a:t> правитель </a:t>
            </a:r>
            <a:r>
              <a:rPr lang="ru-RU" dirty="0" err="1"/>
              <a:t>Індії</a:t>
            </a:r>
            <a:r>
              <a:rPr lang="ru-RU" dirty="0"/>
              <a:t>, </a:t>
            </a:r>
            <a:r>
              <a:rPr lang="ru-RU" dirty="0" err="1">
                <a:hlinkClick r:id="rId4" tooltip="Кутб ад-Дін Айбек"/>
              </a:rPr>
              <a:t>Кутбуддін</a:t>
            </a:r>
            <a:r>
              <a:rPr lang="ru-RU" dirty="0">
                <a:hlinkClick r:id="rId4" tooltip="Кутб ад-Дін Айбек"/>
              </a:rPr>
              <a:t> </a:t>
            </a:r>
            <a:r>
              <a:rPr lang="ru-RU" dirty="0" err="1">
                <a:hlinkClick r:id="rId4" tooltip="Кутб ад-Дін Айбек"/>
              </a:rPr>
              <a:t>Айбак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враженням</a:t>
            </a:r>
            <a:r>
              <a:rPr lang="ru-RU" dirty="0"/>
              <a:t> </a:t>
            </a:r>
            <a:r>
              <a:rPr lang="ru-RU" dirty="0" err="1">
                <a:hlinkClick r:id="rId5" tooltip="Афганистан (ще не написана)"/>
              </a:rPr>
              <a:t>афганського</a:t>
            </a:r>
            <a:r>
              <a:rPr lang="ru-RU" dirty="0"/>
              <a:t> </a:t>
            </a:r>
            <a:r>
              <a:rPr lang="ru-RU" dirty="0" err="1" smtClean="0">
                <a:hlinkClick r:id="rId6" tooltip="Джамській мінарет (ще не написана)"/>
              </a:rPr>
              <a:t>Джамсько-го</a:t>
            </a:r>
            <a:r>
              <a:rPr lang="ru-RU" dirty="0" smtClean="0">
                <a:hlinkClick r:id="rId6" tooltip="Джамській мінарет (ще не написана)"/>
              </a:rPr>
              <a:t> </a:t>
            </a:r>
            <a:r>
              <a:rPr lang="ru-RU" dirty="0" err="1">
                <a:hlinkClick r:id="rId6" tooltip="Джамській мінарет (ще не написана)"/>
              </a:rPr>
              <a:t>мінарета</a:t>
            </a:r>
            <a:r>
              <a:rPr lang="ru-RU" dirty="0"/>
              <a:t> почав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мінарету</a:t>
            </a:r>
            <a:r>
              <a:rPr lang="ru-RU" dirty="0"/>
              <a:t> в </a:t>
            </a:r>
            <a:r>
              <a:rPr lang="ru-RU" dirty="0">
                <a:hlinkClick r:id="rId7" tooltip="1193"/>
              </a:rPr>
              <a:t>1193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, але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завершити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фундамент.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спадкоємець</a:t>
            </a:r>
            <a:r>
              <a:rPr lang="ru-RU" dirty="0"/>
              <a:t> </a:t>
            </a:r>
            <a:r>
              <a:rPr lang="ru-RU" dirty="0" err="1">
                <a:hlinkClick r:id="rId8" tooltip="Ільтутмиш (ще не написана)"/>
              </a:rPr>
              <a:t>Ільтутмиш</a:t>
            </a:r>
            <a:r>
              <a:rPr lang="ru-RU" dirty="0"/>
              <a:t> </a:t>
            </a:r>
            <a:r>
              <a:rPr lang="ru-RU" dirty="0" err="1"/>
              <a:t>добудував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три </a:t>
            </a:r>
            <a:r>
              <a:rPr lang="ru-RU" dirty="0" err="1"/>
              <a:t>яруси</a:t>
            </a:r>
            <a:r>
              <a:rPr lang="ru-RU" dirty="0"/>
              <a:t>, а в </a:t>
            </a:r>
            <a:r>
              <a:rPr lang="ru-RU" dirty="0">
                <a:hlinkClick r:id="rId9" tooltip="1368"/>
              </a:rPr>
              <a:t>1368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 </a:t>
            </a:r>
            <a:r>
              <a:rPr lang="ru-RU" dirty="0" err="1">
                <a:hlinkClick r:id="rId10" tooltip="Фіруз Шах Туґлук (ще не написана)"/>
              </a:rPr>
              <a:t>Фіруз</a:t>
            </a:r>
            <a:r>
              <a:rPr lang="ru-RU" dirty="0">
                <a:hlinkClick r:id="rId10" tooltip="Фіруз Шах Туґлук (ще не написана)"/>
              </a:rPr>
              <a:t> Шах </a:t>
            </a:r>
            <a:r>
              <a:rPr lang="ru-RU" dirty="0" err="1">
                <a:hlinkClick r:id="rId10" tooltip="Фіруз Шах Туґлук (ще не написана)"/>
              </a:rPr>
              <a:t>Туґлук</a:t>
            </a:r>
            <a:r>
              <a:rPr lang="ru-RU" dirty="0"/>
              <a:t> </a:t>
            </a:r>
            <a:r>
              <a:rPr lang="ru-RU" dirty="0" err="1"/>
              <a:t>добудував</a:t>
            </a:r>
            <a:r>
              <a:rPr lang="ru-RU" dirty="0"/>
              <a:t> </a:t>
            </a:r>
            <a:r>
              <a:rPr lang="ru-RU" dirty="0" err="1"/>
              <a:t>п'ятий</a:t>
            </a:r>
            <a:r>
              <a:rPr lang="ru-RU" dirty="0"/>
              <a:t> і </a:t>
            </a:r>
            <a:r>
              <a:rPr lang="ru-RU" dirty="0" err="1"/>
              <a:t>останній</a:t>
            </a:r>
            <a:r>
              <a:rPr lang="ru-RU" dirty="0"/>
              <a:t> ярус. За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</a:t>
            </a:r>
            <a:r>
              <a:rPr lang="ru-RU" dirty="0" err="1"/>
              <a:t>мінарету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прослідкувати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архітектурного</a:t>
            </a:r>
            <a:r>
              <a:rPr lang="ru-RU" dirty="0"/>
              <a:t> стилю.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Мінарет</a:t>
            </a:r>
            <a:r>
              <a:rPr lang="ru-RU" dirty="0"/>
              <a:t> </a:t>
            </a:r>
            <a:r>
              <a:rPr lang="ru-RU" dirty="0" err="1"/>
              <a:t>Кутб-Мінар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1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916832"/>
            <a:ext cx="3816424" cy="4392487"/>
          </a:xfrm>
        </p:spPr>
        <p:txBody>
          <a:bodyPr/>
          <a:lstStyle/>
          <a:p>
            <a:r>
              <a:rPr lang="ru-RU" b="1" dirty="0"/>
              <a:t>Храм </a:t>
            </a:r>
            <a:r>
              <a:rPr lang="ru-RU" b="1" dirty="0" err="1"/>
              <a:t>Махабодхі</a:t>
            </a:r>
            <a:r>
              <a:rPr lang="ru-RU" dirty="0"/>
              <a:t> </a:t>
            </a:r>
            <a:r>
              <a:rPr lang="en-US" dirty="0" smtClean="0"/>
              <a:t>—</a:t>
            </a:r>
            <a:r>
              <a:rPr lang="en-US" dirty="0"/>
              <a:t> </a:t>
            </a:r>
            <a:r>
              <a:rPr lang="ru-RU" dirty="0" err="1">
                <a:hlinkClick r:id="rId2" tooltip="Буддизм"/>
              </a:rPr>
              <a:t>буддистський</a:t>
            </a:r>
            <a:r>
              <a:rPr lang="ru-RU" dirty="0"/>
              <a:t> храм у 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err="1">
                <a:hlinkClick r:id="rId3" tooltip="Бодх-Ґая (ще не написана)"/>
              </a:rPr>
              <a:t>Бодх-Ґая</a:t>
            </a:r>
            <a:r>
              <a:rPr lang="ru-RU" dirty="0"/>
              <a:t>, </a:t>
            </a:r>
            <a:r>
              <a:rPr lang="ru-RU" dirty="0" err="1"/>
              <a:t>збудований</a:t>
            </a:r>
            <a:r>
              <a:rPr lang="ru-RU" dirty="0"/>
              <a:t> на тому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де</a:t>
            </a:r>
            <a:r>
              <a:rPr lang="ru-RU" dirty="0" err="1">
                <a:hlinkClick r:id="rId4" tooltip="Будда Гаутама"/>
              </a:rPr>
              <a:t>принц</a:t>
            </a:r>
            <a:r>
              <a:rPr lang="ru-RU" dirty="0">
                <a:hlinkClick r:id="rId4" tooltip="Будда Гаутама"/>
              </a:rPr>
              <a:t> Гаутама</a:t>
            </a:r>
            <a:r>
              <a:rPr lang="ru-RU" dirty="0"/>
              <a:t> </a:t>
            </a:r>
            <a:r>
              <a:rPr lang="ru-RU" dirty="0" err="1"/>
              <a:t>досяг</a:t>
            </a:r>
            <a:r>
              <a:rPr lang="ru-RU" dirty="0"/>
              <a:t> </a:t>
            </a:r>
            <a:r>
              <a:rPr lang="ru-RU" dirty="0" smtClean="0"/>
              <a:t>                   </a:t>
            </a:r>
            <a:r>
              <a:rPr lang="ru-RU" dirty="0" err="1" smtClean="0">
                <a:hlinkClick r:id="rId5" tooltip="Просвітлення"/>
              </a:rPr>
              <a:t>Просвітлення</a:t>
            </a:r>
            <a:r>
              <a:rPr lang="ru-RU" dirty="0"/>
              <a:t> і став Буддою.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Храм </a:t>
            </a:r>
            <a:r>
              <a:rPr lang="ru-RU" dirty="0" err="1"/>
              <a:t>Махабодхі</a:t>
            </a:r>
            <a:endParaRPr lang="ru-RU" dirty="0"/>
          </a:p>
        </p:txBody>
      </p:sp>
      <p:pic>
        <p:nvPicPr>
          <p:cNvPr id="16386" name="Picture 2" descr="D:\450px-Mahabodhitem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3870"/>
            <a:ext cx="3924182" cy="52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66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Археологічний</a:t>
            </a:r>
            <a:r>
              <a:rPr lang="ru-RU" dirty="0"/>
              <a:t> парк </a:t>
            </a:r>
            <a:r>
              <a:rPr lang="ru-RU" dirty="0" err="1"/>
              <a:t>Чампанер-Паваґадх</a:t>
            </a:r>
            <a:endParaRPr lang="ru-RU" dirty="0"/>
          </a:p>
        </p:txBody>
      </p:sp>
      <p:pic>
        <p:nvPicPr>
          <p:cNvPr id="17410" name="Picture 2" descr="D:\800px-Jama_masjid_in_Champ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11888" cy="49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0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Вокзал </a:t>
            </a:r>
            <a:r>
              <a:rPr lang="ru-RU" dirty="0" err="1"/>
              <a:t>Чхатрапаті-Шіваджі</a:t>
            </a:r>
            <a:endParaRPr lang="ru-RU" dirty="0"/>
          </a:p>
        </p:txBody>
      </p:sp>
      <p:pic>
        <p:nvPicPr>
          <p:cNvPr id="18434" name="Picture 2" descr="D:\800px-Mumbai_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9068"/>
            <a:ext cx="7193141" cy="45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7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48680"/>
            <a:ext cx="7812856" cy="5577483"/>
          </a:xfrm>
        </p:spPr>
        <p:txBody>
          <a:bodyPr>
            <a:noAutofit/>
          </a:bodyPr>
          <a:lstStyle/>
          <a:p>
            <a:r>
              <a:rPr lang="ru-RU" sz="2800" dirty="0" err="1"/>
              <a:t>Будівля</a:t>
            </a:r>
            <a:r>
              <a:rPr lang="ru-RU" sz="2800" dirty="0"/>
              <a:t> вокзалу є </a:t>
            </a:r>
            <a:r>
              <a:rPr lang="ru-RU" sz="2800" dirty="0" err="1"/>
              <a:t>украй</a:t>
            </a:r>
            <a:r>
              <a:rPr lang="ru-RU" sz="2800" dirty="0"/>
              <a:t> </a:t>
            </a:r>
            <a:r>
              <a:rPr lang="ru-RU" sz="2800" dirty="0" err="1"/>
              <a:t>хитромудрим</a:t>
            </a:r>
            <a:r>
              <a:rPr lang="ru-RU" sz="2800" dirty="0"/>
              <a:t>,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химерним</a:t>
            </a:r>
            <a:r>
              <a:rPr lang="ru-RU" sz="2800" dirty="0"/>
              <a:t>, </a:t>
            </a:r>
            <a:r>
              <a:rPr lang="ru-RU" sz="2800" dirty="0" err="1"/>
              <a:t>поєднанням</a:t>
            </a:r>
            <a:r>
              <a:rPr lang="ru-RU" sz="2800" dirty="0"/>
              <a:t> </a:t>
            </a:r>
            <a:r>
              <a:rPr lang="ru-RU" sz="2800" dirty="0" err="1"/>
              <a:t>традиційної</a:t>
            </a:r>
            <a:r>
              <a:rPr lang="ru-RU" sz="2800" dirty="0"/>
              <a:t> для </a:t>
            </a:r>
            <a:r>
              <a:rPr lang="ru-RU" sz="2800" dirty="0" err="1"/>
              <a:t>вікторіанського</a:t>
            </a:r>
            <a:r>
              <a:rPr lang="ru-RU" sz="2800" dirty="0"/>
              <a:t> </a:t>
            </a:r>
            <a:r>
              <a:rPr lang="ru-RU" sz="2800" dirty="0" err="1"/>
              <a:t>періоду</a:t>
            </a:r>
            <a:r>
              <a:rPr lang="ru-RU" sz="2800" dirty="0" err="1">
                <a:hlinkClick r:id="rId2" tooltip="Неоготика"/>
              </a:rPr>
              <a:t>неоготичної</a:t>
            </a:r>
            <a:r>
              <a:rPr lang="ru-RU" sz="2800" dirty="0">
                <a:hlinkClick r:id="rId2" tooltip="Неоготика"/>
              </a:rPr>
              <a:t> </a:t>
            </a:r>
            <a:r>
              <a:rPr lang="ru-RU" sz="2800" dirty="0" err="1">
                <a:hlinkClick r:id="rId2" tooltip="Неоготика"/>
              </a:rPr>
              <a:t>архітектури</a:t>
            </a:r>
            <a:r>
              <a:rPr lang="ru-RU" sz="2800" dirty="0"/>
              <a:t> з мотивами </a:t>
            </a:r>
            <a:r>
              <a:rPr lang="ru-RU" sz="2800" dirty="0" err="1">
                <a:hlinkClick r:id="rId3" tooltip="Індо-сарацинський стиль (ще не написана)"/>
              </a:rPr>
              <a:t>індо-сарацинського</a:t>
            </a:r>
            <a:r>
              <a:rPr lang="ru-RU" sz="2800" dirty="0">
                <a:hlinkClick r:id="rId3" tooltip="Індо-сарацинський стиль (ще не написана)"/>
              </a:rPr>
              <a:t> стилю</a:t>
            </a:r>
            <a:r>
              <a:rPr lang="ru-RU" sz="2800" dirty="0"/>
              <a:t> (</a:t>
            </a:r>
            <a:r>
              <a:rPr lang="ru-RU" sz="2800" dirty="0" err="1"/>
              <a:t>кам'яний</a:t>
            </a:r>
            <a:r>
              <a:rPr lang="ru-RU" sz="2800" dirty="0"/>
              <a:t> купол, </a:t>
            </a:r>
            <a:r>
              <a:rPr lang="ru-RU" sz="2800" dirty="0" err="1"/>
              <a:t>башточки</a:t>
            </a:r>
            <a:r>
              <a:rPr lang="ru-RU" sz="2800" dirty="0"/>
              <a:t>, </a:t>
            </a:r>
            <a:r>
              <a:rPr lang="ru-RU" sz="2800" dirty="0" err="1"/>
              <a:t>стрілчасті</a:t>
            </a:r>
            <a:r>
              <a:rPr lang="ru-RU" sz="2800" dirty="0"/>
              <a:t> арки і </a:t>
            </a:r>
            <a:r>
              <a:rPr lang="ru-RU" sz="2800" dirty="0" err="1"/>
              <a:t>ускладнений</a:t>
            </a:r>
            <a:r>
              <a:rPr lang="ru-RU" sz="2800" dirty="0"/>
              <a:t> план). </a:t>
            </a:r>
            <a:r>
              <a:rPr lang="ru-RU" sz="2800" dirty="0" err="1"/>
              <a:t>Всередині</a:t>
            </a:r>
            <a:r>
              <a:rPr lang="ru-RU" sz="2800" dirty="0"/>
              <a:t> вокзал </a:t>
            </a:r>
            <a:r>
              <a:rPr lang="ru-RU" sz="2800" dirty="0" err="1"/>
              <a:t>прикрашений</a:t>
            </a:r>
            <a:r>
              <a:rPr lang="ru-RU" sz="2800" dirty="0"/>
              <a:t> </a:t>
            </a:r>
            <a:r>
              <a:rPr lang="ru-RU" sz="2800" dirty="0" err="1"/>
              <a:t>різьбленням</a:t>
            </a:r>
            <a:r>
              <a:rPr lang="ru-RU" sz="2800" dirty="0"/>
              <a:t> по дереву, </a:t>
            </a:r>
            <a:r>
              <a:rPr lang="ru-RU" sz="2800" dirty="0" err="1"/>
              <a:t>залізними</a:t>
            </a:r>
            <a:r>
              <a:rPr lang="ru-RU" sz="2800" dirty="0"/>
              <a:t> і </a:t>
            </a:r>
            <a:r>
              <a:rPr lang="ru-RU" sz="2800" dirty="0" err="1"/>
              <a:t>мідними</a:t>
            </a:r>
            <a:r>
              <a:rPr lang="ru-RU" sz="2800" dirty="0"/>
              <a:t> поручнями, </a:t>
            </a:r>
            <a:r>
              <a:rPr lang="ru-RU" sz="2800" dirty="0" err="1"/>
              <a:t>головні</a:t>
            </a:r>
            <a:r>
              <a:rPr lang="ru-RU" sz="2800" dirty="0"/>
              <a:t> сходи </a:t>
            </a:r>
            <a:r>
              <a:rPr lang="ru-RU" sz="2800" dirty="0" err="1"/>
              <a:t>виконані</a:t>
            </a:r>
            <a:r>
              <a:rPr lang="ru-RU" sz="2800" dirty="0"/>
              <a:t> з </a:t>
            </a:r>
            <a:r>
              <a:rPr lang="ru-RU" sz="2800" dirty="0">
                <a:hlinkClick r:id="rId4" tooltip="Балюстрада"/>
              </a:rPr>
              <a:t>балюстрадою</a:t>
            </a:r>
            <a:r>
              <a:rPr lang="ru-RU" sz="2800" dirty="0"/>
              <a:t>. </a:t>
            </a:r>
            <a:r>
              <a:rPr lang="ru-RU" sz="2800" dirty="0" err="1"/>
              <a:t>Будівля</a:t>
            </a:r>
            <a:r>
              <a:rPr lang="ru-RU" sz="2800" dirty="0"/>
              <a:t> </a:t>
            </a:r>
            <a:r>
              <a:rPr lang="ru-RU" sz="2800" dirty="0" err="1"/>
              <a:t>спроектована</a:t>
            </a:r>
            <a:r>
              <a:rPr lang="ru-RU" sz="2800" dirty="0"/>
              <a:t> </a:t>
            </a:r>
            <a:r>
              <a:rPr lang="ru-RU" sz="2800" dirty="0" err="1"/>
              <a:t>британським</a:t>
            </a:r>
            <a:r>
              <a:rPr lang="ru-RU" sz="2800" dirty="0"/>
              <a:t> </a:t>
            </a:r>
            <a:r>
              <a:rPr lang="ru-RU" sz="2800" dirty="0" err="1"/>
              <a:t>архітектором</a:t>
            </a:r>
            <a:r>
              <a:rPr lang="ru-RU" sz="2800" dirty="0"/>
              <a:t> Ф. У. </a:t>
            </a:r>
            <a:r>
              <a:rPr lang="ru-RU" sz="2800" dirty="0" err="1"/>
              <a:t>Стівенсом</a:t>
            </a:r>
            <a:r>
              <a:rPr lang="ru-RU" sz="2800" dirty="0"/>
              <a:t>, </a:t>
            </a:r>
            <a:r>
              <a:rPr lang="ru-RU" sz="2800" dirty="0" err="1"/>
              <a:t>будівництво</a:t>
            </a:r>
            <a:r>
              <a:rPr lang="ru-RU" sz="2800" dirty="0"/>
              <a:t> </a:t>
            </a:r>
            <a:r>
              <a:rPr lang="ru-RU" sz="2800" dirty="0" err="1"/>
              <a:t>почалося</a:t>
            </a:r>
            <a:r>
              <a:rPr lang="ru-RU" sz="2800" dirty="0"/>
              <a:t> в 1878 </a:t>
            </a:r>
            <a:r>
              <a:rPr lang="ru-RU" sz="2800" dirty="0" err="1"/>
              <a:t>році</a:t>
            </a:r>
            <a:r>
              <a:rPr lang="ru-RU" sz="2800" dirty="0"/>
              <a:t> і </a:t>
            </a:r>
            <a:r>
              <a:rPr lang="ru-RU" sz="2800" dirty="0" err="1"/>
              <a:t>продовжувалося</a:t>
            </a:r>
            <a:r>
              <a:rPr lang="ru-RU" sz="2800" dirty="0"/>
              <a:t> 10 </a:t>
            </a:r>
            <a:r>
              <a:rPr lang="ru-RU" sz="2800" dirty="0" err="1"/>
              <a:t>років</a:t>
            </a:r>
            <a:r>
              <a:rPr lang="ru-RU" sz="2800" dirty="0"/>
              <a:t>. Вокзал </a:t>
            </a:r>
            <a:r>
              <a:rPr lang="ru-RU" sz="2800" dirty="0" err="1"/>
              <a:t>був</a:t>
            </a:r>
            <a:r>
              <a:rPr lang="ru-RU" sz="2800" dirty="0"/>
              <a:t> названий на честь </a:t>
            </a:r>
            <a:r>
              <a:rPr lang="ru-RU" sz="2800" dirty="0" err="1">
                <a:hlinkClick r:id="rId5" tooltip="Вікторія (королева Великої Британії)"/>
              </a:rPr>
              <a:t>королеви</a:t>
            </a:r>
            <a:r>
              <a:rPr lang="ru-RU" sz="2800" dirty="0">
                <a:hlinkClick r:id="rId5" tooltip="Вікторія (королева Великої Британії)"/>
              </a:rPr>
              <a:t> </a:t>
            </a:r>
            <a:r>
              <a:rPr lang="ru-RU" sz="2800" dirty="0" err="1">
                <a:hlinkClick r:id="rId5" tooltip="Вікторія (королева Великої Британії)"/>
              </a:rPr>
              <a:t>Вікторії</a:t>
            </a:r>
            <a:r>
              <a:rPr lang="ru-RU" sz="2800" dirty="0"/>
              <a:t>, але в 1996 </a:t>
            </a:r>
            <a:r>
              <a:rPr lang="ru-RU" sz="2800" dirty="0" err="1"/>
              <a:t>році</a:t>
            </a:r>
            <a:r>
              <a:rPr lang="ru-RU" sz="2800" dirty="0"/>
              <a:t> вокзал </a:t>
            </a:r>
            <a:r>
              <a:rPr lang="ru-RU" sz="2800" dirty="0" err="1"/>
              <a:t>змінив</a:t>
            </a:r>
            <a:r>
              <a:rPr lang="ru-RU" sz="2800" dirty="0"/>
              <a:t> </a:t>
            </a:r>
            <a:r>
              <a:rPr lang="ru-RU" sz="2800" dirty="0" err="1"/>
              <a:t>назву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010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Джантар-Мантар</a:t>
            </a:r>
            <a:endParaRPr lang="ru-RU" dirty="0"/>
          </a:p>
        </p:txBody>
      </p:sp>
      <p:pic>
        <p:nvPicPr>
          <p:cNvPr id="20482" name="Picture 2" descr="D:\800px-Jantar_Mantar_Delhi_27-05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9024"/>
            <a:ext cx="7331968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3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908720"/>
            <a:ext cx="7740848" cy="5217443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Джантар-Мантар</a:t>
            </a:r>
            <a:r>
              <a:rPr lang="ru-RU" sz="2800" dirty="0"/>
              <a:t> — </a:t>
            </a:r>
            <a:r>
              <a:rPr lang="ru-RU" sz="2800" dirty="0" err="1">
                <a:hlinkClick r:id="rId2" tooltip="Обсерваторія"/>
              </a:rPr>
              <a:t>обсерваторія</a:t>
            </a:r>
            <a:r>
              <a:rPr lang="ru-RU" sz="2800" dirty="0"/>
              <a:t>, </a:t>
            </a:r>
            <a:r>
              <a:rPr lang="ru-RU" sz="2800" dirty="0" err="1"/>
              <a:t>побудована</a:t>
            </a:r>
            <a:r>
              <a:rPr lang="ru-RU" sz="2800" dirty="0"/>
              <a:t> в 1727-34 роках за наказом </a:t>
            </a:r>
            <a:r>
              <a:rPr lang="ru-RU" sz="2800" dirty="0" err="1">
                <a:hlinkClick r:id="rId3" tooltip="Раджпут"/>
              </a:rPr>
              <a:t>раджпутського</a:t>
            </a:r>
            <a:r>
              <a:rPr lang="ru-RU" sz="2800" dirty="0"/>
              <a:t> </a:t>
            </a:r>
            <a:r>
              <a:rPr lang="ru-RU" sz="2800" dirty="0" err="1"/>
              <a:t>махараджі</a:t>
            </a:r>
            <a:r>
              <a:rPr lang="ru-RU" sz="2800" dirty="0"/>
              <a:t> </a:t>
            </a:r>
            <a:r>
              <a:rPr lang="ru-RU" sz="2800" dirty="0" err="1">
                <a:hlinkClick r:id="rId4" tooltip="Джай Сінґх II"/>
              </a:rPr>
              <a:t>Джай</a:t>
            </a:r>
            <a:r>
              <a:rPr lang="ru-RU" sz="2800" dirty="0">
                <a:hlinkClick r:id="rId4" tooltip="Джай Сінґх II"/>
              </a:rPr>
              <a:t> </a:t>
            </a:r>
            <a:r>
              <a:rPr lang="ru-RU" sz="2800" dirty="0" err="1">
                <a:hlinkClick r:id="rId4" tooltip="Джай Сінґх II"/>
              </a:rPr>
              <a:t>Сінґха</a:t>
            </a:r>
            <a:r>
              <a:rPr lang="ru-RU" sz="2800" dirty="0">
                <a:hlinkClick r:id="rId4" tooltip="Джай Сінґх II"/>
              </a:rPr>
              <a:t> </a:t>
            </a:r>
            <a:r>
              <a:rPr lang="en-US" sz="2800" dirty="0">
                <a:hlinkClick r:id="rId4" tooltip="Джай Сінґх II"/>
              </a:rPr>
              <a:t>II</a:t>
            </a:r>
            <a:r>
              <a:rPr lang="en-US" sz="2800" dirty="0"/>
              <a:t> </a:t>
            </a:r>
            <a:r>
              <a:rPr lang="ru-RU" sz="2800" dirty="0"/>
              <a:t>у </a:t>
            </a:r>
            <a:r>
              <a:rPr lang="ru-RU" sz="2800" dirty="0" err="1"/>
              <a:t>заснованому</a:t>
            </a:r>
            <a:r>
              <a:rPr lang="ru-RU" sz="2800" dirty="0"/>
              <a:t> ним </a:t>
            </a:r>
            <a:r>
              <a:rPr lang="ru-RU" sz="2800" dirty="0" err="1"/>
              <a:t>незадовго</a:t>
            </a:r>
            <a:r>
              <a:rPr lang="ru-RU" sz="2800" dirty="0"/>
              <a:t> до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місті</a:t>
            </a:r>
            <a:r>
              <a:rPr lang="ru-RU" sz="2800" dirty="0"/>
              <a:t> </a:t>
            </a:r>
            <a:r>
              <a:rPr lang="ru-RU" sz="2800" dirty="0" err="1">
                <a:hlinkClick r:id="rId5" tooltip="Джайпур"/>
              </a:rPr>
              <a:t>Джайпурі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найбільша</a:t>
            </a:r>
            <a:r>
              <a:rPr lang="ru-RU" sz="2800" dirty="0"/>
              <a:t> з </a:t>
            </a:r>
            <a:r>
              <a:rPr lang="ru-RU" sz="2800" dirty="0" err="1"/>
              <a:t>п'яти</a:t>
            </a:r>
            <a:r>
              <a:rPr lang="ru-RU" sz="2800" dirty="0"/>
              <a:t> </a:t>
            </a:r>
            <a:r>
              <a:rPr lang="ru-RU" sz="2800" dirty="0" err="1"/>
              <a:t>обсерваторій</a:t>
            </a:r>
            <a:r>
              <a:rPr lang="ru-RU" sz="2800" dirty="0"/>
              <a:t>, </a:t>
            </a:r>
            <a:r>
              <a:rPr lang="ru-RU" sz="2800" dirty="0" err="1"/>
              <a:t>побудованих</a:t>
            </a:r>
            <a:r>
              <a:rPr lang="ru-RU" sz="2800" dirty="0"/>
              <a:t> ним в </a:t>
            </a:r>
            <a:r>
              <a:rPr lang="ru-RU" sz="2800" dirty="0" err="1"/>
              <a:t>Індії</a:t>
            </a:r>
            <a:r>
              <a:rPr lang="ru-RU" sz="2800" dirty="0"/>
              <a:t>. </a:t>
            </a:r>
            <a:r>
              <a:rPr lang="ru-RU" sz="2800" dirty="0" err="1"/>
              <a:t>Інструменти</a:t>
            </a:r>
            <a:r>
              <a:rPr lang="ru-RU" sz="2800" dirty="0"/>
              <a:t> для </a:t>
            </a:r>
            <a:r>
              <a:rPr lang="ru-RU" sz="2800" dirty="0" err="1"/>
              <a:t>вимірювань</a:t>
            </a:r>
            <a:r>
              <a:rPr lang="ru-RU" sz="2800" dirty="0"/>
              <a:t> </a:t>
            </a:r>
            <a:r>
              <a:rPr lang="ru-RU" sz="2800" dirty="0" err="1"/>
              <a:t>відрізнялися</a:t>
            </a:r>
            <a:r>
              <a:rPr lang="ru-RU" sz="2800" dirty="0"/>
              <a:t> </a:t>
            </a:r>
            <a:r>
              <a:rPr lang="ru-RU" sz="2800" dirty="0" err="1"/>
              <a:t>колосальними</a:t>
            </a:r>
            <a:r>
              <a:rPr lang="ru-RU" sz="2800" dirty="0"/>
              <a:t> габаритами,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відома</a:t>
            </a:r>
            <a:r>
              <a:rPr lang="ru-RU" sz="2800" dirty="0"/>
              <a:t> </a:t>
            </a:r>
            <a:r>
              <a:rPr lang="ru-RU" sz="2800" dirty="0" err="1">
                <a:hlinkClick r:id="rId6" tooltip="Янтра-мантра"/>
              </a:rPr>
              <a:t>янтра</a:t>
            </a:r>
            <a:r>
              <a:rPr lang="ru-RU" sz="2800" dirty="0">
                <a:hlinkClick r:id="rId6" tooltip="Янтра-мантра"/>
              </a:rPr>
              <a:t>-мантра</a:t>
            </a:r>
            <a:r>
              <a:rPr lang="ru-RU" sz="2800" dirty="0"/>
              <a:t> (</a:t>
            </a:r>
            <a:r>
              <a:rPr lang="ru-RU" sz="2800" dirty="0" err="1"/>
              <a:t>джантар-мантар</a:t>
            </a:r>
            <a:r>
              <a:rPr lang="ru-RU" sz="2800" dirty="0"/>
              <a:t>) </a:t>
            </a:r>
            <a:r>
              <a:rPr lang="ru-RU" sz="2800" dirty="0" err="1"/>
              <a:t>діаметром</a:t>
            </a:r>
            <a:r>
              <a:rPr lang="ru-RU" sz="2800" dirty="0"/>
              <a:t> 27 м, </a:t>
            </a:r>
            <a:r>
              <a:rPr lang="ru-RU" sz="2800" dirty="0" err="1"/>
              <a:t>що</a:t>
            </a:r>
            <a:r>
              <a:rPr lang="ru-RU" sz="2800" dirty="0"/>
              <a:t> й стала </a:t>
            </a:r>
            <a:r>
              <a:rPr lang="ru-RU" sz="2800" dirty="0" err="1"/>
              <a:t>назвою</a:t>
            </a:r>
            <a:r>
              <a:rPr lang="ru-RU" sz="2800" dirty="0"/>
              <a:t> комплексу.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07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7956872" cy="557748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Весь комплекс </a:t>
            </a:r>
            <a:r>
              <a:rPr lang="ru-RU" sz="2800" dirty="0" err="1">
                <a:solidFill>
                  <a:schemeClr val="tx1"/>
                </a:solidFill>
              </a:rPr>
              <a:t>має</a:t>
            </a:r>
            <a:r>
              <a:rPr lang="ru-RU" sz="2800" dirty="0">
                <a:solidFill>
                  <a:schemeClr val="tx1"/>
                </a:solidFill>
              </a:rPr>
              <a:t> форму </a:t>
            </a:r>
            <a:r>
              <a:rPr lang="ru-RU" sz="2800" dirty="0" err="1">
                <a:solidFill>
                  <a:schemeClr val="tx1"/>
                </a:solidFill>
              </a:rPr>
              <a:t>півмісяця</a:t>
            </a:r>
            <a:r>
              <a:rPr lang="ru-RU" sz="2800" dirty="0">
                <a:solidFill>
                  <a:schemeClr val="tx1"/>
                </a:solidFill>
              </a:rPr>
              <a:t> і обнесен </a:t>
            </a:r>
            <a:r>
              <a:rPr lang="ru-RU" sz="2800" dirty="0" err="1">
                <a:solidFill>
                  <a:schemeClr val="tx1"/>
                </a:solidFill>
              </a:rPr>
              <a:t>стіною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висота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якої</a:t>
            </a:r>
            <a:r>
              <a:rPr lang="ru-RU" sz="2800" dirty="0">
                <a:solidFill>
                  <a:schemeClr val="tx1"/>
                </a:solidFill>
              </a:rPr>
              <a:t> становить в </a:t>
            </a:r>
            <a:r>
              <a:rPr lang="ru-RU" sz="2800" dirty="0" err="1">
                <a:solidFill>
                  <a:schemeClr val="tx1"/>
                </a:solidFill>
              </a:rPr>
              <a:t>середньому</a:t>
            </a:r>
            <a:r>
              <a:rPr lang="ru-RU" sz="2800" dirty="0">
                <a:solidFill>
                  <a:schemeClr val="tx1"/>
                </a:solidFill>
              </a:rPr>
              <a:t> 21 метр, а периметр </a:t>
            </a:r>
            <a:r>
              <a:rPr lang="ru-RU" sz="2800" dirty="0" err="1">
                <a:solidFill>
                  <a:schemeClr val="tx1"/>
                </a:solidFill>
              </a:rPr>
              <a:t>нараховує</a:t>
            </a:r>
            <a:r>
              <a:rPr lang="ru-RU" sz="2800" dirty="0">
                <a:solidFill>
                  <a:schemeClr val="tx1"/>
                </a:solidFill>
              </a:rPr>
              <a:t> 2,4 км. </a:t>
            </a:r>
            <a:r>
              <a:rPr lang="ru-RU" sz="2800" dirty="0" err="1">
                <a:solidFill>
                  <a:schemeClr val="tx1"/>
                </a:solidFill>
              </a:rPr>
              <a:t>Стіна</a:t>
            </a:r>
            <a:r>
              <a:rPr lang="ru-RU" sz="2800" dirty="0">
                <a:solidFill>
                  <a:schemeClr val="tx1"/>
                </a:solidFill>
              </a:rPr>
              <a:t>, як і </a:t>
            </a:r>
            <a:r>
              <a:rPr lang="ru-RU" sz="2800" dirty="0" err="1">
                <a:solidFill>
                  <a:schemeClr val="tx1"/>
                </a:solidFill>
              </a:rPr>
              <a:t>більшість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споруд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знаходяться</a:t>
            </a:r>
            <a:r>
              <a:rPr lang="ru-RU" sz="2800" dirty="0">
                <a:solidFill>
                  <a:schemeClr val="tx1"/>
                </a:solidFill>
              </a:rPr>
              <a:t> в Червоному </a:t>
            </a:r>
            <a:r>
              <a:rPr lang="ru-RU" sz="2800" dirty="0" err="1">
                <a:solidFill>
                  <a:schemeClr val="tx1"/>
                </a:solidFill>
              </a:rPr>
              <a:t>форті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побудована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червоного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пісковика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який</a:t>
            </a:r>
            <a:r>
              <a:rPr lang="ru-RU" sz="2800" dirty="0">
                <a:solidFill>
                  <a:schemeClr val="tx1"/>
                </a:solidFill>
              </a:rPr>
              <a:t> і дав форту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назву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Двоє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головних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брам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Делійські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Лахорські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утворюють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вхід</a:t>
            </a:r>
            <a:r>
              <a:rPr lang="ru-RU" sz="2800" dirty="0">
                <a:solidFill>
                  <a:schemeClr val="tx1"/>
                </a:solidFill>
              </a:rPr>
              <a:t> до форту. </a:t>
            </a:r>
            <a:r>
              <a:rPr lang="ru-RU" sz="2800" dirty="0" err="1">
                <a:solidFill>
                  <a:schemeClr val="tx1"/>
                </a:solidFill>
              </a:rPr>
              <a:t>Всередині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знаходяться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представницькі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палаци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декілька</a:t>
            </a:r>
            <a:r>
              <a:rPr lang="ru-RU" sz="2800" dirty="0">
                <a:solidFill>
                  <a:schemeClr val="tx1"/>
                </a:solidFill>
              </a:rPr>
              <a:t> мечетей і сади. </a:t>
            </a:r>
            <a:r>
              <a:rPr lang="ru-RU" sz="2800" dirty="0" err="1">
                <a:solidFill>
                  <a:schemeClr val="tx1"/>
                </a:solidFill>
              </a:rPr>
              <a:t>Архітектурний</a:t>
            </a:r>
            <a:r>
              <a:rPr lang="ru-RU" sz="2800" dirty="0">
                <a:solidFill>
                  <a:schemeClr val="tx1"/>
                </a:solidFill>
              </a:rPr>
              <a:t> стиль </a:t>
            </a:r>
            <a:r>
              <a:rPr lang="ru-RU" sz="2800" dirty="0" err="1">
                <a:solidFill>
                  <a:schemeClr val="tx1"/>
                </a:solidFill>
              </a:rPr>
              <a:t>гармонійним</a:t>
            </a:r>
            <a:r>
              <a:rPr lang="ru-RU" sz="2800" dirty="0">
                <a:solidFill>
                  <a:schemeClr val="tx1"/>
                </a:solidFill>
              </a:rPr>
              <a:t> чином </a:t>
            </a:r>
            <a:r>
              <a:rPr lang="ru-RU" sz="2800" dirty="0" err="1">
                <a:solidFill>
                  <a:schemeClr val="tx1"/>
                </a:solidFill>
              </a:rPr>
              <a:t>поєднує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елементи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ісламського</a:t>
            </a:r>
            <a:r>
              <a:rPr lang="ru-RU" sz="2800" dirty="0">
                <a:solidFill>
                  <a:schemeClr val="tx1"/>
                </a:solidFill>
              </a:rPr>
              <a:t> і </a:t>
            </a:r>
            <a:r>
              <a:rPr lang="ru-RU" sz="2800" dirty="0" err="1">
                <a:solidFill>
                  <a:schemeClr val="tx1"/>
                </a:solidFill>
              </a:rPr>
              <a:t>індуїстського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стилів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архітектури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Печери</a:t>
            </a:r>
            <a:r>
              <a:rPr lang="ru-RU" dirty="0"/>
              <a:t> </a:t>
            </a:r>
            <a:r>
              <a:rPr lang="ru-RU" dirty="0" err="1"/>
              <a:t>Аджанти</a:t>
            </a:r>
            <a:endParaRPr lang="ru-RU" dirty="0"/>
          </a:p>
        </p:txBody>
      </p:sp>
      <p:pic>
        <p:nvPicPr>
          <p:cNvPr id="2050" name="Picture 2" descr="C:\Users\Настя\Downloads\800px-Ajanta_(6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1042"/>
            <a:ext cx="7115944" cy="53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1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496943" cy="576064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Аджанта</a:t>
            </a:r>
            <a:r>
              <a:rPr lang="ru-RU" sz="2800" dirty="0" smtClean="0"/>
              <a:t> </a:t>
            </a:r>
            <a:r>
              <a:rPr lang="ru-RU" sz="2800" dirty="0" err="1"/>
              <a:t>вражає</a:t>
            </a:r>
            <a:r>
              <a:rPr lang="ru-RU" sz="2800" dirty="0"/>
              <a:t> </a:t>
            </a:r>
            <a:r>
              <a:rPr lang="ru-RU" sz="2800" dirty="0" err="1"/>
              <a:t>багатством</a:t>
            </a:r>
            <a:r>
              <a:rPr lang="ru-RU" sz="2800" dirty="0"/>
              <a:t> </a:t>
            </a:r>
            <a:r>
              <a:rPr lang="ru-RU" sz="2800" dirty="0" err="1"/>
              <a:t>архітектурних</a:t>
            </a:r>
            <a:r>
              <a:rPr lang="ru-RU" sz="2800" dirty="0"/>
              <a:t> форм, скульптурного та орнаментального </a:t>
            </a:r>
            <a:r>
              <a:rPr lang="ru-RU" sz="2800" dirty="0" err="1"/>
              <a:t>оздоблення</a:t>
            </a:r>
            <a:r>
              <a:rPr lang="ru-RU" sz="2800" dirty="0"/>
              <a:t> і </a:t>
            </a:r>
            <a:r>
              <a:rPr lang="ru-RU" sz="2800" dirty="0" err="1"/>
              <a:t>знаменитими</a:t>
            </a:r>
            <a:r>
              <a:rPr lang="ru-RU" sz="2800" dirty="0"/>
              <a:t> </a:t>
            </a:r>
            <a:r>
              <a:rPr lang="ru-RU" sz="2800" dirty="0" err="1"/>
              <a:t>майстерними</a:t>
            </a:r>
            <a:r>
              <a:rPr lang="ru-RU" sz="2800" dirty="0"/>
              <a:t> </a:t>
            </a:r>
            <a:r>
              <a:rPr lang="ru-RU" sz="2800" dirty="0" err="1"/>
              <a:t>розписами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Сюжети</a:t>
            </a:r>
            <a:r>
              <a:rPr lang="ru-RU" sz="2800" dirty="0" smtClean="0"/>
              <a:t> </a:t>
            </a:r>
            <a:r>
              <a:rPr lang="ru-RU" sz="2800" dirty="0" err="1"/>
              <a:t>розписів</a:t>
            </a:r>
            <a:r>
              <a:rPr lang="ru-RU" sz="2800" dirty="0"/>
              <a:t> — «</a:t>
            </a:r>
            <a:r>
              <a:rPr lang="ru-RU" sz="2800" dirty="0" err="1"/>
              <a:t>джатаки</a:t>
            </a:r>
            <a:r>
              <a:rPr lang="ru-RU" sz="2800" dirty="0"/>
              <a:t>» (</a:t>
            </a:r>
            <a:r>
              <a:rPr lang="ru-RU" sz="2800" dirty="0" err="1"/>
              <a:t>земні</a:t>
            </a:r>
            <a:r>
              <a:rPr lang="ru-RU" sz="2800" dirty="0"/>
              <a:t> </a:t>
            </a:r>
            <a:r>
              <a:rPr lang="ru-RU" sz="2800" dirty="0" err="1"/>
              <a:t>перевтілення</a:t>
            </a:r>
            <a:r>
              <a:rPr lang="ru-RU" sz="2800" dirty="0"/>
              <a:t> </a:t>
            </a:r>
            <a:r>
              <a:rPr lang="ru-RU" sz="2800" dirty="0" err="1"/>
              <a:t>Будди</a:t>
            </a:r>
            <a:r>
              <a:rPr lang="ru-RU" sz="2800" dirty="0"/>
              <a:t>) — </a:t>
            </a:r>
            <a:r>
              <a:rPr lang="ru-RU" sz="2800" dirty="0" err="1"/>
              <a:t>життєві</a:t>
            </a:r>
            <a:r>
              <a:rPr lang="ru-RU" sz="2800" dirty="0"/>
              <a:t>, </a:t>
            </a:r>
            <a:r>
              <a:rPr lang="ru-RU" sz="2800" dirty="0" err="1"/>
              <a:t>насичені</a:t>
            </a:r>
            <a:r>
              <a:rPr lang="ru-RU" sz="2800" dirty="0"/>
              <a:t> </a:t>
            </a:r>
            <a:r>
              <a:rPr lang="ru-RU" sz="2800" dirty="0" err="1"/>
              <a:t>гуманізмом</a:t>
            </a:r>
            <a:r>
              <a:rPr lang="ru-RU" sz="2800" dirty="0"/>
              <a:t> і </a:t>
            </a:r>
            <a:r>
              <a:rPr lang="ru-RU" sz="2800" dirty="0" err="1"/>
              <a:t>любов'ю</a:t>
            </a:r>
            <a:r>
              <a:rPr lang="ru-RU" sz="2800" dirty="0"/>
              <a:t> до </a:t>
            </a:r>
            <a:r>
              <a:rPr lang="ru-RU" sz="2800" dirty="0" err="1"/>
              <a:t>природи</a:t>
            </a:r>
            <a:r>
              <a:rPr lang="ru-RU" sz="2800" dirty="0"/>
              <a:t>. Вони в </a:t>
            </a:r>
            <a:r>
              <a:rPr lang="ru-RU" sz="2800" dirty="0" err="1"/>
              <a:t>яскравих</a:t>
            </a:r>
            <a:r>
              <a:rPr lang="ru-RU" sz="2800" dirty="0"/>
              <a:t> образах </a:t>
            </a:r>
            <a:r>
              <a:rPr lang="ru-RU" sz="2800" dirty="0" err="1"/>
              <a:t>відбивають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Індії</a:t>
            </a:r>
            <a:r>
              <a:rPr lang="ru-RU" sz="2800" dirty="0"/>
              <a:t> </a:t>
            </a:r>
            <a:r>
              <a:rPr lang="ru-RU" sz="2800" dirty="0" err="1"/>
              <a:t>тієї</a:t>
            </a:r>
            <a:r>
              <a:rPr lang="ru-RU" sz="2800" dirty="0"/>
              <a:t> </a:t>
            </a:r>
            <a:r>
              <a:rPr lang="ru-RU" sz="2800" dirty="0" err="1"/>
              <a:t>епохи</a:t>
            </a:r>
            <a:r>
              <a:rPr lang="ru-RU" sz="2800" dirty="0"/>
              <a:t> і є не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твором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, але й </a:t>
            </a:r>
            <a:r>
              <a:rPr lang="ru-RU" sz="2800" dirty="0" err="1"/>
              <a:t>цінним</a:t>
            </a:r>
            <a:r>
              <a:rPr lang="ru-RU" sz="2800" dirty="0"/>
              <a:t> </a:t>
            </a:r>
            <a:r>
              <a:rPr lang="ru-RU" sz="2800" dirty="0" err="1"/>
              <a:t>історичним</a:t>
            </a:r>
            <a:r>
              <a:rPr lang="ru-RU" sz="2800" dirty="0"/>
              <a:t> </a:t>
            </a:r>
            <a:r>
              <a:rPr lang="ru-RU" sz="2800" dirty="0" err="1"/>
              <a:t>джерелом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про </a:t>
            </a:r>
            <a:r>
              <a:rPr lang="ru-RU" sz="2800" dirty="0" err="1"/>
              <a:t>ті</a:t>
            </a:r>
            <a:r>
              <a:rPr lang="ru-RU" sz="2800" dirty="0"/>
              <a:t> </a:t>
            </a:r>
            <a:r>
              <a:rPr lang="ru-RU" sz="2800" dirty="0" err="1"/>
              <a:t>часи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135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4320481" cy="5112567"/>
          </a:xfrm>
        </p:spPr>
        <p:txBody>
          <a:bodyPr>
            <a:normAutofit/>
          </a:bodyPr>
          <a:lstStyle/>
          <a:p>
            <a:r>
              <a:rPr lang="ru-RU" dirty="0"/>
              <a:t> З </a:t>
            </a:r>
            <a:r>
              <a:rPr lang="ru-RU" dirty="0">
                <a:hlinkClick r:id="rId2" tooltip="1983"/>
              </a:rPr>
              <a:t>1983</a:t>
            </a:r>
            <a:r>
              <a:rPr lang="ru-RU" dirty="0"/>
              <a:t> року система </a:t>
            </a:r>
            <a:r>
              <a:rPr lang="ru-RU" dirty="0" err="1"/>
              <a:t>печер</a:t>
            </a:r>
            <a:r>
              <a:rPr lang="ru-RU" dirty="0"/>
              <a:t> і </a:t>
            </a:r>
            <a:r>
              <a:rPr lang="ru-RU" dirty="0" err="1"/>
              <a:t>численні</a:t>
            </a:r>
            <a:r>
              <a:rPr lang="ru-RU" dirty="0"/>
              <a:t> замки </a:t>
            </a:r>
            <a:r>
              <a:rPr lang="ru-RU" dirty="0" err="1"/>
              <a:t>зараховані</a:t>
            </a:r>
            <a:r>
              <a:rPr lang="ru-RU" dirty="0"/>
              <a:t> ЮНЕСКО до списку 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 smtClean="0"/>
              <a:t>спадщині</a:t>
            </a:r>
            <a:r>
              <a:rPr lang="ru-RU" dirty="0" smtClean="0"/>
              <a:t>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печер</a:t>
            </a:r>
            <a:r>
              <a:rPr lang="ru-RU" dirty="0"/>
              <a:t> </a:t>
            </a:r>
            <a:r>
              <a:rPr lang="ru-RU" dirty="0" err="1"/>
              <a:t>датується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з 6 по </a:t>
            </a:r>
            <a:r>
              <a:rPr lang="ru-RU" dirty="0" smtClean="0"/>
              <a:t>9 </a:t>
            </a:r>
            <a:r>
              <a:rPr lang="ru-RU" dirty="0" err="1" smtClean="0"/>
              <a:t>століттядо</a:t>
            </a:r>
            <a:r>
              <a:rPr lang="ru-RU" dirty="0" smtClean="0"/>
              <a:t> </a:t>
            </a:r>
            <a:r>
              <a:rPr lang="ru-RU" dirty="0"/>
              <a:t>н. е. З 34 </a:t>
            </a:r>
            <a:r>
              <a:rPr lang="ru-RU" dirty="0" err="1"/>
              <a:t>печер</a:t>
            </a:r>
            <a:r>
              <a:rPr lang="ru-RU" dirty="0"/>
              <a:t> </a:t>
            </a:r>
            <a:r>
              <a:rPr lang="ru-RU" dirty="0" err="1"/>
              <a:t>Еллори</a:t>
            </a:r>
            <a:r>
              <a:rPr lang="ru-RU" dirty="0"/>
              <a:t> 12 </a:t>
            </a:r>
            <a:r>
              <a:rPr lang="ru-RU" dirty="0" err="1"/>
              <a:t>печер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 — </a:t>
            </a:r>
            <a:r>
              <a:rPr lang="ru-RU" dirty="0" err="1"/>
              <a:t>буддійські</a:t>
            </a:r>
            <a:r>
              <a:rPr lang="ru-RU" dirty="0"/>
              <a:t>, 17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 </a:t>
            </a:r>
            <a:r>
              <a:rPr lang="ru-RU" dirty="0" err="1"/>
              <a:t>індуїзму</a:t>
            </a:r>
            <a:r>
              <a:rPr lang="ru-RU" dirty="0"/>
              <a:t>, 5 </a:t>
            </a:r>
            <a:r>
              <a:rPr lang="ru-RU" dirty="0" err="1"/>
              <a:t>печер</a:t>
            </a:r>
            <a:r>
              <a:rPr lang="ru-RU" dirty="0"/>
              <a:t> на </a:t>
            </a:r>
            <a:r>
              <a:rPr lang="ru-RU" dirty="0" err="1"/>
              <a:t>північ</a:t>
            </a:r>
            <a:r>
              <a:rPr lang="ru-RU" dirty="0"/>
              <a:t> — </a:t>
            </a:r>
            <a:r>
              <a:rPr lang="ru-RU" dirty="0" err="1"/>
              <a:t>джайнізму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Печери</a:t>
            </a:r>
            <a:r>
              <a:rPr lang="ru-RU" dirty="0"/>
              <a:t> </a:t>
            </a:r>
            <a:r>
              <a:rPr lang="ru-RU" dirty="0" err="1"/>
              <a:t>Еллори</a:t>
            </a:r>
            <a:endParaRPr lang="ru-RU" dirty="0"/>
          </a:p>
        </p:txBody>
      </p:sp>
      <p:pic>
        <p:nvPicPr>
          <p:cNvPr id="3074" name="Picture 2" descr="D:\399px-Ellora_cave10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74" y="1268760"/>
            <a:ext cx="3608614" cy="54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8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Тадж-Махал</a:t>
            </a:r>
            <a:endParaRPr lang="ru-RU" dirty="0"/>
          </a:p>
        </p:txBody>
      </p:sp>
      <p:pic>
        <p:nvPicPr>
          <p:cNvPr id="4098" name="Picture 2" descr="D:\728px-Taj_Mahal_in_March_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34974" cy="50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7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476672"/>
            <a:ext cx="7812856" cy="5649491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будівництві</a:t>
            </a:r>
            <a:r>
              <a:rPr lang="ru-RU" dirty="0"/>
              <a:t> брало участь до 20 000 </a:t>
            </a:r>
            <a:r>
              <a:rPr lang="ru-RU" dirty="0" err="1"/>
              <a:t>робітників</a:t>
            </a:r>
            <a:r>
              <a:rPr lang="ru-RU" dirty="0"/>
              <a:t>.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невідоме</a:t>
            </a:r>
            <a:r>
              <a:rPr lang="ru-RU" dirty="0"/>
              <a:t>, але </a:t>
            </a:r>
            <a:r>
              <a:rPr lang="ru-RU" dirty="0" err="1"/>
              <a:t>поширена</a:t>
            </a:r>
            <a:r>
              <a:rPr lang="ru-RU" dirty="0"/>
              <a:t> думка,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розробці</a:t>
            </a:r>
            <a:r>
              <a:rPr lang="ru-RU" dirty="0"/>
              <a:t> проекту брали участь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архітектори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Сходу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агрським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Устад-Ісою</a:t>
            </a:r>
            <a:r>
              <a:rPr lang="ru-RU" dirty="0"/>
              <a:t>. Не </a:t>
            </a:r>
            <a:r>
              <a:rPr lang="ru-RU" dirty="0" err="1"/>
              <a:t>виключено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одним з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сам Шах </a:t>
            </a:r>
            <a:r>
              <a:rPr lang="ru-RU" dirty="0" err="1"/>
              <a:t>Джахан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художній</a:t>
            </a:r>
            <a:r>
              <a:rPr lang="ru-RU" dirty="0"/>
              <a:t> смак</a:t>
            </a:r>
            <a:r>
              <a:rPr lang="ru-RU" dirty="0" smtClean="0"/>
              <a:t>.</a:t>
            </a:r>
          </a:p>
          <a:p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зайняло</a:t>
            </a:r>
            <a:r>
              <a:rPr lang="ru-RU" dirty="0"/>
              <a:t> 22 роки (з </a:t>
            </a:r>
            <a:r>
              <a:rPr lang="ru-RU" dirty="0">
                <a:hlinkClick r:id="rId2" tooltip="1630"/>
              </a:rPr>
              <a:t>1630</a:t>
            </a:r>
            <a:r>
              <a:rPr lang="ru-RU" dirty="0"/>
              <a:t> по </a:t>
            </a:r>
            <a:r>
              <a:rPr lang="ru-RU" dirty="0">
                <a:hlinkClick r:id="rId3" tooltip="1652"/>
              </a:rPr>
              <a:t>1652</a:t>
            </a:r>
            <a:r>
              <a:rPr lang="ru-RU" dirty="0"/>
              <a:t> </a:t>
            </a:r>
            <a:r>
              <a:rPr lang="ru-RU" dirty="0" err="1"/>
              <a:t>рік</a:t>
            </a:r>
            <a:r>
              <a:rPr lang="ru-RU" dirty="0"/>
              <a:t>).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путівниках</a:t>
            </a:r>
            <a:r>
              <a:rPr lang="ru-RU" dirty="0"/>
              <a:t> говориться,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повалення</a:t>
            </a:r>
            <a:r>
              <a:rPr lang="ru-RU" dirty="0"/>
              <a:t> Шах-</a:t>
            </a:r>
            <a:r>
              <a:rPr lang="ru-RU" dirty="0" err="1"/>
              <a:t>Джахана</a:t>
            </a:r>
            <a:r>
              <a:rPr lang="ru-RU" dirty="0"/>
              <a:t>, з </a:t>
            </a:r>
            <a:r>
              <a:rPr lang="ru-RU" dirty="0" err="1"/>
              <a:t>вікон</a:t>
            </a:r>
            <a:r>
              <a:rPr lang="ru-RU" dirty="0"/>
              <a:t>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сумно</a:t>
            </a:r>
            <a:r>
              <a:rPr lang="ru-RU" dirty="0"/>
              <a:t> </a:t>
            </a:r>
            <a:r>
              <a:rPr lang="ru-RU" dirty="0" err="1"/>
              <a:t>милувався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творінням</a:t>
            </a:r>
            <a:r>
              <a:rPr lang="ru-RU" dirty="0"/>
              <a:t> — Тадж-Махалом.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59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пам'ятників</a:t>
            </a:r>
            <a:r>
              <a:rPr lang="ru-RU" dirty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Махабаліпурам</a:t>
            </a:r>
            <a:endParaRPr lang="ru-RU" dirty="0"/>
          </a:p>
        </p:txBody>
      </p:sp>
      <p:pic>
        <p:nvPicPr>
          <p:cNvPr id="6146" name="Picture 2" descr="D:\Rathas-Mahabalipu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4500"/>
            <a:ext cx="7620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40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178</Words>
  <Application>Microsoft Office PowerPoint</Application>
  <PresentationFormat>Экран (4:3)</PresentationFormat>
  <Paragraphs>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Індія</vt:lpstr>
      <vt:lpstr>Червоний форт в Аґрі</vt:lpstr>
      <vt:lpstr>Презентация PowerPoint</vt:lpstr>
      <vt:lpstr>Печери Аджанти</vt:lpstr>
      <vt:lpstr>Презентация PowerPoint</vt:lpstr>
      <vt:lpstr>Печери Еллори</vt:lpstr>
      <vt:lpstr>Тадж-Махал</vt:lpstr>
      <vt:lpstr>Презентация PowerPoint</vt:lpstr>
      <vt:lpstr>Група пам'ятників у місті Махабаліпурам</vt:lpstr>
      <vt:lpstr>Храм сонця в Конарку</vt:lpstr>
      <vt:lpstr>Презентация PowerPoint</vt:lpstr>
      <vt:lpstr>Храми і монастирі Гоа</vt:lpstr>
      <vt:lpstr>Фатехпур-Сікрі</vt:lpstr>
      <vt:lpstr>Група пам'ятників у Хампі</vt:lpstr>
      <vt:lpstr>Пам'ятники Кхаджурахо</vt:lpstr>
      <vt:lpstr>Презентация PowerPoint</vt:lpstr>
      <vt:lpstr>Печерні храми острова Елефанта</vt:lpstr>
      <vt:lpstr>Храми Чоли</vt:lpstr>
      <vt:lpstr>Буддистські пам'ятники Санчі</vt:lpstr>
      <vt:lpstr>Презентация PowerPoint</vt:lpstr>
      <vt:lpstr>Гробниця Хумаюна</vt:lpstr>
      <vt:lpstr>Презентация PowerPoint</vt:lpstr>
      <vt:lpstr>Мінарет Кутб-Мінар</vt:lpstr>
      <vt:lpstr>Храм Махабодхі</vt:lpstr>
      <vt:lpstr>Археологічний парк Чампанер-Паваґадх</vt:lpstr>
      <vt:lpstr>Вокзал Чхатрапаті-Шіваджі</vt:lpstr>
      <vt:lpstr>Презентация PowerPoint</vt:lpstr>
      <vt:lpstr>Джантар-Мантар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</dc:title>
  <dc:creator>Настя</dc:creator>
  <cp:lastModifiedBy>Настя</cp:lastModifiedBy>
  <cp:revision>6</cp:revision>
  <dcterms:created xsi:type="dcterms:W3CDTF">2014-02-10T15:30:46Z</dcterms:created>
  <dcterms:modified xsi:type="dcterms:W3CDTF">2014-02-10T16:31:38Z</dcterms:modified>
</cp:coreProperties>
</file>