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3B4FC-E021-4119-BE50-ECCA89579801}" type="doc">
      <dgm:prSet loTypeId="urn:microsoft.com/office/officeart/2011/layout/CircleProcess" loCatId="officeonlin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1F16D9-2D05-4EB2-BC3C-806F3CE5CDA6}">
      <dgm:prSet phldrT="[Текст]"/>
      <dgm:spPr/>
      <dgm:t>
        <a:bodyPr/>
        <a:lstStyle/>
        <a:p>
          <a:r>
            <a:rPr lang="ru-RU" dirty="0" err="1" smtClean="0"/>
            <a:t>Дякую</a:t>
          </a:r>
          <a:endParaRPr lang="uk-UA" dirty="0"/>
        </a:p>
      </dgm:t>
    </dgm:pt>
    <dgm:pt modelId="{61AA28C5-5954-4424-AE07-B6738680265F}" type="parTrans" cxnId="{CA804883-C45B-4E8F-9545-E2DDB47F4477}">
      <dgm:prSet/>
      <dgm:spPr/>
      <dgm:t>
        <a:bodyPr/>
        <a:lstStyle/>
        <a:p>
          <a:endParaRPr lang="uk-UA"/>
        </a:p>
      </dgm:t>
    </dgm:pt>
    <dgm:pt modelId="{18F1A554-D6DA-49BF-AFD6-020D41344506}" type="sibTrans" cxnId="{CA804883-C45B-4E8F-9545-E2DDB47F4477}">
      <dgm:prSet/>
      <dgm:spPr/>
      <dgm:t>
        <a:bodyPr/>
        <a:lstStyle/>
        <a:p>
          <a:endParaRPr lang="uk-UA"/>
        </a:p>
      </dgm:t>
    </dgm:pt>
    <dgm:pt modelId="{AD46DB40-12D6-4F39-A937-B1FA8FFDBD12}">
      <dgm:prSet phldrT="[Текст]"/>
      <dgm:spPr/>
      <dgm:t>
        <a:bodyPr/>
        <a:lstStyle/>
        <a:p>
          <a:r>
            <a:rPr lang="ru-RU" dirty="0" smtClean="0"/>
            <a:t>за</a:t>
          </a:r>
          <a:endParaRPr lang="uk-UA" dirty="0"/>
        </a:p>
      </dgm:t>
    </dgm:pt>
    <dgm:pt modelId="{3D79188C-5CF5-4FFA-B075-0AEE497DD129}" type="parTrans" cxnId="{688436C6-3362-44CB-9BEF-432D11E4684E}">
      <dgm:prSet/>
      <dgm:spPr/>
      <dgm:t>
        <a:bodyPr/>
        <a:lstStyle/>
        <a:p>
          <a:endParaRPr lang="uk-UA"/>
        </a:p>
      </dgm:t>
    </dgm:pt>
    <dgm:pt modelId="{B07A1085-88DF-4418-AD9C-78F0B1BFAFEE}" type="sibTrans" cxnId="{688436C6-3362-44CB-9BEF-432D11E4684E}">
      <dgm:prSet/>
      <dgm:spPr/>
      <dgm:t>
        <a:bodyPr/>
        <a:lstStyle/>
        <a:p>
          <a:endParaRPr lang="uk-UA"/>
        </a:p>
      </dgm:t>
    </dgm:pt>
    <dgm:pt modelId="{09E5795E-5453-4F14-BE9B-D7210C15DD4D}">
      <dgm:prSet phldrT="[Текст]"/>
      <dgm:spPr/>
      <dgm:t>
        <a:bodyPr/>
        <a:lstStyle/>
        <a:p>
          <a:r>
            <a:rPr lang="ru-RU" dirty="0" err="1" smtClean="0"/>
            <a:t>увагу</a:t>
          </a:r>
          <a:r>
            <a:rPr lang="uk-UA" b="0" i="0" dirty="0" smtClean="0"/>
            <a:t>!</a:t>
          </a:r>
          <a:endParaRPr lang="uk-UA" dirty="0"/>
        </a:p>
      </dgm:t>
    </dgm:pt>
    <dgm:pt modelId="{DD7243AB-A0A6-452A-92B1-80FB8ED497FC}" type="parTrans" cxnId="{A00B965F-D943-4CA5-AB73-738D7944ED81}">
      <dgm:prSet/>
      <dgm:spPr/>
      <dgm:t>
        <a:bodyPr/>
        <a:lstStyle/>
        <a:p>
          <a:endParaRPr lang="uk-UA"/>
        </a:p>
      </dgm:t>
    </dgm:pt>
    <dgm:pt modelId="{C1593264-D3ED-4322-B053-6A6E8D1EA4A2}" type="sibTrans" cxnId="{A00B965F-D943-4CA5-AB73-738D7944ED81}">
      <dgm:prSet/>
      <dgm:spPr/>
      <dgm:t>
        <a:bodyPr/>
        <a:lstStyle/>
        <a:p>
          <a:endParaRPr lang="uk-UA"/>
        </a:p>
      </dgm:t>
    </dgm:pt>
    <dgm:pt modelId="{DB3A8FF2-99B1-44F4-A329-CF049E512941}" type="pres">
      <dgm:prSet presAssocID="{F363B4FC-E021-4119-BE50-ECCA8957980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6328D3D-F4D8-4D8D-8EEA-347A458DD609}" type="pres">
      <dgm:prSet presAssocID="{09E5795E-5453-4F14-BE9B-D7210C15DD4D}" presName="Accent3" presStyleCnt="0"/>
      <dgm:spPr/>
    </dgm:pt>
    <dgm:pt modelId="{F2836441-428D-4B6A-A196-DF727F9E9AC4}" type="pres">
      <dgm:prSet presAssocID="{09E5795E-5453-4F14-BE9B-D7210C15DD4D}" presName="Accent" presStyleLbl="node1" presStyleIdx="0" presStyleCnt="3"/>
      <dgm:spPr/>
    </dgm:pt>
    <dgm:pt modelId="{5FDB8C17-39B4-4CC2-8C96-62B7BC647955}" type="pres">
      <dgm:prSet presAssocID="{09E5795E-5453-4F14-BE9B-D7210C15DD4D}" presName="ParentBackground3" presStyleCnt="0"/>
      <dgm:spPr/>
    </dgm:pt>
    <dgm:pt modelId="{9AA7E6C0-E585-498F-8C41-09D7BA825D1E}" type="pres">
      <dgm:prSet presAssocID="{09E5795E-5453-4F14-BE9B-D7210C15DD4D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E642A23B-5C24-4936-ABB8-AAE8E916C86A}" type="pres">
      <dgm:prSet presAssocID="{09E5795E-5453-4F14-BE9B-D7210C15DD4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BE3FF9-CD48-4095-822D-9CFC193E6C64}" type="pres">
      <dgm:prSet presAssocID="{AD46DB40-12D6-4F39-A937-B1FA8FFDBD12}" presName="Accent2" presStyleCnt="0"/>
      <dgm:spPr/>
    </dgm:pt>
    <dgm:pt modelId="{F4292921-41C5-4EEB-9738-6097F0707AEB}" type="pres">
      <dgm:prSet presAssocID="{AD46DB40-12D6-4F39-A937-B1FA8FFDBD12}" presName="Accent" presStyleLbl="node1" presStyleIdx="1" presStyleCnt="3"/>
      <dgm:spPr/>
    </dgm:pt>
    <dgm:pt modelId="{ADCDEF22-24FE-4464-B46D-11D96DC01368}" type="pres">
      <dgm:prSet presAssocID="{AD46DB40-12D6-4F39-A937-B1FA8FFDBD12}" presName="ParentBackground2" presStyleCnt="0"/>
      <dgm:spPr/>
    </dgm:pt>
    <dgm:pt modelId="{1F580315-E4FF-4412-988C-72400413B6C8}" type="pres">
      <dgm:prSet presAssocID="{AD46DB40-12D6-4F39-A937-B1FA8FFDBD12}" presName="ParentBackground" presStyleLbl="fgAcc1" presStyleIdx="1" presStyleCnt="3"/>
      <dgm:spPr/>
    </dgm:pt>
    <dgm:pt modelId="{3693531B-C69A-41B9-8050-C264FC635EB5}" type="pres">
      <dgm:prSet presAssocID="{AD46DB40-12D6-4F39-A937-B1FA8FFDBD1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2C82F0D-9F2A-4A79-AD56-002D32F2D050}" type="pres">
      <dgm:prSet presAssocID="{681F16D9-2D05-4EB2-BC3C-806F3CE5CDA6}" presName="Accent1" presStyleCnt="0"/>
      <dgm:spPr/>
    </dgm:pt>
    <dgm:pt modelId="{DB7C98CE-3D09-4CE1-9CAA-F92F245DC49F}" type="pres">
      <dgm:prSet presAssocID="{681F16D9-2D05-4EB2-BC3C-806F3CE5CDA6}" presName="Accent" presStyleLbl="node1" presStyleIdx="2" presStyleCnt="3"/>
      <dgm:spPr/>
    </dgm:pt>
    <dgm:pt modelId="{DAE5266C-77EC-4CAF-BB38-4D35CBC5C503}" type="pres">
      <dgm:prSet presAssocID="{681F16D9-2D05-4EB2-BC3C-806F3CE5CDA6}" presName="ParentBackground1" presStyleCnt="0"/>
      <dgm:spPr/>
    </dgm:pt>
    <dgm:pt modelId="{A7296F0B-535C-4994-874D-2346366AFC99}" type="pres">
      <dgm:prSet presAssocID="{681F16D9-2D05-4EB2-BC3C-806F3CE5CDA6}" presName="ParentBackground" presStyleLbl="fgAcc1" presStyleIdx="2" presStyleCnt="3"/>
      <dgm:spPr/>
    </dgm:pt>
    <dgm:pt modelId="{E38383B0-2B25-4E72-B004-1F1FDD4C0994}" type="pres">
      <dgm:prSet presAssocID="{681F16D9-2D05-4EB2-BC3C-806F3CE5CDA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1F291E7-A543-4BBB-8006-DB61B463BA5D}" type="presOf" srcId="{F363B4FC-E021-4119-BE50-ECCA89579801}" destId="{DB3A8FF2-99B1-44F4-A329-CF049E512941}" srcOrd="0" destOrd="0" presId="urn:microsoft.com/office/officeart/2011/layout/CircleProcess"/>
    <dgm:cxn modelId="{688436C6-3362-44CB-9BEF-432D11E4684E}" srcId="{F363B4FC-E021-4119-BE50-ECCA89579801}" destId="{AD46DB40-12D6-4F39-A937-B1FA8FFDBD12}" srcOrd="1" destOrd="0" parTransId="{3D79188C-5CF5-4FFA-B075-0AEE497DD129}" sibTransId="{B07A1085-88DF-4418-AD9C-78F0B1BFAFEE}"/>
    <dgm:cxn modelId="{CA804883-C45B-4E8F-9545-E2DDB47F4477}" srcId="{F363B4FC-E021-4119-BE50-ECCA89579801}" destId="{681F16D9-2D05-4EB2-BC3C-806F3CE5CDA6}" srcOrd="0" destOrd="0" parTransId="{61AA28C5-5954-4424-AE07-B6738680265F}" sibTransId="{18F1A554-D6DA-49BF-AFD6-020D41344506}"/>
    <dgm:cxn modelId="{4F4F3B39-3FE6-49E2-AF1F-0567F9FA91E0}" type="presOf" srcId="{AD46DB40-12D6-4F39-A937-B1FA8FFDBD12}" destId="{1F580315-E4FF-4412-988C-72400413B6C8}" srcOrd="0" destOrd="0" presId="urn:microsoft.com/office/officeart/2011/layout/CircleProcess"/>
    <dgm:cxn modelId="{0A391E61-F5E6-400D-B4B5-188B483C83F4}" type="presOf" srcId="{AD46DB40-12D6-4F39-A937-B1FA8FFDBD12}" destId="{3693531B-C69A-41B9-8050-C264FC635EB5}" srcOrd="1" destOrd="0" presId="urn:microsoft.com/office/officeart/2011/layout/CircleProcess"/>
    <dgm:cxn modelId="{A00B965F-D943-4CA5-AB73-738D7944ED81}" srcId="{F363B4FC-E021-4119-BE50-ECCA89579801}" destId="{09E5795E-5453-4F14-BE9B-D7210C15DD4D}" srcOrd="2" destOrd="0" parTransId="{DD7243AB-A0A6-452A-92B1-80FB8ED497FC}" sibTransId="{C1593264-D3ED-4322-B053-6A6E8D1EA4A2}"/>
    <dgm:cxn modelId="{7946AA93-6D6A-4A71-94CA-A0F87403A443}" type="presOf" srcId="{09E5795E-5453-4F14-BE9B-D7210C15DD4D}" destId="{9AA7E6C0-E585-498F-8C41-09D7BA825D1E}" srcOrd="0" destOrd="0" presId="urn:microsoft.com/office/officeart/2011/layout/CircleProcess"/>
    <dgm:cxn modelId="{3F7F5364-EC2E-4550-AF63-016FD47F119F}" type="presOf" srcId="{681F16D9-2D05-4EB2-BC3C-806F3CE5CDA6}" destId="{A7296F0B-535C-4994-874D-2346366AFC99}" srcOrd="0" destOrd="0" presId="urn:microsoft.com/office/officeart/2011/layout/CircleProcess"/>
    <dgm:cxn modelId="{EE41B8BE-4DF4-40D2-8FF6-5407895CC700}" type="presOf" srcId="{681F16D9-2D05-4EB2-BC3C-806F3CE5CDA6}" destId="{E38383B0-2B25-4E72-B004-1F1FDD4C0994}" srcOrd="1" destOrd="0" presId="urn:microsoft.com/office/officeart/2011/layout/CircleProcess"/>
    <dgm:cxn modelId="{3930A373-D7B6-4223-9955-299413343265}" type="presOf" srcId="{09E5795E-5453-4F14-BE9B-D7210C15DD4D}" destId="{E642A23B-5C24-4936-ABB8-AAE8E916C86A}" srcOrd="1" destOrd="0" presId="urn:microsoft.com/office/officeart/2011/layout/CircleProcess"/>
    <dgm:cxn modelId="{E36FDD59-887B-4D47-B91D-5B3AE050EB28}" type="presParOf" srcId="{DB3A8FF2-99B1-44F4-A329-CF049E512941}" destId="{F6328D3D-F4D8-4D8D-8EEA-347A458DD609}" srcOrd="0" destOrd="0" presId="urn:microsoft.com/office/officeart/2011/layout/CircleProcess"/>
    <dgm:cxn modelId="{0B6A6AED-FBA0-4785-A0E5-95285EBBC10F}" type="presParOf" srcId="{F6328D3D-F4D8-4D8D-8EEA-347A458DD609}" destId="{F2836441-428D-4B6A-A196-DF727F9E9AC4}" srcOrd="0" destOrd="0" presId="urn:microsoft.com/office/officeart/2011/layout/CircleProcess"/>
    <dgm:cxn modelId="{BED1D70B-6CC5-4B38-B962-D5A7DC78F89D}" type="presParOf" srcId="{DB3A8FF2-99B1-44F4-A329-CF049E512941}" destId="{5FDB8C17-39B4-4CC2-8C96-62B7BC647955}" srcOrd="1" destOrd="0" presId="urn:microsoft.com/office/officeart/2011/layout/CircleProcess"/>
    <dgm:cxn modelId="{94CCE3AF-3395-466D-B787-961AA3124A38}" type="presParOf" srcId="{5FDB8C17-39B4-4CC2-8C96-62B7BC647955}" destId="{9AA7E6C0-E585-498F-8C41-09D7BA825D1E}" srcOrd="0" destOrd="0" presId="urn:microsoft.com/office/officeart/2011/layout/CircleProcess"/>
    <dgm:cxn modelId="{CF968D0E-CF48-4230-B648-61E67146C626}" type="presParOf" srcId="{DB3A8FF2-99B1-44F4-A329-CF049E512941}" destId="{E642A23B-5C24-4936-ABB8-AAE8E916C86A}" srcOrd="2" destOrd="0" presId="urn:microsoft.com/office/officeart/2011/layout/CircleProcess"/>
    <dgm:cxn modelId="{096BDA14-2D36-4F65-A4C5-042B1BECC94B}" type="presParOf" srcId="{DB3A8FF2-99B1-44F4-A329-CF049E512941}" destId="{8DBE3FF9-CD48-4095-822D-9CFC193E6C64}" srcOrd="3" destOrd="0" presId="urn:microsoft.com/office/officeart/2011/layout/CircleProcess"/>
    <dgm:cxn modelId="{F3571D5E-0D2E-4539-AED1-EC06019961F5}" type="presParOf" srcId="{8DBE3FF9-CD48-4095-822D-9CFC193E6C64}" destId="{F4292921-41C5-4EEB-9738-6097F0707AEB}" srcOrd="0" destOrd="0" presId="urn:microsoft.com/office/officeart/2011/layout/CircleProcess"/>
    <dgm:cxn modelId="{C8481D0F-1E64-4688-B760-90EED177C1F3}" type="presParOf" srcId="{DB3A8FF2-99B1-44F4-A329-CF049E512941}" destId="{ADCDEF22-24FE-4464-B46D-11D96DC01368}" srcOrd="4" destOrd="0" presId="urn:microsoft.com/office/officeart/2011/layout/CircleProcess"/>
    <dgm:cxn modelId="{3BC77402-C8FB-4009-8055-978811706616}" type="presParOf" srcId="{ADCDEF22-24FE-4464-B46D-11D96DC01368}" destId="{1F580315-E4FF-4412-988C-72400413B6C8}" srcOrd="0" destOrd="0" presId="urn:microsoft.com/office/officeart/2011/layout/CircleProcess"/>
    <dgm:cxn modelId="{64988C29-43D1-4BC2-932B-4DCB311833E2}" type="presParOf" srcId="{DB3A8FF2-99B1-44F4-A329-CF049E512941}" destId="{3693531B-C69A-41B9-8050-C264FC635EB5}" srcOrd="5" destOrd="0" presId="urn:microsoft.com/office/officeart/2011/layout/CircleProcess"/>
    <dgm:cxn modelId="{07FD188C-0CF9-46F5-AF79-D5B0CA2EBA79}" type="presParOf" srcId="{DB3A8FF2-99B1-44F4-A329-CF049E512941}" destId="{82C82F0D-9F2A-4A79-AD56-002D32F2D050}" srcOrd="6" destOrd="0" presId="urn:microsoft.com/office/officeart/2011/layout/CircleProcess"/>
    <dgm:cxn modelId="{B4ABAC8D-D407-4566-9857-DBE9E9F71DE6}" type="presParOf" srcId="{82C82F0D-9F2A-4A79-AD56-002D32F2D050}" destId="{DB7C98CE-3D09-4CE1-9CAA-F92F245DC49F}" srcOrd="0" destOrd="0" presId="urn:microsoft.com/office/officeart/2011/layout/CircleProcess"/>
    <dgm:cxn modelId="{B1F5519C-AF06-4065-8099-3970EE69A510}" type="presParOf" srcId="{DB3A8FF2-99B1-44F4-A329-CF049E512941}" destId="{DAE5266C-77EC-4CAF-BB38-4D35CBC5C503}" srcOrd="7" destOrd="0" presId="urn:microsoft.com/office/officeart/2011/layout/CircleProcess"/>
    <dgm:cxn modelId="{B72DEDF9-776D-4D87-B149-B59E66767A16}" type="presParOf" srcId="{DAE5266C-77EC-4CAF-BB38-4D35CBC5C503}" destId="{A7296F0B-535C-4994-874D-2346366AFC99}" srcOrd="0" destOrd="0" presId="urn:microsoft.com/office/officeart/2011/layout/CircleProcess"/>
    <dgm:cxn modelId="{F7B254DB-7527-4500-8FA7-726195D2EC57}" type="presParOf" srcId="{DB3A8FF2-99B1-44F4-A329-CF049E512941}" destId="{E38383B0-2B25-4E72-B004-1F1FDD4C099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36441-428D-4B6A-A196-DF727F9E9AC4}">
      <dsp:nvSpPr>
        <dsp:cNvPr id="0" name=""/>
        <dsp:cNvSpPr/>
      </dsp:nvSpPr>
      <dsp:spPr>
        <a:xfrm>
          <a:off x="5706061" y="944167"/>
          <a:ext cx="2501077" cy="2501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7E6C0-E585-498F-8C41-09D7BA825D1E}">
      <dsp:nvSpPr>
        <dsp:cNvPr id="0" name=""/>
        <dsp:cNvSpPr/>
      </dsp:nvSpPr>
      <dsp:spPr>
        <a:xfrm>
          <a:off x="5789105" y="1027567"/>
          <a:ext cx="2334990" cy="23347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увагу</a:t>
          </a:r>
          <a:r>
            <a:rPr lang="uk-UA" sz="4000" b="0" i="0" kern="1200" dirty="0" smtClean="0"/>
            <a:t>!</a:t>
          </a:r>
          <a:endParaRPr lang="uk-UA" sz="4000" kern="1200" dirty="0"/>
        </a:p>
      </dsp:txBody>
      <dsp:txXfrm>
        <a:off x="6122907" y="1361164"/>
        <a:ext cx="1667384" cy="1667547"/>
      </dsp:txXfrm>
    </dsp:sp>
    <dsp:sp modelId="{F4292921-41C5-4EEB-9738-6097F0707AEB}">
      <dsp:nvSpPr>
        <dsp:cNvPr id="0" name=""/>
        <dsp:cNvSpPr/>
      </dsp:nvSpPr>
      <dsp:spPr>
        <a:xfrm rot="2700000">
          <a:off x="3124138" y="947191"/>
          <a:ext cx="2495053" cy="249505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580315-E4FF-4412-988C-72400413B6C8}">
      <dsp:nvSpPr>
        <dsp:cNvPr id="0" name=""/>
        <dsp:cNvSpPr/>
      </dsp:nvSpPr>
      <dsp:spPr>
        <a:xfrm>
          <a:off x="3204170" y="1027567"/>
          <a:ext cx="2334990" cy="23347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за</a:t>
          </a:r>
          <a:endParaRPr lang="uk-UA" sz="4000" kern="1200" dirty="0"/>
        </a:p>
      </dsp:txBody>
      <dsp:txXfrm>
        <a:off x="3537972" y="1361164"/>
        <a:ext cx="1667384" cy="1667547"/>
      </dsp:txXfrm>
    </dsp:sp>
    <dsp:sp modelId="{DB7C98CE-3D09-4CE1-9CAA-F92F245DC49F}">
      <dsp:nvSpPr>
        <dsp:cNvPr id="0" name=""/>
        <dsp:cNvSpPr/>
      </dsp:nvSpPr>
      <dsp:spPr>
        <a:xfrm rot="2700000">
          <a:off x="539203" y="947191"/>
          <a:ext cx="2495053" cy="249505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96F0B-535C-4994-874D-2346366AFC99}">
      <dsp:nvSpPr>
        <dsp:cNvPr id="0" name=""/>
        <dsp:cNvSpPr/>
      </dsp:nvSpPr>
      <dsp:spPr>
        <a:xfrm>
          <a:off x="619235" y="1027567"/>
          <a:ext cx="2334990" cy="23347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Дякую</a:t>
          </a:r>
          <a:endParaRPr lang="uk-UA" sz="4000" kern="1200" dirty="0"/>
        </a:p>
      </dsp:txBody>
      <dsp:txXfrm>
        <a:off x="953037" y="1361164"/>
        <a:ext cx="1667384" cy="1667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49EBE4-508A-4F74-B15C-A3A038DA7EE1}" type="datetimeFigureOut">
              <a:rPr lang="uk-UA" smtClean="0"/>
              <a:t>20.01.2013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8D1F4-9A69-4084-8C3F-4E49636DEDBB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E%D0%B1%D1%80%D0%B0%D0%B6%D0%B5%D0%BD%D0%BD%D1%8F:Flag_of_Germany.sv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E%D0%B1%D1%80%D0%B0%D0%B6%D0%B5%D0%BD%D0%BD%D1%8F:Cityscapeberlin2006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hyperlink" Target="http://uk.wikipedia.org/wiki/%D0%97%D0%BE%D0%B1%D1%80%D0%B0%D0%B6%D0%B5%D0%BD%D0%BD%D1%8F:BrandenburgGate_FrontatNight_June_2004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6" y="1268761"/>
            <a:ext cx="7175351" cy="266429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>
                <a:solidFill>
                  <a:schemeClr val="accent6"/>
                </a:solidFill>
              </a:rPr>
              <a:t>Презентація на тему: </a:t>
            </a:r>
            <a:r>
              <a:rPr lang="en-US" sz="4400" dirty="0" smtClean="0">
                <a:solidFill>
                  <a:schemeClr val="accent6"/>
                </a:solidFill>
              </a:rPr>
              <a:t>“</a:t>
            </a:r>
            <a:r>
              <a:rPr lang="uk-UA" sz="4400" dirty="0" smtClean="0">
                <a:solidFill>
                  <a:schemeClr val="accent6"/>
                </a:solidFill>
              </a:rPr>
              <a:t>Федеративна Республіка Німеччини</a:t>
            </a:r>
            <a:r>
              <a:rPr lang="en-US" sz="4400" dirty="0" smtClean="0">
                <a:solidFill>
                  <a:schemeClr val="accent6"/>
                </a:solidFill>
              </a:rPr>
              <a:t>”</a:t>
            </a:r>
            <a:endParaRPr lang="uk-UA" sz="44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9"/>
            <a:ext cx="6264696" cy="1656184"/>
          </a:xfrm>
        </p:spPr>
        <p:txBody>
          <a:bodyPr>
            <a:noAutofit/>
          </a:bodyPr>
          <a:lstStyle/>
          <a:p>
            <a:pPr algn="r"/>
            <a:r>
              <a:rPr lang="uk-UA" sz="2400" dirty="0" smtClean="0"/>
              <a:t>Підготував:</a:t>
            </a:r>
          </a:p>
          <a:p>
            <a:pPr algn="r"/>
            <a:r>
              <a:rPr lang="uk-UA" sz="2400" dirty="0" smtClean="0"/>
              <a:t>Учень 10-А класу</a:t>
            </a:r>
          </a:p>
          <a:p>
            <a:pPr algn="r"/>
            <a:r>
              <a:rPr lang="uk-UA" sz="2400" dirty="0" smtClean="0"/>
              <a:t>ЗОШ №25 м. Луцька</a:t>
            </a:r>
          </a:p>
          <a:p>
            <a:pPr algn="r"/>
            <a:r>
              <a:rPr lang="uk-UA" sz="2400" dirty="0" smtClean="0"/>
              <a:t>Матвійчук Роман</a:t>
            </a:r>
            <a:endParaRPr lang="uk-UA" sz="2400" dirty="0"/>
          </a:p>
        </p:txBody>
      </p:sp>
      <p:pic>
        <p:nvPicPr>
          <p:cNvPr id="4" name="Vangelis_-_Hymne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15701.6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80526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16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5"/>
    </mc:Choice>
    <mc:Fallback>
      <p:transition spd="slow" advTm="10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021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365104"/>
            <a:ext cx="8928992" cy="2376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Bookman Old Style" pitchFamily="18" charset="0"/>
              </a:rPr>
              <a:t>До Німеччини відноситься частина Альп між Боденським озером і </a:t>
            </a:r>
            <a:r>
              <a:rPr lang="uk-UA" sz="2800" dirty="0" err="1">
                <a:latin typeface="Bookman Old Style" pitchFamily="18" charset="0"/>
              </a:rPr>
              <a:t>Берхтесгаденом</a:t>
            </a:r>
            <a:r>
              <a:rPr lang="uk-UA" sz="2800" dirty="0">
                <a:latin typeface="Bookman Old Style" pitchFamily="18" charset="0"/>
              </a:rPr>
              <a:t>. Ця місцевість багата захоплюючими дух панорамами і незвичайними проявами гри природи, живописними озерами і містечками такої казкової краси, що вони самі собою напрошуються у фотоальбом. У цих місцях мимоволі забуваєш, що Німеччина - ця густонаселена індустріальна держава. Тут панує природа, спокій і відпочинок.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"/>
            <a:ext cx="9143999" cy="42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68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2802">
        <p14:prism/>
      </p:transition>
    </mc:Choice>
    <mc:Fallback>
      <p:transition spd="slow" advTm="22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Рослинний світ Німеччини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296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Близько 30% території Німеччини покрита лісами, зосередженими в основному в південній частині країни. 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Близько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двох третин лісів - хвойні, одна третина - листя, в яких ростуть береза, бук, дуб і горіх.</a:t>
            </a:r>
            <a:endParaRPr lang="uk-UA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852738"/>
            <a:ext cx="3857625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852738"/>
            <a:ext cx="3929063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4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4842">
        <p14:doors dir="vert"/>
      </p:transition>
    </mc:Choice>
    <mc:Fallback>
      <p:transition spd="slow" advTm="148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Промисловість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285255"/>
              </p:ext>
            </p:extLst>
          </p:nvPr>
        </p:nvGraphicFramePr>
        <p:xfrm>
          <a:off x="457200" y="1124744"/>
          <a:ext cx="8229600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21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Північ </a:t>
                      </a:r>
                      <a:r>
                        <a:rPr kumimoji="0" lang="uk-UA" sz="2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та Схід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Західна частина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Південна частина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/>
                </a:tc>
              </a:tr>
              <a:tr h="4594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sng" dirty="0" smtClean="0">
                          <a:latin typeface="Bookman Old Style" pitchFamily="18" charset="0"/>
                        </a:rPr>
                        <a:t>Спеціалізація:      </a:t>
                      </a:r>
                      <a:r>
                        <a:rPr lang="uk-UA" sz="1800" dirty="0" smtClean="0">
                          <a:latin typeface="Bookman Old Style" pitchFamily="18" charset="0"/>
                        </a:rPr>
                        <a:t>обслуговування   зовнішньої торгівлі      (портове господарство, судноплавство),   виплавка   міді, автобудування,   молочне і м'ясне тваринництво </a:t>
                      </a:r>
                      <a:endParaRPr lang="uk-UA" sz="18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sng" dirty="0" smtClean="0">
                          <a:latin typeface="Bookman Old Style" pitchFamily="18" charset="0"/>
                        </a:rPr>
                        <a:t>Спеціалізація:   </a:t>
                      </a:r>
                      <a:r>
                        <a:rPr lang="uk-UA" sz="1800" dirty="0" smtClean="0">
                          <a:latin typeface="Bookman Old Style" pitchFamily="18" charset="0"/>
                        </a:rPr>
                        <a:t>видобуток вугілля, чорна і кольорова металургія ("</a:t>
                      </a:r>
                      <a:r>
                        <a:rPr lang="uk-UA" sz="1800" dirty="0" err="1" smtClean="0">
                          <a:latin typeface="Bookman Old Style" pitchFamily="18" charset="0"/>
                        </a:rPr>
                        <a:t>Тісен</a:t>
                      </a:r>
                      <a:r>
                        <a:rPr lang="uk-UA" sz="1800" dirty="0" smtClean="0">
                          <a:latin typeface="Bookman Old Style" pitchFamily="18" charset="0"/>
                        </a:rPr>
                        <a:t>",      "</a:t>
                      </a:r>
                      <a:r>
                        <a:rPr lang="uk-UA" sz="1800" dirty="0" err="1" smtClean="0">
                          <a:latin typeface="Bookman Old Style" pitchFamily="18" charset="0"/>
                        </a:rPr>
                        <a:t>Манесман</a:t>
                      </a:r>
                      <a:r>
                        <a:rPr lang="uk-UA" sz="1800" dirty="0" smtClean="0">
                          <a:latin typeface="Bookman Old Style" pitchFamily="18" charset="0"/>
                        </a:rPr>
                        <a:t>"), виробництво  устаткування, двигунів, локомотивів та ін., хімічна   і   текстильна промисловість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sng" dirty="0" smtClean="0">
                          <a:latin typeface="Bookman Old Style" pitchFamily="18" charset="0"/>
                        </a:rPr>
                        <a:t>Спеціалізація:    </a:t>
                      </a:r>
                      <a:r>
                        <a:rPr lang="uk-UA" sz="1800" dirty="0" smtClean="0">
                          <a:latin typeface="Bookman Old Style" pitchFamily="18" charset="0"/>
                        </a:rPr>
                        <a:t>різноманітне    машинобудування   (електротехнічне - "Сіменс", "Роберт Бош", оптика, електронне   приладобудування і автомобілебудування).   Хімічна,        текстильна, швейна промисловість,  видобуток уранової руди, виробництво с/х продукції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9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66"/>
    </mc:Choice>
    <mc:Fallback>
      <p:transition spd="slow" advTm="2646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pPr algn="ctr"/>
            <a:r>
              <a:rPr lang="uk-UA" dirty="0" smtClean="0"/>
              <a:t>Зовнішня торгівля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Імпорт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: </a:t>
            </a: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cademyCTT" pitchFamily="2" charset="0"/>
            </a:endParaRPr>
          </a:p>
          <a:p>
            <a:pPr marL="4572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cademyCTT" pitchFamily="2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Мінеральна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сировина (залізні, марганцеві, мідні, алюмінієві, поліметалеві руди, нафта, газ, кам'яне вугілля та ін.)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Продовольчі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товари: цукор, зерно, м’ясо, картопля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Корми </a:t>
            </a:r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Кольорові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метали: мідь, цинк, алюміній та ін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9144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Експорт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: </a:t>
            </a: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cademyCTT" pitchFamily="2" charset="0"/>
            </a:endParaRPr>
          </a:p>
          <a:p>
            <a:pPr marL="45720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cademyCTT" pitchFamily="2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Автомобілі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кораблі, верстати, електроніка, електротехніка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Хімікати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Сталь і прокат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Кокс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655651"/>
      </p:ext>
    </p:extLst>
  </p:cSld>
  <p:clrMapOvr>
    <a:masterClrMapping/>
  </p:clrMapOvr>
  <p:transition spd="slow" advTm="2446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11" descr="Страна Германия: До праздника меся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Страна Германия: Хилд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Страна Германия: фейерверк и кирм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Страна Германия: Вот-вот отправлятьс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29000"/>
            <a:ext cx="45799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6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82"/>
    </mc:Choice>
    <mc:Fallback>
      <p:transition spd="slow" advTm="15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843 -0.56647 L -0.54913 -0.25364 L -0.13663 -0.40809 L -4.44444E-6 2.31214E-7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єднана</a:t>
            </a:r>
            <a:r>
              <a:rPr lang="uk-UA" dirty="0" smtClean="0"/>
              <a:t> Німеччина – це розвинена країна Західної Європи</a:t>
            </a:r>
            <a:r>
              <a:rPr lang="en-US" dirty="0" smtClean="0"/>
              <a:t>, </a:t>
            </a:r>
            <a:r>
              <a:rPr lang="uk-UA" dirty="0" smtClean="0"/>
              <a:t>що має великі розміри території</a:t>
            </a:r>
            <a:r>
              <a:rPr lang="en-US" dirty="0" smtClean="0"/>
              <a:t>,</a:t>
            </a:r>
            <a:r>
              <a:rPr lang="uk-UA" dirty="0" smtClean="0"/>
              <a:t> значну кількість і густоту населення. Рівень економічного</a:t>
            </a:r>
            <a:r>
              <a:rPr lang="en-US" dirty="0" smtClean="0"/>
              <a:t>,</a:t>
            </a:r>
            <a:r>
              <a:rPr lang="uk-UA" dirty="0" smtClean="0"/>
              <a:t> політичного</a:t>
            </a:r>
            <a:r>
              <a:rPr lang="en-US" dirty="0" smtClean="0"/>
              <a:t>,</a:t>
            </a:r>
            <a:r>
              <a:rPr lang="uk-UA" dirty="0" smtClean="0"/>
              <a:t> соціального і культурного життя є дуже високим.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0328" y="908720"/>
            <a:ext cx="40033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Заключення</a:t>
            </a:r>
            <a:endParaRPr lang="uk-U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63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75"/>
    </mc:Choice>
    <mc:Fallback>
      <p:transition spd="slow" advTm="36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/>
              <a:t>Презентацію створено за допомогою </a:t>
            </a:r>
            <a:r>
              <a:rPr lang="uk-UA" sz="2800" dirty="0" err="1"/>
              <a:t>комп</a:t>
            </a:r>
            <a:r>
              <a:rPr lang="en-US" sz="2800" dirty="0"/>
              <a:t>’</a:t>
            </a:r>
            <a:r>
              <a:rPr lang="uk-UA" sz="2800" dirty="0" err="1"/>
              <a:t>ютерної</a:t>
            </a:r>
            <a:r>
              <a:rPr lang="uk-UA" sz="2800" dirty="0"/>
              <a:t> програми </a:t>
            </a:r>
            <a:r>
              <a:rPr lang="en-US" sz="2800" dirty="0"/>
              <a:t>“Power Point”</a:t>
            </a:r>
            <a:br>
              <a:rPr lang="en-US" sz="2800" dirty="0"/>
            </a:br>
            <a:r>
              <a:rPr lang="ru-RU" sz="2800" dirty="0"/>
              <a:t>© ТОВ</a:t>
            </a:r>
            <a:r>
              <a:rPr lang="en-US" sz="2800" dirty="0"/>
              <a:t> “Microsoft Office”, 2010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455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Джерела</a:t>
            </a:r>
            <a:r>
              <a:rPr lang="ru-RU" dirty="0"/>
              <a:t>:</a:t>
            </a:r>
            <a:endParaRPr lang="en-US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1) </a:t>
            </a:r>
            <a:r>
              <a:rPr lang="ru-RU" dirty="0" err="1"/>
              <a:t>Усі</a:t>
            </a:r>
            <a:r>
              <a:rPr lang="ru-RU" dirty="0"/>
              <a:t> уроки </a:t>
            </a:r>
            <a:r>
              <a:rPr lang="ru-RU" dirty="0" err="1" smtClean="0"/>
              <a:t>географії</a:t>
            </a:r>
            <a:r>
              <a:rPr lang="ru-RU" dirty="0" smtClean="0"/>
              <a:t>. </a:t>
            </a:r>
            <a:r>
              <a:rPr lang="ru-RU" dirty="0"/>
              <a:t>10 </a:t>
            </a:r>
            <a:r>
              <a:rPr lang="ru-RU" dirty="0" err="1"/>
              <a:t>клас</a:t>
            </a:r>
            <a:r>
              <a:rPr lang="ru-RU" dirty="0"/>
              <a:t>. </a:t>
            </a:r>
            <a:r>
              <a:rPr lang="ru-RU" dirty="0" err="1"/>
              <a:t>Група</a:t>
            </a:r>
            <a:r>
              <a:rPr lang="ru-RU" dirty="0"/>
              <a:t> «Основа», 2008.— 352 с.</a:t>
            </a:r>
            <a:br>
              <a:rPr lang="ru-RU" dirty="0"/>
            </a:br>
            <a:r>
              <a:rPr lang="ru-RU" dirty="0"/>
              <a:t>2) </a:t>
            </a:r>
            <a:r>
              <a:rPr lang="ru-RU" dirty="0" err="1"/>
              <a:t>Сайти</a:t>
            </a:r>
            <a:r>
              <a:rPr lang="ru-RU" dirty="0"/>
              <a:t>: </a:t>
            </a:r>
            <a:r>
              <a:rPr lang="en-US" dirty="0" err="1" smtClean="0"/>
              <a:t>heohrafiua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r>
              <a:rPr lang="en-US" dirty="0"/>
              <a:t>, wikipedia.ru</a:t>
            </a:r>
            <a:r>
              <a:rPr lang="ru-RU" dirty="0"/>
              <a:t>…</a:t>
            </a:r>
          </a:p>
          <a:p>
            <a:pPr marL="0" indent="0">
              <a:buNone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53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3055">
        <p14:warp dir="in"/>
      </p:transition>
    </mc:Choice>
    <mc:Fallback>
      <p:transition spd="slow" advTm="13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89654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98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235">
        <p14:ripple/>
      </p:transition>
    </mc:Choice>
    <mc:Fallback>
      <p:transition spd="slow" advTm="52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136904" cy="5040560"/>
          </a:xfrm>
        </p:spPr>
        <p:txBody>
          <a:bodyPr/>
          <a:lstStyle/>
          <a:p>
            <a:pPr marL="502920" indent="-457200">
              <a:buFont typeface="+mj-lt"/>
              <a:buAutoNum type="arabicParenR"/>
            </a:pPr>
            <a:r>
              <a:rPr lang="uk-UA" dirty="0" smtClean="0"/>
              <a:t>Загальні відомості.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smtClean="0"/>
              <a:t>Державний прапор.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smtClean="0"/>
              <a:t>Берлін.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smtClean="0"/>
              <a:t>Географічне положення.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smtClean="0"/>
              <a:t>Природні умови і ресурси.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smtClean="0"/>
              <a:t>Рослинний світ Німеччини.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smtClean="0"/>
              <a:t>Промисловість.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smtClean="0"/>
              <a:t>Зовнішня торгівля.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smtClean="0"/>
              <a:t>Краса Німеччини.</a:t>
            </a:r>
          </a:p>
          <a:p>
            <a:pPr marL="502920" indent="-457200">
              <a:buFont typeface="+mj-lt"/>
              <a:buAutoNum type="arabicParenR"/>
            </a:pPr>
            <a:r>
              <a:rPr lang="uk-UA" dirty="0" err="1" smtClean="0"/>
              <a:t>Заключення</a:t>
            </a:r>
            <a:r>
              <a:rPr lang="uk-UA" dirty="0" smtClean="0"/>
              <a:t>.</a:t>
            </a:r>
          </a:p>
          <a:p>
            <a:pPr marL="502920" indent="-457200">
              <a:buFont typeface="+mj-lt"/>
              <a:buAutoNum type="arabicParenR"/>
            </a:pPr>
            <a:endParaRPr lang="uk-UA" dirty="0" smtClean="0"/>
          </a:p>
          <a:p>
            <a:pPr marL="502920" indent="-457200">
              <a:buFont typeface="+mj-lt"/>
              <a:buAutoNum type="arabicParenR"/>
            </a:pPr>
            <a:endParaRPr lang="uk-UA" dirty="0" smtClean="0"/>
          </a:p>
          <a:p>
            <a:pPr marL="502920" indent="-457200">
              <a:buFont typeface="+mj-lt"/>
              <a:buAutoNum type="arabicParenR"/>
            </a:pPr>
            <a:endParaRPr lang="uk-UA" dirty="0" smtClean="0"/>
          </a:p>
          <a:p>
            <a:pPr marL="502920" indent="-457200">
              <a:buFont typeface="+mj-lt"/>
              <a:buAutoNum type="arabicParenR"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63" y="2641710"/>
            <a:ext cx="3255467" cy="3275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69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9931">
        <p14:vortex dir="r"/>
      </p:transition>
    </mc:Choice>
    <mc:Fallback>
      <p:transition spd="slow" advTm="39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Загальні відомості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" y="0"/>
            <a:ext cx="912302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4320480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Німе́ччина</a:t>
            </a:r>
            <a:r>
              <a:rPr lang="vi-VN" dirty="0"/>
              <a:t> </a:t>
            </a:r>
            <a:r>
              <a:rPr lang="uk-UA" dirty="0" smtClean="0"/>
              <a:t>- </a:t>
            </a:r>
            <a:r>
              <a:rPr lang="uk-UA" dirty="0"/>
              <a:t>демократична </a:t>
            </a:r>
            <a:r>
              <a:rPr lang="uk-UA" dirty="0" smtClean="0"/>
              <a:t>федеративна</a:t>
            </a:r>
            <a:r>
              <a:rPr lang="uk-UA" dirty="0"/>
              <a:t> </a:t>
            </a:r>
            <a:r>
              <a:rPr lang="uk-UA" dirty="0" smtClean="0"/>
              <a:t>республіка</a:t>
            </a:r>
            <a:r>
              <a:rPr lang="uk-UA" dirty="0"/>
              <a:t> у центрі Європи. </a:t>
            </a:r>
            <a:r>
              <a:rPr lang="uk-UA" dirty="0" smtClean="0"/>
              <a:t>В адміністративному </a:t>
            </a:r>
            <a:r>
              <a:rPr lang="uk-UA" dirty="0"/>
              <a:t>відношенні поділяється на 16 федеральних земель, а столиця і найбільше місто к</a:t>
            </a:r>
            <a:r>
              <a:rPr lang="uk-UA" dirty="0" err="1"/>
              <a:t>раїни —</a:t>
            </a:r>
            <a:r>
              <a:rPr lang="uk-UA" dirty="0"/>
              <a:t> Берлін. Німеччина займає площу 357 021 </a:t>
            </a:r>
            <a:r>
              <a:rPr lang="uk-UA" dirty="0" err="1"/>
              <a:t>км²</a:t>
            </a:r>
            <a:r>
              <a:rPr lang="uk-UA" dirty="0"/>
              <a:t> і має </a:t>
            </a:r>
            <a:r>
              <a:rPr lang="uk-UA" dirty="0" smtClean="0"/>
              <a:t>помірний </a:t>
            </a:r>
            <a:r>
              <a:rPr lang="uk-UA" dirty="0"/>
              <a:t>сезонний клімат. 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Маючи 81.8 мільйонів жителів, це країна з найбільшим населенням і </a:t>
            </a:r>
            <a:r>
              <a:rPr lang="uk-UA" dirty="0" smtClean="0"/>
              <a:t>найбільша </a:t>
            </a:r>
            <a:r>
              <a:rPr lang="uk-UA" dirty="0" err="1"/>
              <a:t>економіка в Євр</a:t>
            </a:r>
            <a:r>
              <a:rPr lang="uk-UA" dirty="0"/>
              <a:t>опейському </a:t>
            </a:r>
            <a:r>
              <a:rPr lang="uk-UA" dirty="0" smtClean="0"/>
              <a:t>союзі</a:t>
            </a:r>
            <a:r>
              <a:rPr lang="uk-UA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7647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Загальні відомості</a:t>
            </a:r>
            <a:endParaRPr lang="uk-U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8910">
        <p:checker/>
      </p:transition>
    </mc:Choice>
    <mc:Fallback>
      <p:transition spd="slow" advTm="2891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Державний прапор</a:t>
            </a:r>
            <a:endParaRPr lang="uk-UA" sz="4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3754760" cy="438912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похмурі</a:t>
            </a:r>
            <a:r>
              <a:rPr lang="ru-RU" dirty="0"/>
              <a:t> роки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червоний</a:t>
            </a:r>
            <a:r>
              <a:rPr lang="ru-RU" dirty="0"/>
              <a:t> - кров </a:t>
            </a:r>
            <a:r>
              <a:rPr lang="ru-RU" dirty="0" err="1"/>
              <a:t>патріотів</a:t>
            </a:r>
            <a:r>
              <a:rPr lang="ru-RU" dirty="0"/>
              <a:t>, </a:t>
            </a:r>
            <a:r>
              <a:rPr lang="ru-RU" dirty="0" err="1"/>
              <a:t>пролиту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за волю, а </a:t>
            </a:r>
            <a:r>
              <a:rPr lang="ru-RU" dirty="0" err="1"/>
              <a:t>золотий</a:t>
            </a:r>
            <a:r>
              <a:rPr lang="ru-RU" dirty="0"/>
              <a:t> -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8" descr="Прапор Німеччини">
            <a:hlinkClick r:id="rId3" tooltip="Прапор Німеччини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998912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44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807">
        <p:blinds dir="vert"/>
      </p:transition>
    </mc:Choice>
    <mc:Fallback>
      <p:transition spd="slow" advTm="1480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Берлін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 smtClean="0">
                <a:latin typeface="Times New Roman" pitchFamily="18" charset="0"/>
              </a:rPr>
              <a:t>Берлі́н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</a:rPr>
              <a:t>столиця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Федеративної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Республіки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Німеччини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r>
              <a:rPr lang="ru-RU" sz="2800" dirty="0" err="1" smtClean="0">
                <a:latin typeface="Times New Roman" pitchFamily="18" charset="0"/>
              </a:rPr>
              <a:t>Промислове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місто</a:t>
            </a:r>
            <a:r>
              <a:rPr lang="ru-RU" sz="2800" dirty="0">
                <a:latin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</a:rPr>
              <a:t>верстати</a:t>
            </a:r>
            <a:r>
              <a:rPr lang="ru-RU" sz="2800" dirty="0">
                <a:latin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електротовари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папір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поліграфія</a:t>
            </a:r>
            <a:r>
              <a:rPr lang="ru-RU" sz="2800" dirty="0" smtClean="0">
                <a:latin typeface="Times New Roman" pitchFamily="18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</a:rPr>
              <a:t>Населення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- 3 102 500 (1990</a:t>
            </a:r>
            <a:r>
              <a:rPr lang="ru-RU" sz="2800" dirty="0" smtClean="0">
                <a:latin typeface="Times New Roman" pitchFamily="18" charset="0"/>
              </a:rPr>
              <a:t>).</a:t>
            </a:r>
          </a:p>
          <a:p>
            <a:r>
              <a:rPr lang="ru-RU" sz="2800" dirty="0" smtClean="0">
                <a:latin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</a:rPr>
              <a:t>жовтні</a:t>
            </a:r>
            <a:r>
              <a:rPr lang="ru-RU" sz="2800" dirty="0">
                <a:latin typeface="Times New Roman" pitchFamily="18" charset="0"/>
              </a:rPr>
              <a:t> 1990 </a:t>
            </a:r>
            <a:r>
              <a:rPr lang="ru-RU" sz="2800" dirty="0" err="1">
                <a:latin typeface="Times New Roman" pitchFamily="18" charset="0"/>
              </a:rPr>
              <a:t>Берлін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став столицею </a:t>
            </a:r>
            <a:r>
              <a:rPr lang="ru-RU" sz="2800" dirty="0" err="1">
                <a:latin typeface="Times New Roman" pitchFamily="18" charset="0"/>
              </a:rPr>
              <a:t>об'єднаної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Німеччини</a:t>
            </a:r>
            <a:r>
              <a:rPr lang="ru-RU" sz="2000" dirty="0"/>
              <a:t> 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2800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endParaRPr lang="uk-UA" dirty="0"/>
          </a:p>
        </p:txBody>
      </p:sp>
      <p:pic>
        <p:nvPicPr>
          <p:cNvPr id="4" name="Picture 5" descr="Berlin Central">
            <a:hlinkClick r:id="rId3" tooltip="Berlin Centra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79837" cy="2374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Бранденбурзькі ворота (нім. Brandenburger Tor)">
            <a:hlinkClick r:id="rId5" tooltip="Бранденбурзькі ворота (нім. Brandenburger Tor)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89" y="4352159"/>
            <a:ext cx="3797155" cy="23892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19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545">
        <p14:honeycomb/>
      </p:transition>
    </mc:Choice>
    <mc:Fallback>
      <p:transition spd="slow" advTm="30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Географічне положення</a:t>
            </a:r>
            <a:endParaRPr lang="uk-UA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460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434471"/>
              </p:ext>
            </p:extLst>
          </p:nvPr>
        </p:nvGraphicFramePr>
        <p:xfrm>
          <a:off x="395536" y="1700808"/>
          <a:ext cx="8229600" cy="4429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2552"/>
                <a:gridCol w="6347048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Розташування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Центральна Європа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Спільні кордони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u="sng">
                          <a:effectLst/>
                        </a:rPr>
                        <a:t>На півночі</a:t>
                      </a:r>
                      <a:r>
                        <a:rPr lang="ru-RU" sz="1600">
                          <a:effectLst/>
                        </a:rPr>
                        <a:t>: Данія (68 км)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u="sng">
                          <a:effectLst/>
                        </a:rPr>
                        <a:t>На заході:</a:t>
                      </a:r>
                      <a:r>
                        <a:rPr lang="ru-RU" sz="1600">
                          <a:effectLst/>
                        </a:rPr>
                        <a:t> Нідерланди (577 км), Бельгія (167 км), Люксембург (138 км), Франція (451 км)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u="sng">
                          <a:effectLst/>
                        </a:rPr>
                        <a:t>На півдні</a:t>
                      </a:r>
                      <a:r>
                        <a:rPr lang="ru-RU" sz="1600">
                          <a:effectLst/>
                        </a:rPr>
                        <a:t>: Швейцарія (334 км), Австрія (784 км), Чехія (646 км)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u="sng">
                          <a:effectLst/>
                        </a:rPr>
                        <a:t>На сході:</a:t>
                      </a:r>
                      <a:r>
                        <a:rPr lang="ru-RU" sz="1600">
                          <a:effectLst/>
                        </a:rPr>
                        <a:t> Польща (456 км)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Моря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Балтійське та Північне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Головні ріки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Рейн, Везер, Ельба та Одер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Найбільші озера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>
                          <a:effectLst/>
                        </a:rPr>
                        <a:t>Боденське, Гім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Гори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>
                          <a:effectLst/>
                        </a:rPr>
                        <a:t>Альпи та Середньовисотні гори (600-800 м, іноді до 1400 м над рівнем моря): Рейнські Сланцеві гори, Гарц, Шварцвальд та інші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Найвища точка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г. Цуґшпіце (2963 м над рівнем моря)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600" dirty="0">
                          <a:effectLst/>
                        </a:rPr>
                        <a:t>Клімат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err="1">
                          <a:effectLst/>
                        </a:rPr>
                        <a:t>Помірний</a:t>
                      </a:r>
                      <a:r>
                        <a:rPr lang="ru-RU" sz="1600" dirty="0">
                          <a:effectLst/>
                        </a:rPr>
                        <a:t>, на </a:t>
                      </a:r>
                      <a:r>
                        <a:rPr lang="ru-RU" sz="1600" dirty="0" err="1">
                          <a:effectLst/>
                        </a:rPr>
                        <a:t>півночі</a:t>
                      </a:r>
                      <a:r>
                        <a:rPr lang="ru-RU" sz="1600" dirty="0">
                          <a:effectLst/>
                        </a:rPr>
                        <a:t> – </a:t>
                      </a:r>
                      <a:r>
                        <a:rPr lang="ru-RU" sz="1600" dirty="0" err="1">
                          <a:effectLst/>
                        </a:rPr>
                        <a:t>морський</a:t>
                      </a:r>
                      <a:r>
                        <a:rPr lang="ru-RU" sz="1600" dirty="0">
                          <a:effectLst/>
                        </a:rPr>
                        <a:t>, в </a:t>
                      </a:r>
                      <a:r>
                        <a:rPr lang="ru-RU" sz="1600" dirty="0" err="1">
                          <a:effectLst/>
                        </a:rPr>
                        <a:t>інших</a:t>
                      </a:r>
                      <a:r>
                        <a:rPr lang="ru-RU" sz="1600" dirty="0">
                          <a:effectLst/>
                        </a:rPr>
                        <a:t> районах </a:t>
                      </a:r>
                      <a:r>
                        <a:rPr lang="ru-RU" sz="1600" dirty="0" err="1">
                          <a:effectLst/>
                        </a:rPr>
                        <a:t>країни</a:t>
                      </a:r>
                      <a:r>
                        <a:rPr lang="ru-RU" sz="1600" dirty="0">
                          <a:effectLst/>
                        </a:rPr>
                        <a:t> – </a:t>
                      </a:r>
                      <a:r>
                        <a:rPr lang="ru-RU" sz="1600" dirty="0" err="1">
                          <a:effectLst/>
                        </a:rPr>
                        <a:t>перехідний</a:t>
                      </a:r>
                      <a:r>
                        <a:rPr lang="ru-RU" sz="1600" dirty="0">
                          <a:effectLst/>
                        </a:rPr>
                        <a:t> до континентального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323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8212">
        <p14:shred/>
      </p:transition>
    </mc:Choice>
    <mc:Fallback>
      <p:transition spd="slow" advTm="38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Сусіди Німеччини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3970784" cy="5184576"/>
          </a:xfrm>
        </p:spPr>
        <p:txBody>
          <a:bodyPr>
            <a:normAutofit fontScale="92500"/>
          </a:bodyPr>
          <a:lstStyle/>
          <a:p>
            <a:r>
              <a:rPr lang="ru-RU" sz="2800" dirty="0" err="1">
                <a:latin typeface="Times New Roman" pitchFamily="18" charset="0"/>
              </a:rPr>
              <a:t>Держави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мають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спільний</a:t>
            </a:r>
            <a:r>
              <a:rPr lang="ru-RU" sz="2800" dirty="0">
                <a:latin typeface="Times New Roman" pitchFamily="18" charset="0"/>
              </a:rPr>
              <a:t> кордон з </a:t>
            </a:r>
            <a:r>
              <a:rPr lang="ru-RU" sz="2800" dirty="0" err="1">
                <a:latin typeface="Times New Roman" pitchFamily="18" charset="0"/>
              </a:rPr>
              <a:t>Німеччиною</a:t>
            </a:r>
            <a:r>
              <a:rPr lang="ru-RU" sz="2800" dirty="0">
                <a:latin typeface="Times New Roman" pitchFamily="18" charset="0"/>
              </a:rPr>
              <a:t> - на </a:t>
            </a:r>
            <a:r>
              <a:rPr lang="ru-RU" sz="2800" dirty="0" err="1">
                <a:latin typeface="Times New Roman" pitchFamily="18" charset="0"/>
              </a:rPr>
              <a:t>півночі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Данія</a:t>
            </a:r>
            <a:r>
              <a:rPr lang="ru-RU" sz="2800" dirty="0">
                <a:latin typeface="Times New Roman" pitchFamily="18" charset="0"/>
              </a:rPr>
              <a:t> (68 км), на </a:t>
            </a:r>
            <a:r>
              <a:rPr lang="ru-RU" sz="2800" dirty="0" err="1">
                <a:latin typeface="Times New Roman" pitchFamily="18" charset="0"/>
              </a:rPr>
              <a:t>заході</a:t>
            </a:r>
            <a:r>
              <a:rPr lang="ru-RU" sz="2800" dirty="0">
                <a:latin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</a:rPr>
              <a:t>Нідерланди</a:t>
            </a:r>
            <a:r>
              <a:rPr lang="ru-RU" sz="2800" dirty="0">
                <a:latin typeface="Times New Roman" pitchFamily="18" charset="0"/>
              </a:rPr>
              <a:t> (577 км), </a:t>
            </a:r>
            <a:r>
              <a:rPr lang="ru-RU" sz="2800" dirty="0" err="1">
                <a:latin typeface="Times New Roman" pitchFamily="18" charset="0"/>
              </a:rPr>
              <a:t>Бельгія</a:t>
            </a:r>
            <a:r>
              <a:rPr lang="ru-RU" sz="2800" dirty="0">
                <a:latin typeface="Times New Roman" pitchFamily="18" charset="0"/>
              </a:rPr>
              <a:t> (167 км), Люксембург (138 км) та </a:t>
            </a:r>
            <a:r>
              <a:rPr lang="ru-RU" sz="2800" dirty="0" err="1" smtClean="0">
                <a:latin typeface="Times New Roman" pitchFamily="18" charset="0"/>
              </a:rPr>
              <a:t>Франція</a:t>
            </a:r>
            <a:r>
              <a:rPr lang="ru-RU" sz="2800" dirty="0" smtClean="0">
                <a:latin typeface="Times New Roman" pitchFamily="18" charset="0"/>
              </a:rPr>
              <a:t> (451 </a:t>
            </a:r>
            <a:r>
              <a:rPr lang="ru-RU" sz="2800" dirty="0">
                <a:latin typeface="Times New Roman" pitchFamily="18" charset="0"/>
              </a:rPr>
              <a:t>км), на </a:t>
            </a:r>
            <a:r>
              <a:rPr lang="ru-RU" sz="2800" dirty="0" err="1">
                <a:latin typeface="Times New Roman" pitchFamily="18" charset="0"/>
              </a:rPr>
              <a:t>півдні</a:t>
            </a:r>
            <a:r>
              <a:rPr lang="ru-RU" sz="2800" dirty="0">
                <a:latin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</a:rPr>
              <a:t>Швейцарія</a:t>
            </a:r>
            <a:r>
              <a:rPr lang="ru-RU" sz="2800" dirty="0">
                <a:latin typeface="Times New Roman" pitchFamily="18" charset="0"/>
              </a:rPr>
              <a:t> (334 км), </a:t>
            </a:r>
            <a:r>
              <a:rPr lang="ru-RU" sz="2800" dirty="0" err="1">
                <a:latin typeface="Times New Roman" pitchFamily="18" charset="0"/>
              </a:rPr>
              <a:t>Австрія</a:t>
            </a:r>
            <a:r>
              <a:rPr lang="ru-RU" sz="2800" dirty="0">
                <a:latin typeface="Times New Roman" pitchFamily="18" charset="0"/>
              </a:rPr>
              <a:t> (784 км) і </a:t>
            </a:r>
            <a:r>
              <a:rPr lang="ru-RU" sz="2800" dirty="0" err="1">
                <a:latin typeface="Times New Roman" pitchFamily="18" charset="0"/>
              </a:rPr>
              <a:t>Чехія</a:t>
            </a:r>
            <a:r>
              <a:rPr lang="ru-RU" sz="2800" dirty="0">
                <a:latin typeface="Times New Roman" pitchFamily="18" charset="0"/>
              </a:rPr>
              <a:t> (646 км), а на </a:t>
            </a:r>
            <a:r>
              <a:rPr lang="ru-RU" sz="2800" dirty="0" err="1">
                <a:latin typeface="Times New Roman" pitchFamily="18" charset="0"/>
              </a:rPr>
              <a:t>сході</a:t>
            </a:r>
            <a:r>
              <a:rPr lang="ru-RU" sz="2800" dirty="0">
                <a:latin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</a:rPr>
              <a:t>Польща</a:t>
            </a:r>
            <a:r>
              <a:rPr lang="ru-RU" sz="2800" dirty="0">
                <a:latin typeface="Times New Roman" pitchFamily="18" charset="0"/>
              </a:rPr>
              <a:t> (456 км).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788024" cy="5589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62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6805">
        <p14:flip dir="r"/>
      </p:transition>
    </mc:Choice>
    <mc:Fallback>
      <p:transition spd="slow" advTm="26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Природні умови і ресурси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/>
              <a:t>За характером поверхні Німеччину можна поділити на три частини: 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1. </a:t>
            </a:r>
            <a:r>
              <a:rPr lang="uk-UA" sz="2400" dirty="0" err="1"/>
              <a:t>Північно-німецька</a:t>
            </a:r>
            <a:r>
              <a:rPr lang="uk-UA" sz="2400" dirty="0"/>
              <a:t> низовина (до 200 км завширшки). 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2. </a:t>
            </a:r>
            <a:r>
              <a:rPr lang="uk-UA" sz="2400" dirty="0" err="1"/>
              <a:t>Середньонімецькі</a:t>
            </a:r>
            <a:r>
              <a:rPr lang="uk-UA" sz="2400" dirty="0"/>
              <a:t> гори (Рейнські Сланцеві, </a:t>
            </a:r>
            <a:r>
              <a:rPr lang="uk-UA" sz="2400" dirty="0" err="1"/>
              <a:t>Гарц</a:t>
            </a:r>
            <a:r>
              <a:rPr lang="uk-UA" sz="2400" dirty="0"/>
              <a:t>, </a:t>
            </a:r>
            <a:r>
              <a:rPr lang="uk-UA" sz="2400" dirty="0" err="1"/>
              <a:t>Тюрингенський</a:t>
            </a:r>
            <a:r>
              <a:rPr lang="uk-UA" sz="2400" dirty="0"/>
              <a:t> Ліс і Рудні). 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3. Південна Німеччина (</a:t>
            </a:r>
            <a:r>
              <a:rPr lang="uk-UA" sz="2400" dirty="0" err="1"/>
              <a:t>Шварцвальд</a:t>
            </a:r>
            <a:r>
              <a:rPr lang="uk-UA" sz="2400" dirty="0"/>
              <a:t>, Швабський Альб, </a:t>
            </a:r>
            <a:r>
              <a:rPr lang="uk-UA" sz="2400" dirty="0" err="1"/>
              <a:t>Франконський</a:t>
            </a:r>
            <a:r>
              <a:rPr lang="uk-UA" sz="2400" dirty="0"/>
              <a:t> Альб, Баварський Ліс і Баварське плоскогір'я</a:t>
            </a:r>
            <a:r>
              <a:rPr lang="uk-UA" sz="2400" dirty="0" smtClean="0"/>
              <a:t>).</a:t>
            </a:r>
          </a:p>
          <a:p>
            <a:r>
              <a:rPr lang="uk-UA" sz="2400" dirty="0"/>
              <a:t>Головним </a:t>
            </a:r>
            <a:r>
              <a:rPr lang="uk-UA" sz="2400" b="1" dirty="0"/>
              <a:t>мінеральним багатством</a:t>
            </a:r>
            <a:r>
              <a:rPr lang="uk-UA" sz="2400" dirty="0"/>
              <a:t> країни є кам'яне (Рурський і </a:t>
            </a:r>
            <a:r>
              <a:rPr lang="uk-UA" sz="2400" dirty="0" err="1"/>
              <a:t>Саарський</a:t>
            </a:r>
            <a:r>
              <a:rPr lang="uk-UA" sz="2400" dirty="0"/>
              <a:t> басейни) і буре (</a:t>
            </a:r>
            <a:r>
              <a:rPr lang="uk-UA" sz="2400" dirty="0" err="1"/>
              <a:t>Нижньорейнський</a:t>
            </a:r>
            <a:r>
              <a:rPr lang="uk-UA" sz="2400" dirty="0"/>
              <a:t>, Галле-Лейпцизький і </a:t>
            </a:r>
            <a:r>
              <a:rPr lang="uk-UA" sz="2400" dirty="0" err="1"/>
              <a:t>Нижньолаузицький</a:t>
            </a:r>
            <a:r>
              <a:rPr lang="uk-UA" sz="2400" dirty="0"/>
              <a:t> басейни) вугілля. </a:t>
            </a:r>
            <a:endParaRPr lang="uk-U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59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9541">
        <p14:gallery dir="l"/>
      </p:transition>
    </mc:Choice>
    <mc:Fallback>
      <p:transition spd="slow" advTm="29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4114800" cy="5631904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Клімат Німеччини </a:t>
            </a:r>
            <a:endParaRPr lang="uk-UA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endParaRPr lang="uk-UA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Помірний 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з середньорічною температурою близько 9° С. </a:t>
            </a:r>
          </a:p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 північному регіоні позначається морський вплив, що і пом'якшує клімат. У центрі країни клімат більше континентальний: зима холодніша, а літо тепліше. Найтепліше літо - в Рейнській долині, а найхолодніші зими - в Альпах, на півдні країни. Середня температура січня у Берліні від - 3° С до 2° С, середня температура липня - від 14° С до 24° С. Найбільше опадів випадає на півдні - 1980 мм в рік, менше всього - на півночі: до 710 мм в рік.</a:t>
            </a:r>
            <a:endParaRPr lang="uk-UA" dirty="0"/>
          </a:p>
        </p:txBody>
      </p:sp>
      <p:pic>
        <p:nvPicPr>
          <p:cNvPr id="4" name="Picture 8" descr="C:\Users\1\Desktop\0f55d04617b07a3646b1216452acaff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08720"/>
            <a:ext cx="421481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56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945">
        <p14:prism isInverted="1"/>
      </p:transition>
    </mc:Choice>
    <mc:Fallback>
      <p:transition spd="slow" advTm="30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5|2.1|2.4|2.5|2.4|2.7|2.8|3.1|3.7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3.4|2.4|3.1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6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744</Words>
  <Application>Microsoft Office PowerPoint</Application>
  <PresentationFormat>Экран (4:3)</PresentationFormat>
  <Paragraphs>101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Презентація на тему: “Федеративна Республіка Німеччини”</vt:lpstr>
      <vt:lpstr>Зміст</vt:lpstr>
      <vt:lpstr>Загальні відомості</vt:lpstr>
      <vt:lpstr>Державний прапор</vt:lpstr>
      <vt:lpstr>Берлін</vt:lpstr>
      <vt:lpstr>Географічне положення</vt:lpstr>
      <vt:lpstr>Сусіди Німеччини</vt:lpstr>
      <vt:lpstr>Природні умови і ресурси</vt:lpstr>
      <vt:lpstr>Презентация PowerPoint</vt:lpstr>
      <vt:lpstr>Презентация PowerPoint</vt:lpstr>
      <vt:lpstr>Рослинний світ Німеччини</vt:lpstr>
      <vt:lpstr>Промисловість</vt:lpstr>
      <vt:lpstr>Зовнішня торгівля</vt:lpstr>
      <vt:lpstr>Презентация PowerPoint</vt:lpstr>
      <vt:lpstr>Презентация PowerPoint</vt:lpstr>
      <vt:lpstr>Презентацію створено за допомогою комп’ютерної програми “Power Point” © ТОВ “Microsoft Office”, 2010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</dc:title>
  <dc:creator>Роман</dc:creator>
  <cp:lastModifiedBy>Роман</cp:lastModifiedBy>
  <cp:revision>11</cp:revision>
  <dcterms:created xsi:type="dcterms:W3CDTF">2013-01-20T08:16:37Z</dcterms:created>
  <dcterms:modified xsi:type="dcterms:W3CDTF">2013-01-20T10:09:42Z</dcterms:modified>
</cp:coreProperties>
</file>