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1" r:id="rId5"/>
    <p:sldId id="263" r:id="rId6"/>
    <p:sldId id="264" r:id="rId7"/>
    <p:sldId id="268"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2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07.11.2013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07.11.2013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07.11.2013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07.11.2013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07.11.2013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07.11.2013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07.11.2013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980728"/>
            <a:ext cx="7851648" cy="2016224"/>
          </a:xfrm>
        </p:spPr>
        <p:txBody>
          <a:bodyPr>
            <a:normAutofit/>
          </a:bodyPr>
          <a:lstStyle/>
          <a:p>
            <a:r>
              <a:rPr lang="en-US" sz="7200" b="0" dirty="0" smtClean="0"/>
              <a:t>Education in England</a:t>
            </a:r>
            <a:endParaRPr lang="en-US" sz="7200" b="0" dirty="0"/>
          </a:p>
        </p:txBody>
      </p:sp>
      <p:sp>
        <p:nvSpPr>
          <p:cNvPr id="3" name="Подзаголовок 2"/>
          <p:cNvSpPr>
            <a:spLocks noGrp="1"/>
          </p:cNvSpPr>
          <p:nvPr>
            <p:ph type="subTitle" idx="1"/>
          </p:nvPr>
        </p:nvSpPr>
        <p:spPr>
          <a:xfrm>
            <a:off x="5652120" y="4725144"/>
            <a:ext cx="3491880" cy="1512168"/>
          </a:xfrm>
        </p:spPr>
        <p:txBody>
          <a:bodyPr>
            <a:normAutofit/>
          </a:bodyPr>
          <a:lstStyle/>
          <a:p>
            <a:pPr algn="ctr"/>
            <a:r>
              <a:rPr lang="en-US" sz="3200" dirty="0" err="1" smtClean="0"/>
              <a:t>Suharskaya</a:t>
            </a:r>
            <a:r>
              <a:rPr lang="en-US" sz="3200" dirty="0" smtClean="0"/>
              <a:t> Olga</a:t>
            </a:r>
          </a:p>
          <a:p>
            <a:pPr algn="ctr"/>
            <a:r>
              <a:rPr lang="en-US" sz="3200" dirty="0" smtClean="0"/>
              <a:t>10-v</a:t>
            </a:r>
            <a:endParaRPr lang="uk-UA" sz="3200"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1080120"/>
          </a:xfrm>
        </p:spPr>
        <p:txBody>
          <a:bodyPr/>
          <a:lstStyle/>
          <a:p>
            <a:pPr algn="ctr"/>
            <a:r>
              <a:rPr lang="en-US" b="1" i="1" dirty="0" smtClean="0"/>
              <a:t>Education in England</a:t>
            </a:r>
            <a:endParaRPr lang="uk-UA" i="1" dirty="0"/>
          </a:p>
        </p:txBody>
      </p:sp>
      <p:sp>
        <p:nvSpPr>
          <p:cNvPr id="3" name="Содержимое 2"/>
          <p:cNvSpPr>
            <a:spLocks noGrp="1"/>
          </p:cNvSpPr>
          <p:nvPr>
            <p:ph idx="1"/>
          </p:nvPr>
        </p:nvSpPr>
        <p:spPr>
          <a:xfrm>
            <a:off x="457200" y="1935480"/>
            <a:ext cx="8507288" cy="4922520"/>
          </a:xfrm>
        </p:spPr>
        <p:txBody>
          <a:bodyPr>
            <a:normAutofit fontScale="92500" lnSpcReduction="10000"/>
          </a:bodyPr>
          <a:lstStyle/>
          <a:p>
            <a:r>
              <a:rPr lang="en-US" dirty="0" smtClean="0">
                <a:effectLst>
                  <a:outerShdw blurRad="38100" dist="38100" dir="2700000" algn="tl">
                    <a:srgbClr val="000000">
                      <a:alpha val="43137"/>
                    </a:srgbClr>
                  </a:outerShdw>
                </a:effectLst>
                <a:latin typeface="Times New Roman" pitchFamily="18" charset="0"/>
                <a:cs typeface="Times New Roman" pitchFamily="18" charset="0"/>
              </a:rPr>
              <a:t>Education in England is overseen by the Department for Education and the Department for Business, Innovation and Skills. Local authorities </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take </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responsibility for implementing policy for public education and state schools at a local level.</a:t>
            </a:r>
          </a:p>
          <a:p>
            <a:r>
              <a:rPr lang="en-US" dirty="0" smtClean="0">
                <a:effectLst>
                  <a:outerShdw blurRad="38100" dist="38100" dir="2700000" algn="tl">
                    <a:srgbClr val="000000">
                      <a:alpha val="43137"/>
                    </a:srgbClr>
                  </a:outerShdw>
                </a:effectLst>
                <a:latin typeface="Times New Roman" pitchFamily="18" charset="0"/>
                <a:cs typeface="Times New Roman" pitchFamily="18" charset="0"/>
              </a:rPr>
              <a:t>The education system is divided into early years (ages 3–4), primary education (ages 4–11), secondary education (ages 11–18) and tertiary education (ages 18+).</a:t>
            </a:r>
          </a:p>
          <a:p>
            <a:r>
              <a:rPr lang="en-US" dirty="0" smtClean="0">
                <a:effectLst>
                  <a:outerShdw blurRad="38100" dist="38100" dir="2700000" algn="tl">
                    <a:srgbClr val="000000">
                      <a:alpha val="43137"/>
                    </a:srgbClr>
                  </a:outerShdw>
                </a:effectLst>
                <a:latin typeface="Times New Roman" pitchFamily="18" charset="0"/>
                <a:cs typeface="Times New Roman" pitchFamily="18" charset="0"/>
              </a:rPr>
              <a:t>Higher education often begins with a three-year bachelor's degree. Postgraduate degrees include master's degrees, either taught or by research, and the doctorate, a research degree that usually takes at least three years. Universities require a Royal Charter in order to issue degrees, and all but one are financed by the state via tuition fees, which cost up to £9,000 per academic year for English, </a:t>
            </a:r>
            <a:r>
              <a:rPr lang="en-US" dirty="0" err="1" smtClean="0">
                <a:effectLst>
                  <a:outerShdw blurRad="38100" dist="38100" dir="2700000" algn="tl">
                    <a:srgbClr val="000000">
                      <a:alpha val="43137"/>
                    </a:srgbClr>
                  </a:outerShdw>
                </a:effectLst>
                <a:latin typeface="Times New Roman" pitchFamily="18" charset="0"/>
                <a:cs typeface="Times New Roman" pitchFamily="18" charset="0"/>
              </a:rPr>
              <a:t>Welshand</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 EU students.</a:t>
            </a:r>
            <a:endParaRPr lang="uk-UA"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5" presetClass="entr" presetSubtype="0"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p:cTn id="18"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0"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par>
                                <p:cTn id="22" presetID="15" presetClass="entr" presetSubtype="0" fill="hold"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par>
                                <p:cTn id="28" presetID="15" presetClass="entr" presetSubtype="0" fill="hold" nodeType="with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1._john_geddes_lavender_hill_school_1925or26_1.jpg"/>
          <p:cNvPicPr>
            <a:picLocks noChangeAspect="1"/>
          </p:cNvPicPr>
          <p:nvPr/>
        </p:nvPicPr>
        <p:blipFill>
          <a:blip r:embed="rId2" cstate="print"/>
          <a:stretch>
            <a:fillRect/>
          </a:stretch>
        </p:blipFill>
        <p:spPr>
          <a:xfrm>
            <a:off x="5105400" y="2636912"/>
            <a:ext cx="4038600" cy="3816424"/>
          </a:xfrm>
          <a:prstGeom prst="rect">
            <a:avLst/>
          </a:prstGeom>
          <a:ln>
            <a:solidFill>
              <a:schemeClr val="bg1"/>
            </a:solidFill>
          </a:ln>
          <a:effectLst>
            <a:softEdge rad="127000"/>
          </a:effectLst>
        </p:spPr>
      </p:pic>
      <p:sp>
        <p:nvSpPr>
          <p:cNvPr id="2" name="Заголовок 1"/>
          <p:cNvSpPr>
            <a:spLocks noGrp="1"/>
          </p:cNvSpPr>
          <p:nvPr>
            <p:ph type="title"/>
          </p:nvPr>
        </p:nvSpPr>
        <p:spPr>
          <a:xfrm>
            <a:off x="457200" y="908720"/>
            <a:ext cx="8229600" cy="938368"/>
          </a:xfrm>
        </p:spPr>
        <p:txBody>
          <a:bodyPr>
            <a:normAutofit fontScale="90000"/>
          </a:bodyPr>
          <a:lstStyle/>
          <a:p>
            <a:pPr algn="ctr"/>
            <a:r>
              <a:rPr lang="en-US" dirty="0" smtClean="0"/>
              <a:t>History of English education</a:t>
            </a:r>
            <a:br>
              <a:rPr lang="en-US" dirty="0" smtClean="0"/>
            </a:br>
            <a:endParaRPr lang="uk-UA" dirty="0"/>
          </a:p>
        </p:txBody>
      </p:sp>
      <p:sp>
        <p:nvSpPr>
          <p:cNvPr id="3" name="Содержимое 2"/>
          <p:cNvSpPr>
            <a:spLocks noGrp="1"/>
          </p:cNvSpPr>
          <p:nvPr>
            <p:ph idx="1"/>
          </p:nvPr>
        </p:nvSpPr>
        <p:spPr>
          <a:xfrm>
            <a:off x="179512" y="1700808"/>
            <a:ext cx="4968552" cy="4896544"/>
          </a:xfrm>
        </p:spPr>
        <p:txBody>
          <a:bodyPr>
            <a:normAutofit fontScale="92500"/>
          </a:bodyPr>
          <a:lstStyle/>
          <a:p>
            <a:r>
              <a:rPr lang="en-US" dirty="0" smtClean="0"/>
              <a:t>Until 1870 all schools were charitable or private institutions, but in that year the Elementary Education Act 1870 permitted local governments to complement the existing elementary schools, to fill up any gaps. The Education Act 1902 allowed local authorities to create secondary schools. The Education Act 1918 abolished fees for elementary schools.</a:t>
            </a:r>
            <a:endParaRPr lang="uk-U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2.5"/>
                                          </p:val>
                                        </p:tav>
                                        <p:tav tm="100000">
                                          <p:val>
                                            <p:strVal val="#ppt_w"/>
                                          </p:val>
                                        </p:tav>
                                      </p:tavLst>
                                    </p:anim>
                                    <p:anim calcmode="lin" valueType="num">
                                      <p:cBhvr>
                                        <p:cTn id="8" dur="500" fill="hold"/>
                                        <p:tgtEl>
                                          <p:spTgt spid="2"/>
                                        </p:tgtEl>
                                        <p:attrNameLst>
                                          <p:attrName>ppt_h</p:attrName>
                                        </p:attrNameLst>
                                      </p:cBhvr>
                                      <p:tavLst>
                                        <p:tav tm="0">
                                          <p:val>
                                            <p:strVal val="#ppt_h*0.01"/>
                                          </p:val>
                                        </p:tav>
                                        <p:tav tm="100000">
                                          <p:val>
                                            <p:strVal val="#ppt_h"/>
                                          </p:val>
                                        </p:tav>
                                      </p:tavLst>
                                    </p:anim>
                                    <p:anim calcmode="lin" valueType="num">
                                      <p:cBhvr>
                                        <p:cTn id="9" dur="500" fill="hold"/>
                                        <p:tgtEl>
                                          <p:spTgt spid="2"/>
                                        </p:tgtEl>
                                        <p:attrNameLst>
                                          <p:attrName>ppt_x</p:attrName>
                                        </p:attrNameLst>
                                      </p:cBhvr>
                                      <p:tavLst>
                                        <p:tav tm="0">
                                          <p:val>
                                            <p:strVal val="#ppt_x"/>
                                          </p:val>
                                        </p:tav>
                                        <p:tav tm="100000">
                                          <p:val>
                                            <p:strVal val="#ppt_x"/>
                                          </p:val>
                                        </p:tav>
                                      </p:tavLst>
                                    </p:anim>
                                    <p:anim calcmode="lin" valueType="num">
                                      <p:cBhvr>
                                        <p:cTn id="10" dur="500" fill="hold"/>
                                        <p:tgtEl>
                                          <p:spTgt spid="2"/>
                                        </p:tgtEl>
                                        <p:attrNameLst>
                                          <p:attrName>ppt_y</p:attrName>
                                        </p:attrNameLst>
                                      </p:cBhvr>
                                      <p:tavLst>
                                        <p:tav tm="0">
                                          <p:val>
                                            <p:strVal val="#ppt_h+1"/>
                                          </p:val>
                                        </p:tav>
                                        <p:tav tm="100000">
                                          <p:val>
                                            <p:strVal val="#ppt_y"/>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2"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Scale>
                                      <p:cBhvr>
                                        <p:cTn id="16"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7" dur="1000" decel="50000" fill="hold">
                                          <p:stCondLst>
                                            <p:cond delay="0"/>
                                          </p:stCondLst>
                                        </p:cTn>
                                        <p:tgtEl>
                                          <p:spTgt spid="4"/>
                                        </p:tgtEl>
                                        <p:attrNameLst>
                                          <p:attrName>ppt_x</p:attrName>
                                          <p:attrName>ppt_y</p:attrName>
                                        </p:attrNameLst>
                                      </p:cBhvr>
                                    </p:animMotion>
                                    <p:animEffect transition="in" filter="fade">
                                      <p:cBhvr>
                                        <p:cTn id="18" dur="1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54" presetClass="entr" presetSubtype="0" accel="10000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p:cTn id="23"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24"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5"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26"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720080"/>
          </a:xfrm>
        </p:spPr>
        <p:txBody>
          <a:bodyPr>
            <a:noAutofit/>
          </a:bodyPr>
          <a:lstStyle/>
          <a:p>
            <a:r>
              <a:rPr lang="en-US" sz="4000" dirty="0" smtClean="0"/>
              <a:t/>
            </a:r>
            <a:br>
              <a:rPr lang="en-US" sz="4000" dirty="0" smtClean="0"/>
            </a:br>
            <a:r>
              <a:rPr lang="en-US" sz="4000" dirty="0" smtClean="0"/>
              <a:t>Primary and secondary education</a:t>
            </a:r>
            <a:endParaRPr lang="uk-UA" sz="4000" dirty="0"/>
          </a:p>
        </p:txBody>
      </p:sp>
      <p:sp>
        <p:nvSpPr>
          <p:cNvPr id="3" name="Содержимое 2"/>
          <p:cNvSpPr>
            <a:spLocks noGrp="1"/>
          </p:cNvSpPr>
          <p:nvPr>
            <p:ph idx="1"/>
          </p:nvPr>
        </p:nvSpPr>
        <p:spPr>
          <a:xfrm>
            <a:off x="0" y="1556792"/>
            <a:ext cx="8686800" cy="4767808"/>
          </a:xfrm>
        </p:spPr>
        <p:txBody>
          <a:bodyPr>
            <a:normAutofit fontScale="70000" lnSpcReduction="20000"/>
          </a:bodyPr>
          <a:lstStyle/>
          <a:p>
            <a:r>
              <a:rPr lang="en-US" dirty="0" smtClean="0"/>
              <a:t>The school year begins on 1 September (or 1 August if a term starts in August). Education is compulsory for all children from the next "prescribed day" which falls either on or after their fifth birthday to the last Friday in June of the school year in which they turn 16</a:t>
            </a:r>
            <a:r>
              <a:rPr lang="en-US" dirty="0" smtClean="0"/>
              <a:t>.</a:t>
            </a:r>
            <a:r>
              <a:rPr lang="en-US" dirty="0" smtClean="0"/>
              <a:t> This will be raised, in 2013, to the year in which they turn 17 and, in 2015, to their 18th </a:t>
            </a:r>
            <a:r>
              <a:rPr lang="en-US" dirty="0" err="1" smtClean="0"/>
              <a:t>birthday.The</a:t>
            </a:r>
            <a:r>
              <a:rPr lang="en-US" dirty="0" smtClean="0"/>
              <a:t> prescribed days are 31 August, 31 December and 31 March.</a:t>
            </a:r>
          </a:p>
          <a:p>
            <a:pPr algn="ctr">
              <a:buNone/>
            </a:pPr>
            <a:r>
              <a:rPr lang="en-US" b="1" dirty="0" smtClean="0">
                <a:solidFill>
                  <a:schemeClr val="accent6">
                    <a:lumMod val="50000"/>
                  </a:schemeClr>
                </a:solidFill>
              </a:rPr>
              <a:t>State-funded school system</a:t>
            </a:r>
          </a:p>
          <a:p>
            <a:r>
              <a:rPr lang="en-US" dirty="0" smtClean="0"/>
              <a:t>State-run schools and colleges are financed through national taxation, and take pupils free of charge between the ages of 3 and 18. The schools may levy charges for activities such as swimming, theatre visits and field trips, provided the charges are voluntary, thus ensuring that those who cannot afford to pay are allowed to participate in such events. Approximately 93% of English schoolchildren attend such schools.</a:t>
            </a:r>
          </a:p>
          <a:p>
            <a:r>
              <a:rPr lang="en-US" dirty="0" smtClean="0"/>
              <a:t>A significant minority of state-funded schools are faith schools, which are attached to religious groups, most often the Church of England or the Roman Catholic Church.</a:t>
            </a:r>
          </a:p>
          <a:p>
            <a:r>
              <a:rPr lang="en-US" dirty="0" smtClean="0"/>
              <a:t>There is also a small number of state-funded boarding schools, which typically charge for board but not tuition. Boarding fees are limited to £12,000 per annum.</a:t>
            </a:r>
          </a:p>
          <a:p>
            <a:r>
              <a:rPr lang="en-US" dirty="0" smtClean="0"/>
              <a:t>Nearly 90% of state-funded secondary schools are specialist schools, receiving extra funding to develop one or more subjects in which the school </a:t>
            </a:r>
            <a:r>
              <a:rPr lang="en-US" dirty="0" err="1" smtClean="0"/>
              <a:t>specialices</a:t>
            </a:r>
            <a:r>
              <a:rPr lang="en-US" dirty="0" smtClean="0"/>
              <a:t>.</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5" presetClass="entr" presetSubtype="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9"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mph" presetSubtype="0" fill="hold" nodeType="clickEffect">
                                  <p:stCondLst>
                                    <p:cond delay="0"/>
                                  </p:stCondLst>
                                  <p:childTnLst>
                                    <p:animRot by="21600000">
                                      <p:cBhvr>
                                        <p:cTn id="27" dur="2000" fill="hold"/>
                                        <p:tgtEl>
                                          <p:spTgt spid="3">
                                            <p:txEl>
                                              <p:pRg st="1" end="1"/>
                                            </p:txEl>
                                          </p:spTgt>
                                        </p:tgtEl>
                                        <p:attrNameLst>
                                          <p:attrName>r</p:attrName>
                                        </p:attrNameLst>
                                      </p:cBhvr>
                                    </p:animRot>
                                  </p:childTnLst>
                                </p:cTn>
                              </p:par>
                            </p:childTnLst>
                          </p:cTn>
                        </p:par>
                      </p:childTnLst>
                    </p:cTn>
                  </p:par>
                  <p:par>
                    <p:cTn id="28" fill="hold">
                      <p:stCondLst>
                        <p:cond delay="indefinite"/>
                      </p:stCondLst>
                      <p:childTnLst>
                        <p:par>
                          <p:cTn id="29" fill="hold">
                            <p:stCondLst>
                              <p:cond delay="0"/>
                            </p:stCondLst>
                            <p:childTnLst>
                              <p:par>
                                <p:cTn id="30" presetID="35"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2000"/>
                                        <p:tgtEl>
                                          <p:spTgt spid="3">
                                            <p:txEl>
                                              <p:pRg st="2" end="2"/>
                                            </p:txEl>
                                          </p:spTgt>
                                        </p:tgtEl>
                                      </p:cBhvr>
                                    </p:animEffect>
                                    <p:anim calcmode="lin" valueType="num">
                                      <p:cBhvr>
                                        <p:cTn id="33"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34"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5" dur="2000" fill="hold"/>
                                        <p:tgtEl>
                                          <p:spTgt spid="3">
                                            <p:txEl>
                                              <p:pRg st="2" end="2"/>
                                            </p:txEl>
                                          </p:spTgt>
                                        </p:tgtEl>
                                        <p:attrNameLst>
                                          <p:attrName>ppt_w</p:attrName>
                                        </p:attrNameLst>
                                      </p:cBhvr>
                                      <p:tavLst>
                                        <p:tav tm="0">
                                          <p:val>
                                            <p:fltVal val="0"/>
                                          </p:val>
                                        </p:tav>
                                        <p:tav tm="100000">
                                          <p:val>
                                            <p:strVal val="#ppt_w"/>
                                          </p:val>
                                        </p:tav>
                                      </p:tavLst>
                                    </p:anim>
                                  </p:childTnLst>
                                </p:cTn>
                              </p:par>
                              <p:par>
                                <p:cTn id="36" presetID="35" presetClass="entr" presetSubtype="0" fill="hold" nodeType="with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2000"/>
                                        <p:tgtEl>
                                          <p:spTgt spid="3">
                                            <p:txEl>
                                              <p:pRg st="3" end="3"/>
                                            </p:txEl>
                                          </p:spTgt>
                                        </p:tgtEl>
                                      </p:cBhvr>
                                    </p:animEffect>
                                    <p:anim calcmode="lin" valueType="num">
                                      <p:cBhvr>
                                        <p:cTn id="39"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40"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1" dur="2000" fill="hold"/>
                                        <p:tgtEl>
                                          <p:spTgt spid="3">
                                            <p:txEl>
                                              <p:pRg st="3" end="3"/>
                                            </p:txEl>
                                          </p:spTgt>
                                        </p:tgtEl>
                                        <p:attrNameLst>
                                          <p:attrName>ppt_w</p:attrName>
                                        </p:attrNameLst>
                                      </p:cBhvr>
                                      <p:tavLst>
                                        <p:tav tm="0">
                                          <p:val>
                                            <p:fltVal val="0"/>
                                          </p:val>
                                        </p:tav>
                                        <p:tav tm="100000">
                                          <p:val>
                                            <p:strVal val="#ppt_w"/>
                                          </p:val>
                                        </p:tav>
                                      </p:tavLst>
                                    </p:anim>
                                  </p:childTnLst>
                                </p:cTn>
                              </p:par>
                              <p:par>
                                <p:cTn id="42" presetID="35" presetClass="entr" presetSubtype="0" fill="hold" nodeType="with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fade">
                                      <p:cBhvr>
                                        <p:cTn id="44" dur="2000"/>
                                        <p:tgtEl>
                                          <p:spTgt spid="3">
                                            <p:txEl>
                                              <p:pRg st="4" end="4"/>
                                            </p:txEl>
                                          </p:spTgt>
                                        </p:tgtEl>
                                      </p:cBhvr>
                                    </p:animEffect>
                                    <p:anim calcmode="lin" valueType="num">
                                      <p:cBhvr>
                                        <p:cTn id="45" dur="2000" fill="hold"/>
                                        <p:tgtEl>
                                          <p:spTgt spid="3">
                                            <p:txEl>
                                              <p:pRg st="4" end="4"/>
                                            </p:txEl>
                                          </p:spTgt>
                                        </p:tgtEl>
                                        <p:attrNameLst>
                                          <p:attrName>style.rotation</p:attrName>
                                        </p:attrNameLst>
                                      </p:cBhvr>
                                      <p:tavLst>
                                        <p:tav tm="0">
                                          <p:val>
                                            <p:fltVal val="720"/>
                                          </p:val>
                                        </p:tav>
                                        <p:tav tm="100000">
                                          <p:val>
                                            <p:fltVal val="0"/>
                                          </p:val>
                                        </p:tav>
                                      </p:tavLst>
                                    </p:anim>
                                    <p:anim calcmode="lin" valueType="num">
                                      <p:cBhvr>
                                        <p:cTn id="46" dur="2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7" dur="2000" fill="hold"/>
                                        <p:tgtEl>
                                          <p:spTgt spid="3">
                                            <p:txEl>
                                              <p:pRg st="4" end="4"/>
                                            </p:txEl>
                                          </p:spTgt>
                                        </p:tgtEl>
                                        <p:attrNameLst>
                                          <p:attrName>ppt_w</p:attrName>
                                        </p:attrNameLst>
                                      </p:cBhvr>
                                      <p:tavLst>
                                        <p:tav tm="0">
                                          <p:val>
                                            <p:fltVal val="0"/>
                                          </p:val>
                                        </p:tav>
                                        <p:tav tm="100000">
                                          <p:val>
                                            <p:strVal val="#ppt_w"/>
                                          </p:val>
                                        </p:tav>
                                      </p:tavLst>
                                    </p:anim>
                                  </p:childTnLst>
                                </p:cTn>
                              </p:par>
                              <p:par>
                                <p:cTn id="48" presetID="35" presetClass="entr" presetSubtype="0" fill="hold" nodeType="with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fade">
                                      <p:cBhvr>
                                        <p:cTn id="50" dur="2000"/>
                                        <p:tgtEl>
                                          <p:spTgt spid="3">
                                            <p:txEl>
                                              <p:pRg st="5" end="5"/>
                                            </p:txEl>
                                          </p:spTgt>
                                        </p:tgtEl>
                                      </p:cBhvr>
                                    </p:animEffect>
                                    <p:anim calcmode="lin" valueType="num">
                                      <p:cBhvr>
                                        <p:cTn id="51" dur="2000" fill="hold"/>
                                        <p:tgtEl>
                                          <p:spTgt spid="3">
                                            <p:txEl>
                                              <p:pRg st="5" end="5"/>
                                            </p:txEl>
                                          </p:spTgt>
                                        </p:tgtEl>
                                        <p:attrNameLst>
                                          <p:attrName>style.rotation</p:attrName>
                                        </p:attrNameLst>
                                      </p:cBhvr>
                                      <p:tavLst>
                                        <p:tav tm="0">
                                          <p:val>
                                            <p:fltVal val="720"/>
                                          </p:val>
                                        </p:tav>
                                        <p:tav tm="100000">
                                          <p:val>
                                            <p:fltVal val="0"/>
                                          </p:val>
                                        </p:tav>
                                      </p:tavLst>
                                    </p:anim>
                                    <p:anim calcmode="lin" valueType="num">
                                      <p:cBhvr>
                                        <p:cTn id="52" dur="2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3" dur="2000" fill="hold"/>
                                        <p:tgtEl>
                                          <p:spTgt spid="3">
                                            <p:txEl>
                                              <p:pRg st="5" end="5"/>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980728"/>
            <a:ext cx="8229600" cy="936104"/>
          </a:xfrm>
        </p:spPr>
        <p:txBody>
          <a:bodyPr>
            <a:normAutofit fontScale="90000"/>
          </a:bodyPr>
          <a:lstStyle/>
          <a:p>
            <a:pPr algn="ctr"/>
            <a:r>
              <a:rPr lang="en-US" sz="3600" b="1" i="1" dirty="0" smtClean="0"/>
              <a:t>Curriculum</a:t>
            </a:r>
            <a:r>
              <a:rPr lang="en-US" b="1" i="1" dirty="0" smtClean="0"/>
              <a:t/>
            </a:r>
            <a:br>
              <a:rPr lang="en-US" b="1" i="1" dirty="0" smtClean="0"/>
            </a:br>
            <a:endParaRPr lang="uk-UA" i="1" dirty="0"/>
          </a:p>
        </p:txBody>
      </p:sp>
      <p:sp>
        <p:nvSpPr>
          <p:cNvPr id="3" name="Содержимое 2"/>
          <p:cNvSpPr>
            <a:spLocks noGrp="1"/>
          </p:cNvSpPr>
          <p:nvPr>
            <p:ph idx="1"/>
          </p:nvPr>
        </p:nvSpPr>
        <p:spPr>
          <a:xfrm>
            <a:off x="457200" y="1556792"/>
            <a:ext cx="8229600" cy="4767808"/>
          </a:xfrm>
        </p:spPr>
        <p:txBody>
          <a:bodyPr>
            <a:normAutofit fontScale="62500" lnSpcReduction="20000"/>
          </a:bodyPr>
          <a:lstStyle/>
          <a:p>
            <a:r>
              <a:rPr lang="en-US" dirty="0" smtClean="0"/>
              <a:t>All maintained schools in England are required to follow the National Curriculum, which is made up of twelve subjects. The core subjects—English ,Mathematic and Science—are compulsory for all students aged 5 to 16. A range of other subjects, known as </a:t>
            </a:r>
            <a:r>
              <a:rPr lang="en-US" i="1" dirty="0" smtClean="0"/>
              <a:t>foundation</a:t>
            </a:r>
            <a:r>
              <a:rPr lang="en-US" dirty="0" smtClean="0"/>
              <a:t> subjects, are compulsory at one or more Key Stages:</a:t>
            </a:r>
          </a:p>
          <a:p>
            <a:r>
              <a:rPr lang="en-US" dirty="0" smtClean="0"/>
              <a:t>Art &amp; Design</a:t>
            </a:r>
          </a:p>
          <a:p>
            <a:r>
              <a:rPr lang="en-US" dirty="0" smtClean="0"/>
              <a:t>Citizenship</a:t>
            </a:r>
          </a:p>
          <a:p>
            <a:r>
              <a:rPr lang="en-US" dirty="0" smtClean="0"/>
              <a:t>Design &amp; Technology</a:t>
            </a:r>
          </a:p>
          <a:p>
            <a:r>
              <a:rPr lang="en-US" dirty="0" smtClean="0"/>
              <a:t>Geography</a:t>
            </a:r>
          </a:p>
          <a:p>
            <a:r>
              <a:rPr lang="en-US" dirty="0" smtClean="0"/>
              <a:t>History</a:t>
            </a:r>
          </a:p>
          <a:p>
            <a:r>
              <a:rPr lang="en-US" dirty="0" smtClean="0"/>
              <a:t>Information &amp; Communication Technology</a:t>
            </a:r>
          </a:p>
          <a:p>
            <a:r>
              <a:rPr lang="en-US" dirty="0" smtClean="0"/>
              <a:t>Modern Foreign Languages</a:t>
            </a:r>
          </a:p>
          <a:p>
            <a:r>
              <a:rPr lang="en-US" dirty="0" smtClean="0"/>
              <a:t>Music</a:t>
            </a:r>
          </a:p>
          <a:p>
            <a:r>
              <a:rPr lang="en-US" dirty="0" smtClean="0"/>
              <a:t>Physical Education</a:t>
            </a:r>
          </a:p>
          <a:p>
            <a:r>
              <a:rPr lang="en-US" dirty="0" smtClean="0"/>
              <a:t>In addition, other subjects with a non-statutory </a:t>
            </a:r>
            <a:r>
              <a:rPr lang="en-US" dirty="0" err="1" smtClean="0"/>
              <a:t>programm</a:t>
            </a:r>
            <a:r>
              <a:rPr lang="en-US" dirty="0" smtClean="0"/>
              <a:t> of study in the National Curriculum are also taught, including Religious education in all Key Stages, and Career education and Work-related learning in Key Stages 3 and 4. Religious education within community schools may be withdrawn for individual pupils with parental consent. Similarly, parents of children in community schools may choose to opt their child out of some or all sex education lessons.</a:t>
            </a:r>
          </a:p>
          <a:p>
            <a:endParaRPr lang="uk-UA" dirty="0"/>
          </a:p>
        </p:txBody>
      </p:sp>
      <p:pic>
        <p:nvPicPr>
          <p:cNvPr id="4" name="Рисунок 3" descr="images.jpg"/>
          <p:cNvPicPr>
            <a:picLocks noChangeAspect="1"/>
          </p:cNvPicPr>
          <p:nvPr/>
        </p:nvPicPr>
        <p:blipFill>
          <a:blip r:embed="rId2" cstate="print"/>
          <a:stretch>
            <a:fillRect/>
          </a:stretch>
        </p:blipFill>
        <p:spPr>
          <a:xfrm>
            <a:off x="4211959" y="2420888"/>
            <a:ext cx="2680913" cy="2304256"/>
          </a:xfrm>
          <a:prstGeom prst="rect">
            <a:avLst/>
          </a:prstGeom>
          <a:ln>
            <a:noFill/>
          </a:ln>
          <a:effectLst>
            <a:softEdge rad="112500"/>
          </a:effectLst>
        </p:spPr>
      </p:pic>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8" presetClass="entr" presetSubtype="0" accel="5000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7"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1000"/>
                                        <p:tgtEl>
                                          <p:spTgt spid="3">
                                            <p:txEl>
                                              <p:pRg st="0" end="0"/>
                                            </p:txEl>
                                          </p:spTgt>
                                        </p:tgtEl>
                                      </p:cBhvr>
                                    </p:animEffect>
                                  </p:childTnLst>
                                </p:cTn>
                              </p:par>
                              <p:par>
                                <p:cTn id="20" presetID="48" presetClass="entr" presetSubtype="0" accel="5000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3"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1000"/>
                                        <p:tgtEl>
                                          <p:spTgt spid="3">
                                            <p:txEl>
                                              <p:pRg st="1" end="1"/>
                                            </p:txEl>
                                          </p:spTgt>
                                        </p:tgtEl>
                                      </p:cBhvr>
                                    </p:animEffect>
                                  </p:childTnLst>
                                </p:cTn>
                              </p:par>
                              <p:par>
                                <p:cTn id="26" presetID="48" presetClass="entr" presetSubtype="0" accel="50000" fill="hold"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9" dur="1000" fill="hold"/>
                                        <p:tgtEl>
                                          <p:spTgt spid="3">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31" dur="1000"/>
                                        <p:tgtEl>
                                          <p:spTgt spid="3">
                                            <p:txEl>
                                              <p:pRg st="2" end="2"/>
                                            </p:txEl>
                                          </p:spTgt>
                                        </p:tgtEl>
                                      </p:cBhvr>
                                    </p:animEffect>
                                  </p:childTnLst>
                                </p:cTn>
                              </p:par>
                              <p:par>
                                <p:cTn id="32" presetID="48" presetClass="entr" presetSubtype="0" accel="50000" fill="hold"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1000" fill="hold"/>
                                        <p:tgtEl>
                                          <p:spTgt spid="3">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5" dur="1000" fill="hold"/>
                                        <p:tgtEl>
                                          <p:spTgt spid="3">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7" dur="1000"/>
                                        <p:tgtEl>
                                          <p:spTgt spid="3">
                                            <p:txEl>
                                              <p:pRg st="3" end="3"/>
                                            </p:txEl>
                                          </p:spTgt>
                                        </p:tgtEl>
                                      </p:cBhvr>
                                    </p:animEffect>
                                  </p:childTnLst>
                                </p:cTn>
                              </p:par>
                              <p:par>
                                <p:cTn id="38" presetID="48" presetClass="entr" presetSubtype="0" accel="50000" fill="hold" nodeType="with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1000" fill="hold"/>
                                        <p:tgtEl>
                                          <p:spTgt spid="3">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1" dur="1000" fill="hold"/>
                                        <p:tgtEl>
                                          <p:spTgt spid="3">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3" dur="1000"/>
                                        <p:tgtEl>
                                          <p:spTgt spid="3">
                                            <p:txEl>
                                              <p:pRg st="4" end="4"/>
                                            </p:txEl>
                                          </p:spTgt>
                                        </p:tgtEl>
                                      </p:cBhvr>
                                    </p:animEffect>
                                  </p:childTnLst>
                                </p:cTn>
                              </p:par>
                              <p:par>
                                <p:cTn id="44" presetID="48" presetClass="entr" presetSubtype="0" accel="50000" fill="hold" nodeType="with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p:cTn id="46" dur="1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7" dur="1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49" dur="1000"/>
                                        <p:tgtEl>
                                          <p:spTgt spid="3">
                                            <p:txEl>
                                              <p:pRg st="5" end="5"/>
                                            </p:txEl>
                                          </p:spTgt>
                                        </p:tgtEl>
                                      </p:cBhvr>
                                    </p:animEffect>
                                  </p:childTnLst>
                                </p:cTn>
                              </p:par>
                              <p:par>
                                <p:cTn id="50" presetID="48" presetClass="entr" presetSubtype="0" accel="50000" fill="hold" nodeType="with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 calcmode="lin" valueType="num">
                                      <p:cBhvr>
                                        <p:cTn id="52" dur="1000" fill="hold"/>
                                        <p:tgtEl>
                                          <p:spTgt spid="3">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3" dur="1000" fill="hold"/>
                                        <p:tgtEl>
                                          <p:spTgt spid="3">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54" dur="10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55" dur="1000"/>
                                        <p:tgtEl>
                                          <p:spTgt spid="3">
                                            <p:txEl>
                                              <p:pRg st="6" end="6"/>
                                            </p:txEl>
                                          </p:spTgt>
                                        </p:tgtEl>
                                      </p:cBhvr>
                                    </p:animEffect>
                                  </p:childTnLst>
                                </p:cTn>
                              </p:par>
                              <p:par>
                                <p:cTn id="56" presetID="48" presetClass="entr" presetSubtype="0" accel="50000" fill="hold" nodeType="withEffect">
                                  <p:stCondLst>
                                    <p:cond delay="0"/>
                                  </p:stCondLst>
                                  <p:childTnLst>
                                    <p:set>
                                      <p:cBhvr>
                                        <p:cTn id="57" dur="1" fill="hold">
                                          <p:stCondLst>
                                            <p:cond delay="0"/>
                                          </p:stCondLst>
                                        </p:cTn>
                                        <p:tgtEl>
                                          <p:spTgt spid="3">
                                            <p:txEl>
                                              <p:pRg st="7" end="7"/>
                                            </p:txEl>
                                          </p:spTgt>
                                        </p:tgtEl>
                                        <p:attrNameLst>
                                          <p:attrName>style.visibility</p:attrName>
                                        </p:attrNameLst>
                                      </p:cBhvr>
                                      <p:to>
                                        <p:strVal val="visible"/>
                                      </p:to>
                                    </p:set>
                                    <p:anim calcmode="lin" valueType="num">
                                      <p:cBhvr>
                                        <p:cTn id="58" dur="1000" fill="hold"/>
                                        <p:tgtEl>
                                          <p:spTgt spid="3">
                                            <p:txEl>
                                              <p:pRg st="7" end="7"/>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9" dur="1000" fill="hold"/>
                                        <p:tgtEl>
                                          <p:spTgt spid="3">
                                            <p:txEl>
                                              <p:pRg st="7" end="7"/>
                                            </p:txEl>
                                          </p:spTgt>
                                        </p:tgtEl>
                                        <p:attrNameLst>
                                          <p:attrName>ppt_x</p:attrName>
                                        </p:attrNameLst>
                                      </p:cBhvr>
                                      <p:tavLst>
                                        <p:tav tm="0">
                                          <p:val>
                                            <p:fltVal val="-1"/>
                                          </p:val>
                                        </p:tav>
                                        <p:tav tm="50000">
                                          <p:val>
                                            <p:fltVal val="0.95"/>
                                          </p:val>
                                        </p:tav>
                                        <p:tav tm="100000">
                                          <p:val>
                                            <p:strVal val="#ppt_x"/>
                                          </p:val>
                                        </p:tav>
                                      </p:tavLst>
                                    </p:anim>
                                    <p:anim calcmode="lin" valueType="num">
                                      <p:cBhvr>
                                        <p:cTn id="60" dur="1000" fill="hold"/>
                                        <p:tgtEl>
                                          <p:spTgt spid="3">
                                            <p:txEl>
                                              <p:pRg st="7" end="7"/>
                                            </p:txEl>
                                          </p:spTgt>
                                        </p:tgtEl>
                                        <p:attrNameLst>
                                          <p:attrName>ppt_y</p:attrName>
                                        </p:attrNameLst>
                                      </p:cBhvr>
                                      <p:tavLst>
                                        <p:tav tm="0">
                                          <p:val>
                                            <p:strVal val="#ppt_y"/>
                                          </p:val>
                                        </p:tav>
                                        <p:tav tm="100000">
                                          <p:val>
                                            <p:strVal val="#ppt_y"/>
                                          </p:val>
                                        </p:tav>
                                      </p:tavLst>
                                    </p:anim>
                                    <p:animEffect transition="in" filter="fade">
                                      <p:cBhvr>
                                        <p:cTn id="61" dur="1000"/>
                                        <p:tgtEl>
                                          <p:spTgt spid="3">
                                            <p:txEl>
                                              <p:pRg st="7" end="7"/>
                                            </p:txEl>
                                          </p:spTgt>
                                        </p:tgtEl>
                                      </p:cBhvr>
                                    </p:animEffect>
                                  </p:childTnLst>
                                </p:cTn>
                              </p:par>
                              <p:par>
                                <p:cTn id="62" presetID="48" presetClass="entr" presetSubtype="0" accel="50000" fill="hold" nodeType="withEffect">
                                  <p:stCondLst>
                                    <p:cond delay="0"/>
                                  </p:stCondLst>
                                  <p:childTnLst>
                                    <p:set>
                                      <p:cBhvr>
                                        <p:cTn id="63" dur="1" fill="hold">
                                          <p:stCondLst>
                                            <p:cond delay="0"/>
                                          </p:stCondLst>
                                        </p:cTn>
                                        <p:tgtEl>
                                          <p:spTgt spid="3">
                                            <p:txEl>
                                              <p:pRg st="8" end="8"/>
                                            </p:txEl>
                                          </p:spTgt>
                                        </p:tgtEl>
                                        <p:attrNameLst>
                                          <p:attrName>style.visibility</p:attrName>
                                        </p:attrNameLst>
                                      </p:cBhvr>
                                      <p:to>
                                        <p:strVal val="visible"/>
                                      </p:to>
                                    </p:set>
                                    <p:anim calcmode="lin" valueType="num">
                                      <p:cBhvr>
                                        <p:cTn id="64" dur="1000" fill="hold"/>
                                        <p:tgtEl>
                                          <p:spTgt spid="3">
                                            <p:txEl>
                                              <p:pRg st="8" end="8"/>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5" dur="1000" fill="hold"/>
                                        <p:tgtEl>
                                          <p:spTgt spid="3">
                                            <p:txEl>
                                              <p:pRg st="8" end="8"/>
                                            </p:txEl>
                                          </p:spTgt>
                                        </p:tgtEl>
                                        <p:attrNameLst>
                                          <p:attrName>ppt_x</p:attrName>
                                        </p:attrNameLst>
                                      </p:cBhvr>
                                      <p:tavLst>
                                        <p:tav tm="0">
                                          <p:val>
                                            <p:fltVal val="-1"/>
                                          </p:val>
                                        </p:tav>
                                        <p:tav tm="50000">
                                          <p:val>
                                            <p:fltVal val="0.95"/>
                                          </p:val>
                                        </p:tav>
                                        <p:tav tm="100000">
                                          <p:val>
                                            <p:strVal val="#ppt_x"/>
                                          </p:val>
                                        </p:tav>
                                      </p:tavLst>
                                    </p:anim>
                                    <p:anim calcmode="lin" valueType="num">
                                      <p:cBhvr>
                                        <p:cTn id="66" dur="1000" fill="hold"/>
                                        <p:tgtEl>
                                          <p:spTgt spid="3">
                                            <p:txEl>
                                              <p:pRg st="8" end="8"/>
                                            </p:txEl>
                                          </p:spTgt>
                                        </p:tgtEl>
                                        <p:attrNameLst>
                                          <p:attrName>ppt_y</p:attrName>
                                        </p:attrNameLst>
                                      </p:cBhvr>
                                      <p:tavLst>
                                        <p:tav tm="0">
                                          <p:val>
                                            <p:strVal val="#ppt_y"/>
                                          </p:val>
                                        </p:tav>
                                        <p:tav tm="100000">
                                          <p:val>
                                            <p:strVal val="#ppt_y"/>
                                          </p:val>
                                        </p:tav>
                                      </p:tavLst>
                                    </p:anim>
                                    <p:animEffect transition="in" filter="fade">
                                      <p:cBhvr>
                                        <p:cTn id="67" dur="1000"/>
                                        <p:tgtEl>
                                          <p:spTgt spid="3">
                                            <p:txEl>
                                              <p:pRg st="8" end="8"/>
                                            </p:txEl>
                                          </p:spTgt>
                                        </p:tgtEl>
                                      </p:cBhvr>
                                    </p:animEffect>
                                  </p:childTnLst>
                                </p:cTn>
                              </p:par>
                              <p:par>
                                <p:cTn id="68" presetID="48" presetClass="entr" presetSubtype="0" accel="50000" fill="hold" nodeType="with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 calcmode="lin" valueType="num">
                                      <p:cBhvr>
                                        <p:cTn id="70" dur="1000" fill="hold"/>
                                        <p:tgtEl>
                                          <p:spTgt spid="3">
                                            <p:txEl>
                                              <p:pRg st="9" end="9"/>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1" dur="1000" fill="hold"/>
                                        <p:tgtEl>
                                          <p:spTgt spid="3">
                                            <p:txEl>
                                              <p:pRg st="9" end="9"/>
                                            </p:txEl>
                                          </p:spTgt>
                                        </p:tgtEl>
                                        <p:attrNameLst>
                                          <p:attrName>ppt_x</p:attrName>
                                        </p:attrNameLst>
                                      </p:cBhvr>
                                      <p:tavLst>
                                        <p:tav tm="0">
                                          <p:val>
                                            <p:fltVal val="-1"/>
                                          </p:val>
                                        </p:tav>
                                        <p:tav tm="50000">
                                          <p:val>
                                            <p:fltVal val="0.95"/>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
                                          </p:val>
                                        </p:tav>
                                        <p:tav tm="100000">
                                          <p:val>
                                            <p:strVal val="#ppt_y"/>
                                          </p:val>
                                        </p:tav>
                                      </p:tavLst>
                                    </p:anim>
                                    <p:animEffect transition="in" filter="fade">
                                      <p:cBhvr>
                                        <p:cTn id="73" dur="1000"/>
                                        <p:tgtEl>
                                          <p:spTgt spid="3">
                                            <p:txEl>
                                              <p:pRg st="9" end="9"/>
                                            </p:txEl>
                                          </p:spTgt>
                                        </p:tgtEl>
                                      </p:cBhvr>
                                    </p:animEffect>
                                  </p:childTnLst>
                                </p:cTn>
                              </p:par>
                              <p:par>
                                <p:cTn id="74" presetID="48" presetClass="entr" presetSubtype="0" accel="50000" fill="hold" nodeType="withEffect">
                                  <p:stCondLst>
                                    <p:cond delay="0"/>
                                  </p:stCondLst>
                                  <p:childTnLst>
                                    <p:set>
                                      <p:cBhvr>
                                        <p:cTn id="75" dur="1" fill="hold">
                                          <p:stCondLst>
                                            <p:cond delay="0"/>
                                          </p:stCondLst>
                                        </p:cTn>
                                        <p:tgtEl>
                                          <p:spTgt spid="3">
                                            <p:txEl>
                                              <p:pRg st="10" end="10"/>
                                            </p:txEl>
                                          </p:spTgt>
                                        </p:tgtEl>
                                        <p:attrNameLst>
                                          <p:attrName>style.visibility</p:attrName>
                                        </p:attrNameLst>
                                      </p:cBhvr>
                                      <p:to>
                                        <p:strVal val="visible"/>
                                      </p:to>
                                    </p:set>
                                    <p:anim calcmode="lin" valueType="num">
                                      <p:cBhvr>
                                        <p:cTn id="76" dur="1000" fill="hold"/>
                                        <p:tgtEl>
                                          <p:spTgt spid="3">
                                            <p:txEl>
                                              <p:pRg st="10" end="1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7" dur="1000" fill="hold"/>
                                        <p:tgtEl>
                                          <p:spTgt spid="3">
                                            <p:txEl>
                                              <p:pRg st="10" end="10"/>
                                            </p:txEl>
                                          </p:spTgt>
                                        </p:tgtEl>
                                        <p:attrNameLst>
                                          <p:attrName>ppt_x</p:attrName>
                                        </p:attrNameLst>
                                      </p:cBhvr>
                                      <p:tavLst>
                                        <p:tav tm="0">
                                          <p:val>
                                            <p:fltVal val="-1"/>
                                          </p:val>
                                        </p:tav>
                                        <p:tav tm="50000">
                                          <p:val>
                                            <p:fltVal val="0.95"/>
                                          </p:val>
                                        </p:tav>
                                        <p:tav tm="100000">
                                          <p:val>
                                            <p:strVal val="#ppt_x"/>
                                          </p:val>
                                        </p:tav>
                                      </p:tavLst>
                                    </p:anim>
                                    <p:anim calcmode="lin" valueType="num">
                                      <p:cBhvr>
                                        <p:cTn id="78" dur="1000" fill="hold"/>
                                        <p:tgtEl>
                                          <p:spTgt spid="3">
                                            <p:txEl>
                                              <p:pRg st="10" end="10"/>
                                            </p:txEl>
                                          </p:spTgt>
                                        </p:tgtEl>
                                        <p:attrNameLst>
                                          <p:attrName>ppt_y</p:attrName>
                                        </p:attrNameLst>
                                      </p:cBhvr>
                                      <p:tavLst>
                                        <p:tav tm="0">
                                          <p:val>
                                            <p:strVal val="#ppt_y"/>
                                          </p:val>
                                        </p:tav>
                                        <p:tav tm="100000">
                                          <p:val>
                                            <p:strVal val="#ppt_y"/>
                                          </p:val>
                                        </p:tav>
                                      </p:tavLst>
                                    </p:anim>
                                    <p:animEffect transition="in" filter="fade">
                                      <p:cBhvr>
                                        <p:cTn id="79" dur="1000"/>
                                        <p:tgtEl>
                                          <p:spTgt spid="3">
                                            <p:txEl>
                                              <p:pRg st="10" end="10"/>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19" presetClass="entr" presetSubtype="10" fill="hold" nodeType="clickEffect">
                                  <p:stCondLst>
                                    <p:cond delay="0"/>
                                  </p:stCondLst>
                                  <p:childTnLst>
                                    <p:set>
                                      <p:cBhvr>
                                        <p:cTn id="83" dur="1" fill="hold">
                                          <p:stCondLst>
                                            <p:cond delay="0"/>
                                          </p:stCondLst>
                                        </p:cTn>
                                        <p:tgtEl>
                                          <p:spTgt spid="4"/>
                                        </p:tgtEl>
                                        <p:attrNameLst>
                                          <p:attrName>style.visibility</p:attrName>
                                        </p:attrNameLst>
                                      </p:cBhvr>
                                      <p:to>
                                        <p:strVal val="visible"/>
                                      </p:to>
                                    </p:set>
                                    <p:anim calcmode="lin" valueType="num">
                                      <p:cBhvr>
                                        <p:cTn id="84" dur="5000" fill="hold"/>
                                        <p:tgtEl>
                                          <p:spTgt spid="4"/>
                                        </p:tgtEl>
                                        <p:attrNameLst>
                                          <p:attrName>ppt_w</p:attrName>
                                        </p:attrNameLst>
                                      </p:cBhvr>
                                      <p:tavLst>
                                        <p:tav tm="0" fmla="#ppt_w*sin(2.5*pi*$)">
                                          <p:val>
                                            <p:fltVal val="0"/>
                                          </p:val>
                                        </p:tav>
                                        <p:tav tm="100000">
                                          <p:val>
                                            <p:fltVal val="1"/>
                                          </p:val>
                                        </p:tav>
                                      </p:tavLst>
                                    </p:anim>
                                    <p:anim calcmode="lin" valueType="num">
                                      <p:cBhvr>
                                        <p:cTn id="85" dur="5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загруженное.jpg"/>
          <p:cNvPicPr>
            <a:picLocks noChangeAspect="1"/>
          </p:cNvPicPr>
          <p:nvPr/>
        </p:nvPicPr>
        <p:blipFill>
          <a:blip r:embed="rId2" cstate="print"/>
          <a:stretch>
            <a:fillRect/>
          </a:stretch>
        </p:blipFill>
        <p:spPr>
          <a:xfrm>
            <a:off x="6121152" y="4077072"/>
            <a:ext cx="3022848" cy="2488029"/>
          </a:xfrm>
          <a:prstGeom prst="rect">
            <a:avLst/>
          </a:prstGeom>
          <a:ln>
            <a:noFill/>
          </a:ln>
          <a:effectLst>
            <a:softEdge rad="112500"/>
          </a:effectLst>
        </p:spPr>
      </p:pic>
      <p:sp>
        <p:nvSpPr>
          <p:cNvPr id="2" name="Заголовок 1"/>
          <p:cNvSpPr>
            <a:spLocks noGrp="1"/>
          </p:cNvSpPr>
          <p:nvPr>
            <p:ph type="title"/>
          </p:nvPr>
        </p:nvSpPr>
        <p:spPr>
          <a:xfrm>
            <a:off x="251520" y="980728"/>
            <a:ext cx="9381728" cy="854968"/>
          </a:xfrm>
        </p:spPr>
        <p:txBody>
          <a:bodyPr>
            <a:normAutofit fontScale="90000"/>
          </a:bodyPr>
          <a:lstStyle/>
          <a:p>
            <a:pPr algn="ctr"/>
            <a:r>
              <a:rPr lang="en-US" b="1" dirty="0" smtClean="0"/>
              <a:t>Independent schools</a:t>
            </a:r>
            <a:br>
              <a:rPr lang="en-US" b="1" dirty="0" smtClean="0"/>
            </a:br>
            <a:endParaRPr lang="uk-UA" dirty="0"/>
          </a:p>
        </p:txBody>
      </p:sp>
      <p:sp>
        <p:nvSpPr>
          <p:cNvPr id="3" name="Содержимое 2"/>
          <p:cNvSpPr>
            <a:spLocks noGrp="1"/>
          </p:cNvSpPr>
          <p:nvPr>
            <p:ph idx="1"/>
          </p:nvPr>
        </p:nvSpPr>
        <p:spPr>
          <a:xfrm>
            <a:off x="467544" y="1052736"/>
            <a:ext cx="5904656" cy="5472608"/>
          </a:xfrm>
        </p:spPr>
        <p:txBody>
          <a:bodyPr>
            <a:normAutofit fontScale="92500" lnSpcReduction="10000"/>
          </a:bodyPr>
          <a:lstStyle/>
          <a:p>
            <a:r>
              <a:rPr lang="en-US" dirty="0" smtClean="0"/>
              <a:t>Approximately 7% of school children in England attend privately run fee-paying independent schools rising to 18% for sixth form students. Some independent schools for 13-18 year olds are known for historical reasons as 'public schools' and for 8-13 year olds as 'prep schools'. Some schools offer scholarships for those with particular skills or aptitudes, or bursaries to allow students from less financially well-off families to attend. Independent schools do not have to follow the National Curriculum, and their teachers are not required or regulated by law to have official teaching qualifications. ".</a:t>
            </a:r>
          </a:p>
          <a:p>
            <a:endParaRPr lang="uk-U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852704"/>
          </a:xfrm>
        </p:spPr>
        <p:txBody>
          <a:bodyPr/>
          <a:lstStyle/>
          <a:p>
            <a:r>
              <a:rPr lang="en-US" dirty="0" smtClean="0"/>
              <a:t>Specialist qualifications</a:t>
            </a:r>
            <a:endParaRPr lang="uk-UA" dirty="0"/>
          </a:p>
        </p:txBody>
      </p:sp>
      <p:sp>
        <p:nvSpPr>
          <p:cNvPr id="3" name="Содержимое 2"/>
          <p:cNvSpPr>
            <a:spLocks noGrp="1"/>
          </p:cNvSpPr>
          <p:nvPr>
            <p:ph idx="1"/>
          </p:nvPr>
        </p:nvSpPr>
        <p:spPr>
          <a:xfrm>
            <a:off x="457200" y="1700808"/>
            <a:ext cx="8229600" cy="4623792"/>
          </a:xfrm>
        </p:spPr>
        <p:txBody>
          <a:bodyPr>
            <a:normAutofit fontScale="92500"/>
          </a:bodyPr>
          <a:lstStyle/>
          <a:p>
            <a:r>
              <a:rPr lang="en-US" dirty="0" smtClean="0"/>
              <a:t>The University of Birmingham, a 'Red Brick university'.</a:t>
            </a:r>
          </a:p>
          <a:p>
            <a:r>
              <a:rPr lang="en-US" dirty="0" smtClean="0"/>
              <a:t>Education: Postgraduate Certificate in Education Certificate in Education , City and Guilds of London Institute, or Bachelor of Education most of which also incorporate Qualified Teacher Status</a:t>
            </a:r>
          </a:p>
          <a:p>
            <a:r>
              <a:rPr lang="en-US" dirty="0" smtClean="0"/>
              <a:t>Law: Bachelor of Laws.</a:t>
            </a:r>
          </a:p>
          <a:p>
            <a:r>
              <a:rPr lang="en-US" dirty="0" smtClean="0"/>
              <a:t>Medicine: Bachelor of Medicine, Bachelor of Surgery, studied at medical school</a:t>
            </a:r>
          </a:p>
          <a:p>
            <a:r>
              <a:rPr lang="en-US" dirty="0" smtClean="0"/>
              <a:t>Business: Master of Business Administration</a:t>
            </a:r>
          </a:p>
          <a:p>
            <a:r>
              <a:rPr lang="en-US" dirty="0" smtClean="0"/>
              <a:t>Psychology: Doctor of Educational Psychology or Clinical Psychology </a:t>
            </a:r>
          </a:p>
          <a:p>
            <a:endParaRPr lang="uk-U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196</TotalTime>
  <Words>77</Words>
  <Application>Microsoft Office PowerPoint</Application>
  <PresentationFormat>Экран (4:3)</PresentationFormat>
  <Paragraphs>37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Поток</vt:lpstr>
      <vt:lpstr>Education in England</vt:lpstr>
      <vt:lpstr>Education in England</vt:lpstr>
      <vt:lpstr>History of English education </vt:lpstr>
      <vt:lpstr> Primary and secondary education</vt:lpstr>
      <vt:lpstr>Curriculum </vt:lpstr>
      <vt:lpstr>Independent schools </vt:lpstr>
      <vt:lpstr>Specialist qualifications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in England</dc:title>
  <dc:creator>Малая</dc:creator>
  <cp:lastModifiedBy>Малая</cp:lastModifiedBy>
  <cp:revision>22</cp:revision>
  <dcterms:created xsi:type="dcterms:W3CDTF">2013-11-04T17:50:35Z</dcterms:created>
  <dcterms:modified xsi:type="dcterms:W3CDTF">2013-11-07T19:15:06Z</dcterms:modified>
</cp:coreProperties>
</file>