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C76333D-67C9-452B-86FC-4E510F642B28}" type="datetimeFigureOut">
              <a:rPr lang="uk-UA" smtClean="0"/>
              <a:t>12.05.2014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0167DDD-14DC-4A81-953E-C5682FC331E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798508" y="1754793"/>
            <a:ext cx="5601994" cy="1130155"/>
          </a:xfrm>
        </p:spPr>
        <p:txBody>
          <a:bodyPr>
            <a:normAutofit/>
          </a:bodyPr>
          <a:lstStyle/>
          <a:p>
            <a:r>
              <a:rPr lang="uk-UA" dirty="0" smtClean="0"/>
              <a:t>Глобальні проблеми людства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47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b="0" dirty="0"/>
              <a:t>Запобігання світовій війні залишається найважливішою глобальною проблемою людства. І для цього є всі підстави. Вченими підраховано, що за останні 6 тис. років люди пережили понад 14, 5 тис. воєн, в яких загинуло 3 </a:t>
            </a:r>
            <a:r>
              <a:rPr lang="uk-UA" b="0" dirty="0" err="1"/>
              <a:t>млрд</a:t>
            </a:r>
            <a:r>
              <a:rPr lang="uk-UA" b="0" dirty="0"/>
              <a:t> 640 </a:t>
            </a:r>
            <a:r>
              <a:rPr lang="uk-UA" b="0" dirty="0" err="1"/>
              <a:t>млн</a:t>
            </a:r>
            <a:r>
              <a:rPr lang="uk-UA" b="0" dirty="0"/>
              <a:t> людей. Війна завдає нечуваної шкоди людській популяції і екосистемам. </a:t>
            </a:r>
            <a:r>
              <a:rPr lang="uk-UA" b="0" dirty="0" smtClean="0"/>
              <a:t>У </a:t>
            </a:r>
            <a:r>
              <a:rPr lang="uk-UA" b="0" dirty="0"/>
              <a:t>наш час найбільш руйнівний потенціал має зброя масового знищення — ядерна, хімічна і бактеріологічна. Всі компоненти навколишнього природного середовища, і насамперед люди, беззахисні перед цими видами зброї.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Проблема війни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11916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6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1097280"/>
            <a:ext cx="3555816" cy="4131920"/>
          </a:xfrm>
        </p:spPr>
        <p:txBody>
          <a:bodyPr>
            <a:normAutofit fontScale="47500" lnSpcReduction="20000"/>
          </a:bodyPr>
          <a:lstStyle/>
          <a:p>
            <a:r>
              <a:rPr lang="uk-UA" b="0" dirty="0"/>
              <a:t>Забруднення навколишнього середовища та продуктів харчування все відчутніше позначається на здоров’ї населення. Щороку мільйони людей у світі стають жертвами «цивілізаційних» захворювань, перше місце серед яких посідає пандемія </a:t>
            </a:r>
            <a:r>
              <a:rPr lang="uk-UA" b="0" dirty="0" smtClean="0"/>
              <a:t>СНІД, </a:t>
            </a:r>
            <a:r>
              <a:rPr lang="uk-UA" b="0" dirty="0"/>
              <a:t>кількість носіїв якого вже наближається до 40 </a:t>
            </a:r>
            <a:r>
              <a:rPr lang="uk-UA" b="0" dirty="0" smtClean="0"/>
              <a:t>млн.</a:t>
            </a:r>
          </a:p>
          <a:p>
            <a:r>
              <a:rPr lang="uk-UA" b="0" dirty="0"/>
              <a:t>Значну небезпеку для людства становлять онкологічні хвороби. Гарантованих методів їх лікування не існує, хоча в галузі досліджень і лікування раку впродовж </a:t>
            </a:r>
            <a:r>
              <a:rPr lang="en-US" b="0" dirty="0"/>
              <a:t>XX </a:t>
            </a:r>
            <a:r>
              <a:rPr lang="uk-UA" b="0" dirty="0"/>
              <a:t>ст. було досягнуто значних успіхів</a:t>
            </a:r>
            <a:r>
              <a:rPr lang="uk-UA" b="0" dirty="0" smtClean="0"/>
              <a:t>.</a:t>
            </a:r>
          </a:p>
          <a:p>
            <a:r>
              <a:rPr lang="uk-UA" b="0" dirty="0"/>
              <a:t>Серед інших невиліковних хвороб варто згадати астму — респіраторні розлади, що виникають усередині легенів унаслідок запалення дихальних шляхів. Астму викликають </a:t>
            </a:r>
            <a:r>
              <a:rPr lang="uk-UA" b="0" dirty="0" smtClean="0"/>
              <a:t>забруднене </a:t>
            </a:r>
            <a:r>
              <a:rPr lang="uk-UA" b="0" dirty="0"/>
              <a:t>повітря, лікарські препарати, погодні умови, цигарковий дим та ін.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Хвороби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274840" cy="31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8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0" dirty="0" smtClean="0"/>
              <a:t>Кожна третя померла </a:t>
            </a:r>
            <a:r>
              <a:rPr lang="uk-UA" b="0" dirty="0"/>
              <a:t>дитина у світі - жертва голоду. У Африці </a:t>
            </a:r>
            <a:r>
              <a:rPr lang="uk-UA" b="0" dirty="0" smtClean="0"/>
              <a:t>найскладніша </a:t>
            </a:r>
            <a:r>
              <a:rPr lang="uk-UA" b="0" dirty="0"/>
              <a:t>ситуація із дитячою смертністю. </a:t>
            </a:r>
            <a:r>
              <a:rPr lang="uk-UA" b="0" dirty="0" smtClean="0"/>
              <a:t>200 </a:t>
            </a:r>
            <a:r>
              <a:rPr lang="uk-UA" b="0" dirty="0" err="1"/>
              <a:t>млн</a:t>
            </a:r>
            <a:r>
              <a:rPr lang="uk-UA" b="0" dirty="0"/>
              <a:t> дітей хронічно недоїдають</a:t>
            </a:r>
            <a:r>
              <a:rPr lang="uk-UA" b="0" dirty="0" smtClean="0"/>
              <a:t>. Неповноцінне </a:t>
            </a:r>
            <a:r>
              <a:rPr lang="uk-UA" b="0" dirty="0"/>
              <a:t>харчування дітей – </a:t>
            </a:r>
            <a:r>
              <a:rPr lang="uk-UA" b="0" dirty="0" smtClean="0"/>
              <a:t>одна </a:t>
            </a:r>
            <a:r>
              <a:rPr lang="uk-UA" b="0" dirty="0"/>
              <a:t>з основних причин дитячої смертності у світі. 65 дітей із тисячі вмирають, не доживши до п'ятирічного віку.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Проблема голоду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32048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4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1097280"/>
            <a:ext cx="3843848" cy="4491960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  <a:r>
              <a:rPr lang="ru-RU" b="0" i="1" dirty="0" err="1"/>
              <a:t>Вичерпність</a:t>
            </a:r>
            <a:r>
              <a:rPr lang="ru-RU" b="0" i="1" dirty="0"/>
              <a:t> </a:t>
            </a:r>
            <a:r>
              <a:rPr lang="ru-RU" b="0" i="1" dirty="0" err="1"/>
              <a:t>природних</a:t>
            </a:r>
            <a:r>
              <a:rPr lang="ru-RU" b="0" i="1" dirty="0"/>
              <a:t> </a:t>
            </a:r>
            <a:r>
              <a:rPr lang="ru-RU" b="0" i="1" dirty="0" err="1"/>
              <a:t>ресурсів</a:t>
            </a:r>
            <a:r>
              <a:rPr lang="ru-RU" b="0" i="1" dirty="0"/>
              <a:t> </a:t>
            </a:r>
            <a:r>
              <a:rPr lang="ru-RU" b="0" i="1" dirty="0" err="1"/>
              <a:t>дуже</a:t>
            </a:r>
            <a:r>
              <a:rPr lang="ru-RU" b="0" i="1" dirty="0"/>
              <a:t> скоро породить проблему </a:t>
            </a:r>
            <a:r>
              <a:rPr lang="ru-RU" b="0" i="1" dirty="0" err="1"/>
              <a:t>нестачі</a:t>
            </a:r>
            <a:r>
              <a:rPr lang="ru-RU" b="0" i="1" dirty="0"/>
              <a:t> </a:t>
            </a:r>
            <a:r>
              <a:rPr lang="ru-RU" b="0" i="1" dirty="0" err="1"/>
              <a:t>корисних</a:t>
            </a:r>
            <a:r>
              <a:rPr lang="ru-RU" b="0" i="1" dirty="0"/>
              <a:t> </a:t>
            </a:r>
            <a:r>
              <a:rPr lang="ru-RU" b="0" i="1" dirty="0" err="1"/>
              <a:t>копалин</a:t>
            </a:r>
            <a:r>
              <a:rPr lang="ru-RU" b="0" i="1" dirty="0"/>
              <a:t>. </a:t>
            </a:r>
            <a:r>
              <a:rPr lang="ru-RU" b="0" i="1" dirty="0" err="1"/>
              <a:t>Корисних</a:t>
            </a:r>
            <a:r>
              <a:rPr lang="ru-RU" b="0" i="1" dirty="0"/>
              <a:t> </a:t>
            </a:r>
            <a:r>
              <a:rPr lang="ru-RU" b="0" i="1" dirty="0" err="1"/>
              <a:t>копалин</a:t>
            </a:r>
            <a:r>
              <a:rPr lang="ru-RU" b="0" i="1" dirty="0"/>
              <a:t> в </a:t>
            </a:r>
            <a:r>
              <a:rPr lang="ru-RU" b="0" i="1" dirty="0" err="1"/>
              <a:t>усьому</a:t>
            </a:r>
            <a:r>
              <a:rPr lang="ru-RU" b="0" i="1" dirty="0"/>
              <a:t> </a:t>
            </a:r>
            <a:r>
              <a:rPr lang="ru-RU" b="0" i="1" dirty="0" err="1"/>
              <a:t>світі</a:t>
            </a:r>
            <a:r>
              <a:rPr lang="ru-RU" b="0" i="1" dirty="0"/>
              <a:t> </a:t>
            </a:r>
            <a:r>
              <a:rPr lang="ru-RU" b="0" i="1" dirty="0" err="1"/>
              <a:t>добувається</a:t>
            </a:r>
            <a:r>
              <a:rPr lang="ru-RU" b="0" i="1" dirty="0"/>
              <a:t> </a:t>
            </a:r>
            <a:r>
              <a:rPr lang="ru-RU" b="0" i="1" dirty="0" err="1"/>
              <a:t>величезна</a:t>
            </a:r>
            <a:r>
              <a:rPr lang="ru-RU" b="0" i="1" dirty="0"/>
              <a:t> </a:t>
            </a:r>
            <a:r>
              <a:rPr lang="ru-RU" b="0" i="1" dirty="0" err="1"/>
              <a:t>кількість</a:t>
            </a:r>
            <a:r>
              <a:rPr lang="ru-RU" b="0" i="1" dirty="0"/>
              <a:t>. </a:t>
            </a:r>
            <a:r>
              <a:rPr lang="ru-RU" b="0" i="1" dirty="0" err="1"/>
              <a:t>Родовища</a:t>
            </a:r>
            <a:r>
              <a:rPr lang="ru-RU" b="0" i="1" dirty="0"/>
              <a:t> </a:t>
            </a:r>
            <a:r>
              <a:rPr lang="ru-RU" b="0" i="1" dirty="0" err="1"/>
              <a:t>вугілля</a:t>
            </a:r>
            <a:r>
              <a:rPr lang="ru-RU" b="0" i="1" dirty="0"/>
              <a:t>, </a:t>
            </a:r>
            <a:r>
              <a:rPr lang="ru-RU" b="0" i="1" dirty="0" err="1"/>
              <a:t>заліза</a:t>
            </a:r>
            <a:r>
              <a:rPr lang="ru-RU" b="0" i="1" dirty="0"/>
              <a:t>, </a:t>
            </a:r>
            <a:r>
              <a:rPr lang="ru-RU" b="0" i="1" dirty="0" err="1"/>
              <a:t>міді</a:t>
            </a:r>
            <a:r>
              <a:rPr lang="ru-RU" b="0" i="1" dirty="0"/>
              <a:t>, цинку та </a:t>
            </a:r>
            <a:r>
              <a:rPr lang="ru-RU" b="0" i="1" dirty="0" err="1"/>
              <a:t>інших</a:t>
            </a:r>
            <a:r>
              <a:rPr lang="ru-RU" b="0" i="1" dirty="0"/>
              <a:t> </a:t>
            </a:r>
            <a:r>
              <a:rPr lang="ru-RU" b="0" i="1" dirty="0" err="1"/>
              <a:t>металів</a:t>
            </a:r>
            <a:r>
              <a:rPr lang="ru-RU" b="0" i="1" dirty="0"/>
              <a:t>, </a:t>
            </a:r>
            <a:r>
              <a:rPr lang="ru-RU" b="0" i="1" dirty="0" err="1"/>
              <a:t>нагромаджені</a:t>
            </a:r>
            <a:r>
              <a:rPr lang="ru-RU" b="0" i="1" dirty="0"/>
              <a:t> природою за </a:t>
            </a:r>
            <a:r>
              <a:rPr lang="ru-RU" b="0" i="1" dirty="0" err="1"/>
              <a:t>мільйони</a:t>
            </a:r>
            <a:r>
              <a:rPr lang="ru-RU" b="0" i="1" dirty="0"/>
              <a:t> </a:t>
            </a:r>
            <a:r>
              <a:rPr lang="ru-RU" b="0" i="1" dirty="0" err="1"/>
              <a:t>років</a:t>
            </a:r>
            <a:r>
              <a:rPr lang="ru-RU" b="0" i="1" dirty="0"/>
              <a:t>, </a:t>
            </a:r>
            <a:r>
              <a:rPr lang="ru-RU" b="0" i="1" dirty="0" err="1"/>
              <a:t>використовуються</a:t>
            </a:r>
            <a:r>
              <a:rPr lang="ru-RU" b="0" i="1" dirty="0"/>
              <a:t> за </a:t>
            </a:r>
            <a:r>
              <a:rPr lang="ru-RU" b="0" i="1" dirty="0" err="1"/>
              <a:t>десятиліття</a:t>
            </a:r>
            <a:r>
              <a:rPr lang="ru-RU" b="0" i="1" dirty="0"/>
              <a:t>. І </a:t>
            </a:r>
            <a:r>
              <a:rPr lang="ru-RU" b="0" i="1" dirty="0" err="1"/>
              <a:t>проте</a:t>
            </a:r>
            <a:r>
              <a:rPr lang="ru-RU" b="0" i="1" dirty="0"/>
              <a:t> потреба в них </a:t>
            </a:r>
            <a:r>
              <a:rPr lang="ru-RU" b="0" i="1" dirty="0" err="1"/>
              <a:t>постійно</a:t>
            </a:r>
            <a:r>
              <a:rPr lang="ru-RU" b="0" i="1" dirty="0"/>
              <a:t> </a:t>
            </a:r>
            <a:r>
              <a:rPr lang="ru-RU" b="0" i="1" dirty="0" err="1"/>
              <a:t>зростає</a:t>
            </a:r>
            <a:r>
              <a:rPr lang="ru-RU" b="0" i="1" dirty="0"/>
              <a:t>. </a:t>
            </a:r>
            <a:r>
              <a:rPr lang="ru-RU" b="0" i="1" dirty="0" err="1"/>
              <a:t>Отже</a:t>
            </a:r>
            <a:r>
              <a:rPr lang="ru-RU" b="0" i="1" dirty="0"/>
              <a:t>, </a:t>
            </a:r>
            <a:r>
              <a:rPr lang="ru-RU" b="0" i="1" dirty="0" err="1"/>
              <a:t>може</a:t>
            </a:r>
            <a:r>
              <a:rPr lang="ru-RU" b="0" i="1" dirty="0"/>
              <a:t> </a:t>
            </a:r>
            <a:r>
              <a:rPr lang="ru-RU" b="0" i="1" dirty="0" err="1"/>
              <a:t>настати</a:t>
            </a:r>
            <a:r>
              <a:rPr lang="ru-RU" b="0" i="1" dirty="0"/>
              <a:t> час, коли </a:t>
            </a:r>
            <a:r>
              <a:rPr lang="ru-RU" b="0" i="1" dirty="0" err="1"/>
              <a:t>виснажаться</a:t>
            </a:r>
            <a:r>
              <a:rPr lang="ru-RU" b="0" i="1" dirty="0"/>
              <a:t> </a:t>
            </a:r>
            <a:r>
              <a:rPr lang="ru-RU" b="0" i="1" dirty="0" err="1"/>
              <a:t>родовища</a:t>
            </a:r>
            <a:r>
              <a:rPr lang="ru-RU" b="0" i="1" dirty="0"/>
              <a:t> </a:t>
            </a:r>
            <a:r>
              <a:rPr lang="ru-RU" b="0" i="1" dirty="0" err="1"/>
              <a:t>нафти</a:t>
            </a:r>
            <a:r>
              <a:rPr lang="ru-RU" b="0" i="1" dirty="0"/>
              <a:t>, </a:t>
            </a:r>
            <a:r>
              <a:rPr lang="ru-RU" b="0" i="1" dirty="0" err="1"/>
              <a:t>вугілля</a:t>
            </a:r>
            <a:r>
              <a:rPr lang="ru-RU" b="0" i="1" dirty="0"/>
              <a:t>, руд </a:t>
            </a:r>
            <a:r>
              <a:rPr lang="ru-RU" b="0" i="1" dirty="0" err="1"/>
              <a:t>різних</a:t>
            </a:r>
            <a:r>
              <a:rPr lang="ru-RU" b="0" i="1" dirty="0"/>
              <a:t> </a:t>
            </a:r>
            <a:r>
              <a:rPr lang="ru-RU" b="0" i="1" dirty="0" err="1"/>
              <a:t>металів</a:t>
            </a:r>
            <a:r>
              <a:rPr lang="ru-RU" b="0" i="1" dirty="0"/>
              <a:t>. За </a:t>
            </a:r>
            <a:r>
              <a:rPr lang="ru-RU" b="0" i="1" dirty="0" err="1"/>
              <a:t>підрахунками</a:t>
            </a:r>
            <a:r>
              <a:rPr lang="ru-RU" b="0" i="1" dirty="0"/>
              <a:t> </a:t>
            </a:r>
            <a:r>
              <a:rPr lang="ru-RU" b="0" i="1" dirty="0" err="1"/>
              <a:t>спеціалістів</a:t>
            </a:r>
            <a:r>
              <a:rPr lang="ru-RU" b="0" i="1" dirty="0"/>
              <a:t> </a:t>
            </a:r>
            <a:r>
              <a:rPr lang="ru-RU" b="0" i="1" dirty="0" err="1"/>
              <a:t>відомих</a:t>
            </a:r>
            <a:r>
              <a:rPr lang="ru-RU" b="0" i="1" dirty="0"/>
              <a:t> </a:t>
            </a:r>
            <a:r>
              <a:rPr lang="ru-RU" b="0" i="1" dirty="0" err="1"/>
              <a:t>нині</a:t>
            </a:r>
            <a:r>
              <a:rPr lang="ru-RU" b="0" i="1" dirty="0"/>
              <a:t> </a:t>
            </a:r>
            <a:r>
              <a:rPr lang="ru-RU" b="0" i="1" dirty="0" err="1"/>
              <a:t>запасів</a:t>
            </a:r>
            <a:r>
              <a:rPr lang="ru-RU" b="0" i="1" dirty="0"/>
              <a:t> </a:t>
            </a:r>
            <a:r>
              <a:rPr lang="ru-RU" b="0" i="1" dirty="0" err="1"/>
              <a:t>нафти</a:t>
            </a:r>
            <a:r>
              <a:rPr lang="ru-RU" b="0" i="1" dirty="0"/>
              <a:t> в </a:t>
            </a:r>
            <a:r>
              <a:rPr lang="ru-RU" b="0" i="1" dirty="0" err="1"/>
              <a:t>усьому</a:t>
            </a:r>
            <a:r>
              <a:rPr lang="ru-RU" b="0" i="1" dirty="0"/>
              <a:t> </a:t>
            </a:r>
            <a:r>
              <a:rPr lang="ru-RU" b="0" i="1" dirty="0" err="1"/>
              <a:t>світі</a:t>
            </a:r>
            <a:r>
              <a:rPr lang="ru-RU" b="0" i="1" dirty="0"/>
              <a:t> </a:t>
            </a:r>
            <a:r>
              <a:rPr lang="ru-RU" b="0" i="1" dirty="0" err="1"/>
              <a:t>може</a:t>
            </a:r>
            <a:r>
              <a:rPr lang="ru-RU" b="0" i="1" dirty="0"/>
              <a:t> </a:t>
            </a:r>
            <a:r>
              <a:rPr lang="ru-RU" b="0" i="1" dirty="0" err="1"/>
              <a:t>вистачити</a:t>
            </a:r>
            <a:r>
              <a:rPr lang="ru-RU" b="0" i="1" dirty="0"/>
              <a:t> </a:t>
            </a:r>
            <a:r>
              <a:rPr lang="ru-RU" b="0" i="1" dirty="0" err="1"/>
              <a:t>приблизно</a:t>
            </a:r>
            <a:r>
              <a:rPr lang="ru-RU" b="0" i="1" dirty="0"/>
              <a:t> на 50 </a:t>
            </a:r>
            <a:r>
              <a:rPr lang="ru-RU" b="0" i="1" dirty="0" err="1"/>
              <a:t>років</a:t>
            </a:r>
            <a:r>
              <a:rPr lang="ru-RU" b="0" i="1" dirty="0"/>
              <a:t>, а </a:t>
            </a:r>
            <a:r>
              <a:rPr lang="ru-RU" b="0" i="1" dirty="0" err="1"/>
              <a:t>вугілля</a:t>
            </a:r>
            <a:r>
              <a:rPr lang="ru-RU" b="0" i="1" dirty="0"/>
              <a:t> – на 500.</a:t>
            </a:r>
          </a:p>
          <a:p>
            <a:endParaRPr lang="ru-RU" b="0" i="1" dirty="0"/>
          </a:p>
          <a:p>
            <a:r>
              <a:rPr lang="ru-RU" b="0" i="1" dirty="0" err="1"/>
              <a:t>Щоб</a:t>
            </a:r>
            <a:r>
              <a:rPr lang="ru-RU" b="0" i="1" dirty="0"/>
              <a:t> і на </a:t>
            </a:r>
            <a:r>
              <a:rPr lang="ru-RU" b="0" i="1" dirty="0" err="1"/>
              <a:t>майбутнє</a:t>
            </a:r>
            <a:r>
              <a:rPr lang="ru-RU" b="0" i="1" dirty="0"/>
              <a:t> </a:t>
            </a:r>
            <a:r>
              <a:rPr lang="ru-RU" b="0" i="1" dirty="0" err="1"/>
              <a:t>мати</a:t>
            </a:r>
            <a:r>
              <a:rPr lang="ru-RU" b="0" i="1" dirty="0"/>
              <a:t> </a:t>
            </a:r>
            <a:r>
              <a:rPr lang="ru-RU" b="0" i="1" dirty="0" err="1"/>
              <a:t>природні</a:t>
            </a:r>
            <a:r>
              <a:rPr lang="ru-RU" b="0" i="1" dirty="0"/>
              <a:t> </a:t>
            </a:r>
            <a:r>
              <a:rPr lang="ru-RU" b="0" i="1" dirty="0" err="1"/>
              <a:t>багатства</a:t>
            </a:r>
            <a:r>
              <a:rPr lang="ru-RU" b="0" i="1" dirty="0"/>
              <a:t>, </a:t>
            </a:r>
            <a:r>
              <a:rPr lang="ru-RU" b="0" i="1" dirty="0" err="1"/>
              <a:t>їх</a:t>
            </a:r>
            <a:r>
              <a:rPr lang="ru-RU" b="0" i="1" dirty="0"/>
              <a:t> </a:t>
            </a:r>
            <a:r>
              <a:rPr lang="ru-RU" b="0" i="1" dirty="0" err="1"/>
              <a:t>необхідно</a:t>
            </a:r>
            <a:r>
              <a:rPr lang="ru-RU" b="0" i="1" dirty="0"/>
              <a:t> бережно </a:t>
            </a:r>
            <a:r>
              <a:rPr lang="ru-RU" b="0" i="1" dirty="0" err="1"/>
              <a:t>добувати</a:t>
            </a:r>
            <a:r>
              <a:rPr lang="ru-RU" b="0" i="1" dirty="0"/>
              <a:t> і </a:t>
            </a:r>
            <a:r>
              <a:rPr lang="ru-RU" b="0" i="1" dirty="0" err="1"/>
              <a:t>економно</a:t>
            </a:r>
            <a:r>
              <a:rPr lang="ru-RU" b="0" i="1" dirty="0"/>
              <a:t> </a:t>
            </a:r>
            <a:r>
              <a:rPr lang="ru-RU" b="0" i="1" dirty="0" err="1"/>
              <a:t>використовувати</a:t>
            </a:r>
            <a:r>
              <a:rPr lang="ru-RU" b="0" i="1" dirty="0"/>
              <a:t>. </a:t>
            </a:r>
            <a:r>
              <a:rPr lang="ru-RU" b="0" i="1" dirty="0" err="1"/>
              <a:t>Нині</a:t>
            </a:r>
            <a:r>
              <a:rPr lang="ru-RU" b="0" i="1" dirty="0"/>
              <a:t> </a:t>
            </a:r>
            <a:r>
              <a:rPr lang="ru-RU" b="0" i="1" dirty="0" err="1"/>
              <a:t>вивчаються</a:t>
            </a:r>
            <a:r>
              <a:rPr lang="ru-RU" b="0" i="1" dirty="0"/>
              <a:t> </a:t>
            </a:r>
            <a:r>
              <a:rPr lang="ru-RU" b="0" i="1" dirty="0" err="1"/>
              <a:t>можливості</a:t>
            </a:r>
            <a:r>
              <a:rPr lang="ru-RU" b="0" i="1" dirty="0"/>
              <a:t> повторного </a:t>
            </a:r>
            <a:r>
              <a:rPr lang="ru-RU" b="0" i="1" dirty="0" err="1"/>
              <a:t>використання</a:t>
            </a:r>
            <a:r>
              <a:rPr lang="ru-RU" b="0" i="1" dirty="0"/>
              <a:t> </a:t>
            </a:r>
            <a:r>
              <a:rPr lang="ru-RU" b="0" i="1" dirty="0" err="1"/>
              <a:t>ресурсів</a:t>
            </a:r>
            <a:r>
              <a:rPr lang="ru-RU" b="0" i="1" dirty="0"/>
              <a:t>, </a:t>
            </a:r>
            <a:r>
              <a:rPr lang="ru-RU" b="0" i="1" dirty="0" err="1"/>
              <a:t>тобто</a:t>
            </a:r>
            <a:r>
              <a:rPr lang="ru-RU" b="0" i="1" dirty="0"/>
              <a:t> </a:t>
            </a:r>
            <a:r>
              <a:rPr lang="ru-RU" b="0" i="1" dirty="0" err="1"/>
              <a:t>використання</a:t>
            </a:r>
            <a:r>
              <a:rPr lang="ru-RU" b="0" i="1" dirty="0"/>
              <a:t> </a:t>
            </a:r>
            <a:r>
              <a:rPr lang="ru-RU" b="0" i="1" dirty="0" err="1"/>
              <a:t>промислових</a:t>
            </a:r>
            <a:r>
              <a:rPr lang="ru-RU" b="0" i="1" dirty="0"/>
              <a:t> і </a:t>
            </a:r>
            <a:r>
              <a:rPr lang="ru-RU" b="0" i="1" dirty="0" err="1"/>
              <a:t>побутових</a:t>
            </a:r>
            <a:r>
              <a:rPr lang="ru-RU" b="0" i="1" dirty="0"/>
              <a:t> </a:t>
            </a:r>
            <a:r>
              <a:rPr lang="ru-RU" b="0" i="1" dirty="0" err="1"/>
              <a:t>відходів</a:t>
            </a:r>
            <a:r>
              <a:rPr lang="ru-RU" b="0" i="1" dirty="0"/>
              <a:t>.</a:t>
            </a:r>
            <a:endParaRPr lang="uk-UA" b="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Проблема вичерпання природних ресурсів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94382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577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1097280"/>
            <a:ext cx="4104456" cy="3843888"/>
          </a:xfrm>
        </p:spPr>
        <p:txBody>
          <a:bodyPr>
            <a:normAutofit fontScale="47500" lnSpcReduction="20000"/>
          </a:bodyPr>
          <a:lstStyle/>
          <a:p>
            <a:r>
              <a:rPr lang="uk-UA" b="0" i="1" dirty="0"/>
              <a:t>Глобальний список зникаючих і рідкісних видів флори та фауни був представлений в Японії на конференції з біорізноманіття, яка проходить під егідою ООН.</a:t>
            </a:r>
          </a:p>
          <a:p>
            <a:endParaRPr lang="uk-UA" b="0" i="1" dirty="0"/>
          </a:p>
          <a:p>
            <a:r>
              <a:rPr lang="uk-UA" b="0" i="1" dirty="0"/>
              <a:t>У даний час, найбільшій загрозі серед тварин піддаються амфібії. Згідно Червоної книги майже 41% представників даного класу можуть назавжди зникнути з лиця Землі. Також приблизно 13% птахів є такими, яким загрожує небезпека.</a:t>
            </a:r>
          </a:p>
          <a:p>
            <a:endParaRPr lang="uk-UA" b="0" i="1" dirty="0"/>
          </a:p>
          <a:p>
            <a:r>
              <a:rPr lang="uk-UA" b="0" i="1" dirty="0"/>
              <a:t>Найчисленніші втрати тварин і рослин екологи спостерігають на територіях Південно-Східної Азії. Тут дуже швидко зникають ареали проживання різних видів через масову вирубку лісів під сільськогосподарські потреби, а також під вирощування культур з яких виготовляють біологічне паливо.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Вимирання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та </a:t>
            </a:r>
            <a:r>
              <a:rPr lang="ru-RU" dirty="0" err="1"/>
              <a:t>тварин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89" y="1124744"/>
            <a:ext cx="439248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569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097280"/>
            <a:ext cx="3960440" cy="3712464"/>
          </a:xfrm>
        </p:spPr>
        <p:txBody>
          <a:bodyPr>
            <a:normAutofit fontScale="47500" lnSpcReduction="20000"/>
          </a:bodyPr>
          <a:lstStyle/>
          <a:p>
            <a:r>
              <a:rPr lang="uk-UA" b="0" i="1" dirty="0"/>
              <a:t>Останнім часом учені </a:t>
            </a:r>
            <a:r>
              <a:rPr lang="uk-UA" b="0" i="1" dirty="0" smtClean="0"/>
              <a:t>– метеорологи </a:t>
            </a:r>
            <a:r>
              <a:rPr lang="uk-UA" b="0" i="1" dirty="0"/>
              <a:t>б'ють на сполох: сьогодні атмосфера Землі розігрівається набагато швидше, ніж будь-коли в минулому. В основному це зумовлено діяльністю людини: спалюванням великої кількості вугілля, нафти, газу, а також уведенням в дію атомних електростанцій; спалюванням органічного палива, а також у наслідок знищення лісів у атмосфері накопичується вуглекислий газ. За останні сто років вміст вуглекислого газу в повітрі збільшився на 17%. У земній атмосфері він дія як скло в теплиці чи парнику: він вільно пропускає сонячні промені до поверхні Землі, але втримує її тепло. Це спричинює нагрівання атмосфери відоме як парниковий ефект, який може спричинити глобальну екологічну кризу.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атмосфери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2748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7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608512" cy="4032448"/>
          </a:xfrm>
        </p:spPr>
        <p:txBody>
          <a:bodyPr>
            <a:normAutofit fontScale="40000" lnSpcReduction="20000"/>
          </a:bodyPr>
          <a:lstStyle/>
          <a:p>
            <a:r>
              <a:rPr lang="uk-UA" b="0" dirty="0"/>
              <a:t>Особливим видом забруднення гідросфери є теплове забруднення, яке спричинене спуском у водойми теплих ВОД від енергетичних установок. Величезна кількість тепла, що надходить з нагрітими водами в річки й озера, істотно змінює їхній термічний і біологічний режими. Серед теплових забруднювачів гідросфери перше місце посідають АБС</a:t>
            </a:r>
            <a:r>
              <a:rPr lang="uk-UA" b="0" dirty="0" smtClean="0"/>
              <a:t>.</a:t>
            </a:r>
            <a:endParaRPr lang="uk-UA" b="0" dirty="0"/>
          </a:p>
          <a:p>
            <a:r>
              <a:rPr lang="uk-UA" b="0" dirty="0"/>
              <a:t>Особливо небезпечним для здоров´я людини є забруднення природних вод побутовими стоками. Така забруднена вода зовсім непридатна для постачання населенню, оскільки містить збудники різноманітних інфекційних захворювань </a:t>
            </a:r>
            <a:r>
              <a:rPr lang="uk-UA" b="0" dirty="0" smtClean="0"/>
              <a:t>. Підраховано</a:t>
            </a:r>
            <a:r>
              <a:rPr lang="uk-UA" b="0" dirty="0"/>
              <a:t>, що на нашій планеті майже 500 </a:t>
            </a:r>
            <a:r>
              <a:rPr lang="uk-UA" b="0" dirty="0" err="1"/>
              <a:t>млн</a:t>
            </a:r>
            <a:r>
              <a:rPr lang="uk-UA" b="0" dirty="0"/>
              <a:t> людей щорічно хворіє через користування забрудненою водою. </a:t>
            </a:r>
          </a:p>
          <a:p>
            <a:r>
              <a:rPr lang="uk-UA" b="0" dirty="0"/>
              <a:t>До страшних наслідків призводить забруднення вод важкими металами. В Японії масове забруднення вод морської затоки поблизу міста </a:t>
            </a:r>
            <a:r>
              <a:rPr lang="uk-UA" b="0" dirty="0" err="1"/>
              <a:t>Мінамато</a:t>
            </a:r>
            <a:r>
              <a:rPr lang="uk-UA" b="0" dirty="0"/>
              <a:t> викликало </a:t>
            </a:r>
            <a:r>
              <a:rPr lang="uk-UA" b="0" dirty="0" smtClean="0"/>
              <a:t> хворобу </a:t>
            </a:r>
            <a:r>
              <a:rPr lang="uk-UA" b="0" dirty="0" err="1"/>
              <a:t>мінамато</a:t>
            </a:r>
            <a:r>
              <a:rPr lang="uk-UA" b="0" dirty="0"/>
              <a:t>, при якій ртуттю отруювалась риба, що є основним джерелом білкової їжі населення даного міста. У хворих порушувалася мова, послаблювався зір, параліч сковував м´язи рук, ніг. </a:t>
            </a:r>
            <a:endParaRPr lang="uk-UA" b="0" dirty="0" smtClean="0"/>
          </a:p>
          <a:p>
            <a:r>
              <a:rPr lang="uk-UA" b="0" dirty="0" smtClean="0"/>
              <a:t>Останнім </a:t>
            </a:r>
            <a:r>
              <a:rPr lang="uk-UA" b="0" dirty="0"/>
              <a:t>часом великої шкоди завдають природним водам кислотні дощі. Чим частіше випадають кислотні дощі й чим більшу концентрацію кислоти вони містять, тим швидше зменшується кількість і видовий склад живих істот, у водоймах гинуть ікринки земноводних, равлики, прісноводні креветки, вимирають бактерії, а отруєні листки і стебла нагромаджуються на дні, зникає планктон</a:t>
            </a:r>
            <a:r>
              <a:rPr lang="uk-UA" b="0" dirty="0" smtClean="0"/>
              <a:t>..</a:t>
            </a:r>
            <a:endParaRPr lang="uk-UA" b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забруднення </a:t>
            </a:r>
            <a:r>
              <a:rPr lang="uk-UA" dirty="0" smtClean="0"/>
              <a:t>гідросфери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96044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389000" cy="3909472"/>
          </a:xfrm>
        </p:spPr>
        <p:txBody>
          <a:bodyPr>
            <a:normAutofit fontScale="40000" lnSpcReduction="20000"/>
          </a:bodyPr>
          <a:lstStyle/>
          <a:p>
            <a:r>
              <a:rPr lang="uk-UA" b="0" dirty="0"/>
              <a:t>Людина забруднює грунт різними речовинами. Головна причина забруднення – безпосереднє застосування шкідливих речовин або внаслідок забруднення повітря та води, забруднювачі потрапляють в </a:t>
            </a:r>
            <a:r>
              <a:rPr lang="uk-UA" b="0" dirty="0" err="1" smtClean="0"/>
              <a:t>грунтЗабруднення</a:t>
            </a:r>
            <a:r>
              <a:rPr lang="uk-UA" b="0" dirty="0" smtClean="0"/>
              <a:t> </a:t>
            </a:r>
            <a:r>
              <a:rPr lang="uk-UA" b="0" dirty="0"/>
              <a:t>ґрунтів може призвести до забруднення підземних вод, які є важливим джерелом забезпечення питною водою людей у містах і селах</a:t>
            </a:r>
            <a:r>
              <a:rPr lang="uk-UA" b="0" dirty="0" smtClean="0"/>
              <a:t>.</a:t>
            </a:r>
            <a:endParaRPr lang="uk-UA" b="0" dirty="0"/>
          </a:p>
          <a:p>
            <a:r>
              <a:rPr lang="uk-UA" b="0" dirty="0"/>
              <a:t>Забруднення ґрунтів впливає на рослини, які ростуть на них. А через рослини, які їсть людина – на її здоров'я. Для того, щоб зменшити вміст забруднювальних речовин в рослинах, необхідно правильно вибрати терміни проведення збирання врожаю – коли культури досягли повної біологічної, а не товарної стиглості</a:t>
            </a:r>
            <a:r>
              <a:rPr lang="uk-UA" b="0" dirty="0" smtClean="0"/>
              <a:t>.</a:t>
            </a:r>
            <a:endParaRPr lang="uk-UA" b="0" dirty="0"/>
          </a:p>
          <a:p>
            <a:r>
              <a:rPr lang="uk-UA" b="0" dirty="0"/>
              <a:t>Практично вся продукція, в той чи іншій мірі, містить нітрати. І досить часто понад допустимі норми. Про це потрібно пам'ятати і знати, як зменшити її забруднення. Якщо вона забруднена понад встановлені норми, її використання недопустиме.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</a:t>
            </a:r>
            <a:r>
              <a:rPr lang="uk-UA" dirty="0" err="1" smtClean="0"/>
              <a:t>грунтів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27484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4000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dirty="0"/>
              <a:t> </a:t>
            </a:r>
            <a:r>
              <a:rPr lang="uk-UA" b="0" dirty="0"/>
              <a:t>Мабуть, це найбільша наша проблема в </a:t>
            </a:r>
            <a:r>
              <a:rPr lang="uk-UA" b="0" dirty="0" smtClean="0"/>
              <a:t>найближчому </a:t>
            </a:r>
            <a:r>
              <a:rPr lang="uk-UA" b="0" dirty="0"/>
              <a:t>майбутньому. Підвищення середньорічних температур значно прискорює танення льодовиків в Антарктиді і Гренландії. Це не єдині льодовики, які зменшуються. Таять і континентальні льодовикові шапки по всьому світу. Як приклад можна розглядати льодовики Тибету, які мають досить жалюгідний вигляд вже сьогодні і якщо нічого не зміниться в найближчому майбутньому, то це може призвести як мінімум до обміління однією з найбільших і найважливіших річок нашої планети, Інду, від якої залежить життя більш ніж мільярд людей . Ось вже воістину катастрофічні наслідки можуть бути. Основна загроза існування людства виходить, однак, саме від танення льодовиків Антарктиди і Гренландії.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Глобальне потепління. танення льодовиків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11899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4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3816424" cy="4347944"/>
          </a:xfrm>
        </p:spPr>
        <p:txBody>
          <a:bodyPr>
            <a:normAutofit fontScale="55000" lnSpcReduction="20000"/>
          </a:bodyPr>
          <a:lstStyle/>
          <a:p>
            <a:r>
              <a:rPr lang="uk-UA" b="0" dirty="0"/>
              <a:t>Урбанізація неоднозначно діє на людське суспільство: з одного боку, місто надає людині ряд суспільно-економічних, соціально-побутових і культурних переваг, що позитивно позначається на його інтелектуальному розвитку, дає можливість для кращої реалізації професійних і творчих здібностей, з інший</a:t>
            </a:r>
          </a:p>
          <a:p>
            <a:endParaRPr lang="uk-UA" b="0" dirty="0"/>
          </a:p>
          <a:p>
            <a:r>
              <a:rPr lang="uk-UA" b="0" dirty="0"/>
              <a:t>- людина віддаляється від природи і попадає в середовище зі шкідливими впливами - забрудненим повітрям, шумом і вібрацією, обмеженою житлоплощею, ускладненою системою постачання, залежністю від транспорту, постійним змушеним спілкуванням з безліччю незнайомих людей - усе це несприятливо позначається на його фізичному і психічному здоров'ї.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Проблема урбанізації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88843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b="0" dirty="0"/>
              <a:t>У цілому прийдешні природно-кліматичні та геофізичні зміни, які несуть в собі серйозну небезпеку самому існуванню народів світу, вимагають від держав та урядів вже сьогодні бути готовими до дій в кризових умовах. У світі поступово починають усвідомлювати, що проблеми уразливості нинішньої екологічної системи Землі і Сонця, придбали ранг глобальних загроз і вимагають негайного вирішення. За оцінками вчених, людство ще здатне справитися з наслідками природно-кліматичних змін.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катаклізми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92" y="980728"/>
            <a:ext cx="4416574" cy="391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2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148</TotalTime>
  <Words>1246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Глобальні проблеми людства </vt:lpstr>
      <vt:lpstr>Проблема вичерпання природних ресурсів</vt:lpstr>
      <vt:lpstr>Вимирання певних видів рослин та тварин</vt:lpstr>
      <vt:lpstr>Забруднення атмосфери</vt:lpstr>
      <vt:lpstr>забруднення гідросфери</vt:lpstr>
      <vt:lpstr>Забруднення грунтів</vt:lpstr>
      <vt:lpstr>Глобальне потепління. танення льодовиків</vt:lpstr>
      <vt:lpstr>Проблема урбанізації</vt:lpstr>
      <vt:lpstr>Природні катаклізми</vt:lpstr>
      <vt:lpstr>Проблема війни</vt:lpstr>
      <vt:lpstr>Хвороби</vt:lpstr>
      <vt:lpstr>Проблема голоду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Марія</dc:creator>
  <cp:lastModifiedBy>777</cp:lastModifiedBy>
  <cp:revision>11</cp:revision>
  <dcterms:created xsi:type="dcterms:W3CDTF">2013-12-12T19:13:13Z</dcterms:created>
  <dcterms:modified xsi:type="dcterms:W3CDTF">2014-05-12T10:32:13Z</dcterms:modified>
</cp:coreProperties>
</file>