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3"/>
  </p:notes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1" r:id="rId15"/>
    <p:sldId id="270" r:id="rId16"/>
    <p:sldId id="272" r:id="rId17"/>
    <p:sldId id="273" r:id="rId18"/>
    <p:sldId id="274" r:id="rId19"/>
    <p:sldId id="275" r:id="rId20"/>
    <p:sldId id="276" r:id="rId21"/>
    <p:sldId id="277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FF9DA0-7B97-4193-A3D6-EBD1D7633FDC}" type="datetimeFigureOut">
              <a:rPr lang="ru-RU" smtClean="0"/>
              <a:t>07.05.2013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7AAC0B-AA4F-401C-98B8-AE710A1AC3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997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7AAC0B-AA4F-401C-98B8-AE710A1AC3B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6481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752475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6152" y="1267485"/>
            <a:ext cx="7235981" cy="5133316"/>
          </a:xfrm>
        </p:spPr>
        <p:txBody>
          <a:bodyPr/>
          <a:lstStyle>
            <a:lvl1pPr>
              <a:defRPr sz="11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151" y="201702"/>
            <a:ext cx="6189583" cy="949569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50469" y="236415"/>
            <a:ext cx="785301" cy="365125"/>
          </a:xfrm>
        </p:spPr>
        <p:txBody>
          <a:bodyPr/>
          <a:lstStyle>
            <a:lvl1pPr>
              <a:defRPr sz="1400"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Group 6"/>
          <p:cNvGrpSpPr/>
          <p:nvPr/>
        </p:nvGrpSpPr>
        <p:grpSpPr>
          <a:xfrm>
            <a:off x="7467600" y="209550"/>
            <a:ext cx="657226" cy="431800"/>
            <a:chOff x="7467600" y="209550"/>
            <a:chExt cx="657226" cy="431800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7467600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7677151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7881939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</p:spPr>
        <p:txBody>
          <a:bodyPr>
            <a:noAutofit/>
          </a:bodyPr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838200"/>
            <a:ext cx="7467600" cy="4419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07.05.2013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199" y="4484080"/>
            <a:ext cx="7239001" cy="762000"/>
          </a:xfrm>
        </p:spPr>
        <p:txBody>
          <a:bodyPr bIns="0"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</p:spPr>
        <p:txBody>
          <a:bodyPr>
            <a:noAutofit/>
          </a:bodyPr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07.05.2013</a:t>
            </a:fld>
            <a:endParaRPr lang="ru-RU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16152" y="841248"/>
            <a:ext cx="3730752" cy="43891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102352" y="841248"/>
            <a:ext cx="3730752" cy="43891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841248"/>
            <a:ext cx="3733800" cy="5334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5400" y="841248"/>
            <a:ext cx="3735267" cy="5334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16152" y="1380744"/>
            <a:ext cx="3730752" cy="38404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5102352" y="1380743"/>
            <a:ext cx="3730752" cy="38404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07.05.2013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395287"/>
            <a:ext cx="3008313" cy="1162050"/>
          </a:xfrm>
        </p:spPr>
        <p:txBody>
          <a:bodyPr anchor="b"/>
          <a:lstStyle>
            <a:lvl1pPr algn="l">
              <a:defRPr sz="2000" b="1">
                <a:ln>
                  <a:noFill/>
                </a:ln>
                <a:solidFill>
                  <a:srgbClr val="FF7605"/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1557337"/>
            <a:ext cx="3008313" cy="43862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914400" y="381000"/>
            <a:ext cx="4800600" cy="5943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07.05.2013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624754"/>
            <a:ext cx="5486400" cy="404446"/>
          </a:xfrm>
        </p:spPr>
        <p:txBody>
          <a:bodyPr bIns="0" anchor="b"/>
          <a:lstStyle>
            <a:lvl1pPr algn="l">
              <a:defRPr sz="2000" b="1">
                <a:ln w="12700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23975" y="381000"/>
            <a:ext cx="5867400" cy="408146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029200"/>
            <a:ext cx="4038600" cy="1371600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52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838200"/>
            <a:ext cx="7467600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59680" y="6553200"/>
            <a:ext cx="7162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574040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reeform 5"/>
          <p:cNvSpPr>
            <a:spLocks/>
          </p:cNvSpPr>
          <p:nvPr/>
        </p:nvSpPr>
        <p:spPr bwMode="auto">
          <a:xfrm>
            <a:off x="8453438" y="5715000"/>
            <a:ext cx="242887" cy="431800"/>
          </a:xfrm>
          <a:custGeom>
            <a:avLst/>
            <a:gdLst/>
            <a:ahLst/>
            <a:cxnLst>
              <a:cxn ang="0">
                <a:pos x="62" y="0"/>
              </a:cxn>
              <a:cxn ang="0">
                <a:pos x="0" y="0"/>
              </a:cxn>
              <a:cxn ang="0">
                <a:pos x="89" y="136"/>
              </a:cxn>
              <a:cxn ang="0">
                <a:pos x="89" y="136"/>
              </a:cxn>
              <a:cxn ang="0">
                <a:pos x="0" y="272"/>
              </a:cxn>
              <a:cxn ang="0">
                <a:pos x="62" y="272"/>
              </a:cxn>
              <a:cxn ang="0">
                <a:pos x="153" y="136"/>
              </a:cxn>
              <a:cxn ang="0">
                <a:pos x="62" y="0"/>
              </a:cxn>
            </a:cxnLst>
            <a:rect l="0" t="0" r="r" b="b"/>
            <a:pathLst>
              <a:path w="153" h="272">
                <a:moveTo>
                  <a:pt x="62" y="0"/>
                </a:moveTo>
                <a:lnTo>
                  <a:pt x="0" y="0"/>
                </a:lnTo>
                <a:lnTo>
                  <a:pt x="89" y="136"/>
                </a:lnTo>
                <a:lnTo>
                  <a:pt x="89" y="136"/>
                </a:lnTo>
                <a:lnTo>
                  <a:pt x="0" y="272"/>
                </a:lnTo>
                <a:lnTo>
                  <a:pt x="62" y="272"/>
                </a:lnTo>
                <a:lnTo>
                  <a:pt x="153" y="136"/>
                </a:lnTo>
                <a:lnTo>
                  <a:pt x="62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-1198682" y="4821116"/>
            <a:ext cx="262596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07.05.2013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  <p:txStyles>
    <p:titleStyle>
      <a:lvl1pPr algn="l" defTabSz="914400" rtl="0" eaLnBrk="1" latinLnBrk="0" hangingPunct="1">
        <a:spcBef>
          <a:spcPct val="0"/>
        </a:spcBef>
        <a:buNone/>
        <a:defRPr sz="7200" b="1" kern="1200">
          <a:ln w="12700">
            <a:solidFill>
              <a:schemeClr val="tx2"/>
            </a:solidFill>
          </a:ln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˃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01">
            <a:off x="3851919" y="762065"/>
            <a:ext cx="4722276" cy="3178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nevseoboi.com.ua/uploads/posts/2011-08/1313418963_voshozhdenie_na_piramid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1559">
            <a:off x="1043608" y="1784858"/>
            <a:ext cx="4689275" cy="3178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195736" y="4653136"/>
            <a:ext cx="5832648" cy="1387624"/>
          </a:xfrm>
        </p:spPr>
        <p:txBody>
          <a:bodyPr/>
          <a:lstStyle/>
          <a:p>
            <a:r>
              <a:rPr lang="ru-RU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Мексика</a:t>
            </a:r>
            <a:endParaRPr lang="ru-RU"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0067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7239000" cy="1143000"/>
          </a:xfrm>
        </p:spPr>
        <p:txBody>
          <a:bodyPr/>
          <a:lstStyle/>
          <a:p>
            <a:r>
              <a:rPr lang="uk-UA" sz="4800" dirty="0" smtClean="0">
                <a:latin typeface="Comic Sans MS" pitchFamily="66" charset="0"/>
              </a:rPr>
              <a:t>Сільське господарство:</a:t>
            </a:r>
            <a:endParaRPr lang="ru-RU" sz="4800" dirty="0"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556792"/>
            <a:ext cx="7467600" cy="4419600"/>
          </a:xfrm>
        </p:spPr>
        <p:txBody>
          <a:bodyPr>
            <a:normAutofit/>
          </a:bodyPr>
          <a:lstStyle/>
          <a:p>
            <a:r>
              <a:rPr lang="ru-RU" dirty="0" err="1">
                <a:latin typeface="Comic Sans MS" pitchFamily="66" charset="0"/>
              </a:rPr>
              <a:t>кукурудза</a:t>
            </a:r>
            <a:r>
              <a:rPr lang="ru-RU" dirty="0">
                <a:latin typeface="Comic Sans MS" pitchFamily="66" charset="0"/>
              </a:rPr>
              <a:t>, </a:t>
            </a:r>
            <a:r>
              <a:rPr lang="ru-RU" dirty="0" err="1">
                <a:latin typeface="Comic Sans MS" pitchFamily="66" charset="0"/>
              </a:rPr>
              <a:t>пшениця</a:t>
            </a:r>
            <a:r>
              <a:rPr lang="ru-RU" dirty="0">
                <a:latin typeface="Comic Sans MS" pitchFamily="66" charset="0"/>
              </a:rPr>
              <a:t>, рис, </a:t>
            </a:r>
            <a:r>
              <a:rPr lang="ru-RU" dirty="0" err="1">
                <a:latin typeface="Comic Sans MS" pitchFamily="66" charset="0"/>
              </a:rPr>
              <a:t>ячмінь</a:t>
            </a:r>
            <a:r>
              <a:rPr lang="ru-RU" dirty="0">
                <a:latin typeface="Comic Sans MS" pitchFamily="66" charset="0"/>
              </a:rPr>
              <a:t>, </a:t>
            </a:r>
            <a:r>
              <a:rPr lang="ru-RU" dirty="0" err="1">
                <a:latin typeface="Comic Sans MS" pitchFamily="66" charset="0"/>
              </a:rPr>
              <a:t>маїс</a:t>
            </a:r>
            <a:r>
              <a:rPr lang="ru-RU" dirty="0">
                <a:latin typeface="Comic Sans MS" pitchFamily="66" charset="0"/>
              </a:rPr>
              <a:t> і </a:t>
            </a:r>
            <a:r>
              <a:rPr lang="ru-RU" dirty="0" smtClean="0">
                <a:latin typeface="Comic Sans MS" pitchFamily="66" charset="0"/>
              </a:rPr>
              <a:t>сорго, </a:t>
            </a:r>
            <a:r>
              <a:rPr lang="ru-RU" dirty="0" err="1" smtClean="0">
                <a:latin typeface="Comic Sans MS" pitchFamily="66" charset="0"/>
              </a:rPr>
              <a:t>помідори</a:t>
            </a:r>
            <a:r>
              <a:rPr lang="ru-RU" dirty="0">
                <a:latin typeface="Comic Sans MS" pitchFamily="66" charset="0"/>
              </a:rPr>
              <a:t>, </a:t>
            </a:r>
            <a:r>
              <a:rPr lang="ru-RU" dirty="0" err="1">
                <a:latin typeface="Comic Sans MS" pitchFamily="66" charset="0"/>
              </a:rPr>
              <a:t>апельсини</a:t>
            </a:r>
            <a:r>
              <a:rPr lang="ru-RU" dirty="0">
                <a:latin typeface="Comic Sans MS" pitchFamily="66" charset="0"/>
              </a:rPr>
              <a:t>, </a:t>
            </a:r>
            <a:r>
              <a:rPr lang="ru-RU" dirty="0" smtClean="0">
                <a:latin typeface="Comic Sans MS" pitchFamily="66" charset="0"/>
              </a:rPr>
              <a:t>манго, </a:t>
            </a:r>
            <a:r>
              <a:rPr lang="ru-RU" dirty="0" err="1">
                <a:latin typeface="Comic Sans MS" pitchFamily="66" charset="0"/>
              </a:rPr>
              <a:t>банани</a:t>
            </a:r>
            <a:r>
              <a:rPr lang="ru-RU" dirty="0">
                <a:latin typeface="Comic Sans MS" pitchFamily="66" charset="0"/>
              </a:rPr>
              <a:t>, </a:t>
            </a:r>
            <a:r>
              <a:rPr lang="ru-RU" dirty="0" err="1">
                <a:latin typeface="Comic Sans MS" pitchFamily="66" charset="0"/>
              </a:rPr>
              <a:t>кава</a:t>
            </a:r>
            <a:r>
              <a:rPr lang="ru-RU" dirty="0" smtClean="0">
                <a:latin typeface="Comic Sans MS" pitchFamily="66" charset="0"/>
              </a:rPr>
              <a:t>.</a:t>
            </a:r>
          </a:p>
          <a:p>
            <a:endParaRPr lang="ru-RU" dirty="0" smtClean="0">
              <a:latin typeface="Comic Sans MS" pitchFamily="66" charset="0"/>
            </a:endParaRPr>
          </a:p>
          <a:p>
            <a:r>
              <a:rPr lang="ru-RU" dirty="0" smtClean="0">
                <a:latin typeface="Comic Sans MS" pitchFamily="66" charset="0"/>
              </a:rPr>
              <a:t>велика рогата худоба, </a:t>
            </a:r>
            <a:r>
              <a:rPr lang="ru-RU" dirty="0" err="1" smtClean="0">
                <a:latin typeface="Comic Sans MS" pitchFamily="66" charset="0"/>
              </a:rPr>
              <a:t>яловичина</a:t>
            </a:r>
            <a:r>
              <a:rPr lang="ru-RU" dirty="0" smtClean="0">
                <a:latin typeface="Comic Sans MS" pitchFamily="66" charset="0"/>
              </a:rPr>
              <a:t> </a:t>
            </a:r>
            <a:r>
              <a:rPr lang="ru-RU" dirty="0">
                <a:latin typeface="Comic Sans MS" pitchFamily="66" charset="0"/>
              </a:rPr>
              <a:t>і </a:t>
            </a:r>
            <a:r>
              <a:rPr lang="ru-RU" dirty="0" err="1">
                <a:latin typeface="Comic Sans MS" pitchFamily="66" charset="0"/>
              </a:rPr>
              <a:t>молочні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 smtClean="0">
                <a:latin typeface="Comic Sans MS" pitchFamily="66" charset="0"/>
              </a:rPr>
              <a:t>продукти</a:t>
            </a:r>
            <a:r>
              <a:rPr lang="ru-RU" dirty="0" smtClean="0">
                <a:latin typeface="Comic Sans MS" pitchFamily="66" charset="0"/>
              </a:rPr>
              <a:t>, </a:t>
            </a:r>
            <a:r>
              <a:rPr lang="ru-RU" dirty="0" err="1" smtClean="0">
                <a:latin typeface="Comic Sans MS" pitchFamily="66" charset="0"/>
              </a:rPr>
              <a:t>розводять</a:t>
            </a:r>
            <a:r>
              <a:rPr lang="ru-RU" dirty="0" smtClean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велику</a:t>
            </a:r>
            <a:r>
              <a:rPr lang="ru-RU" dirty="0">
                <a:latin typeface="Comic Sans MS" pitchFamily="66" charset="0"/>
              </a:rPr>
              <a:t> зебу. </a:t>
            </a:r>
            <a:r>
              <a:rPr lang="ru-RU" dirty="0" err="1">
                <a:latin typeface="Comic Sans MS" pitchFamily="66" charset="0"/>
              </a:rPr>
              <a:t>Велике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значення</a:t>
            </a:r>
            <a:r>
              <a:rPr lang="ru-RU" dirty="0">
                <a:latin typeface="Comic Sans MS" pitchFamily="66" charset="0"/>
              </a:rPr>
              <a:t> в </a:t>
            </a:r>
            <a:r>
              <a:rPr lang="ru-RU" dirty="0" err="1">
                <a:latin typeface="Comic Sans MS" pitchFamily="66" charset="0"/>
              </a:rPr>
              <a:t>тваринництві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країни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мають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також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коні</a:t>
            </a:r>
            <a:r>
              <a:rPr lang="ru-RU" dirty="0">
                <a:latin typeface="Comic Sans MS" pitchFamily="66" charset="0"/>
              </a:rPr>
              <a:t>, </a:t>
            </a:r>
            <a:r>
              <a:rPr lang="ru-RU" dirty="0" err="1">
                <a:latin typeface="Comic Sans MS" pitchFamily="66" charset="0"/>
              </a:rPr>
              <a:t>мули</a:t>
            </a:r>
            <a:r>
              <a:rPr lang="ru-RU" dirty="0">
                <a:latin typeface="Comic Sans MS" pitchFamily="66" charset="0"/>
              </a:rPr>
              <a:t>, </a:t>
            </a:r>
            <a:r>
              <a:rPr lang="ru-RU" dirty="0" err="1">
                <a:latin typeface="Comic Sans MS" pitchFamily="66" charset="0"/>
              </a:rPr>
              <a:t>осли</a:t>
            </a:r>
            <a:r>
              <a:rPr lang="ru-RU" dirty="0">
                <a:latin typeface="Comic Sans MS" pitchFamily="66" charset="0"/>
              </a:rPr>
              <a:t>, </a:t>
            </a:r>
            <a:r>
              <a:rPr lang="ru-RU" dirty="0" err="1">
                <a:latin typeface="Comic Sans MS" pitchFamily="66" charset="0"/>
              </a:rPr>
              <a:t>вівці</a:t>
            </a:r>
            <a:r>
              <a:rPr lang="ru-RU" dirty="0">
                <a:latin typeface="Comic Sans MS" pitchFamily="66" charset="0"/>
              </a:rPr>
              <a:t>, </a:t>
            </a:r>
            <a:r>
              <a:rPr lang="ru-RU" dirty="0" err="1">
                <a:latin typeface="Comic Sans MS" pitchFamily="66" charset="0"/>
              </a:rPr>
              <a:t>кози</a:t>
            </a:r>
            <a:r>
              <a:rPr lang="ru-RU" dirty="0">
                <a:latin typeface="Comic Sans MS" pitchFamily="66" charset="0"/>
              </a:rPr>
              <a:t> й </a:t>
            </a:r>
            <a:r>
              <a:rPr lang="ru-RU" dirty="0" err="1" smtClean="0">
                <a:latin typeface="Comic Sans MS" pitchFamily="66" charset="0"/>
              </a:rPr>
              <a:t>свині</a:t>
            </a:r>
            <a:r>
              <a:rPr lang="ru-RU" dirty="0" smtClean="0">
                <a:latin typeface="Comic Sans MS" pitchFamily="66" charset="0"/>
              </a:rPr>
              <a:t>.</a:t>
            </a:r>
            <a:endParaRPr lang="ru-RU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195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76672"/>
            <a:ext cx="7239000" cy="1143000"/>
          </a:xfrm>
        </p:spPr>
        <p:txBody>
          <a:bodyPr/>
          <a:lstStyle/>
          <a:p>
            <a:pPr algn="ctr"/>
            <a:r>
              <a:rPr lang="uk-UA" sz="6600" dirty="0" smtClean="0">
                <a:latin typeface="Comic Sans MS" pitchFamily="66" charset="0"/>
              </a:rPr>
              <a:t>Транспорт:</a:t>
            </a:r>
            <a:endParaRPr lang="ru-RU" sz="6600" dirty="0"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916832"/>
            <a:ext cx="7467600" cy="3196952"/>
          </a:xfrm>
        </p:spPr>
        <p:txBody>
          <a:bodyPr/>
          <a:lstStyle/>
          <a:p>
            <a:pPr marL="514350" indent="-514350" algn="ctr">
              <a:buFont typeface="+mj-lt"/>
              <a:buAutoNum type="arabicPeriod"/>
            </a:pPr>
            <a:r>
              <a:rPr lang="uk-UA" dirty="0"/>
              <a:t>А</a:t>
            </a:r>
            <a:r>
              <a:rPr lang="uk-UA" dirty="0" smtClean="0"/>
              <a:t>втомобільний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uk-UA" dirty="0" smtClean="0"/>
              <a:t>Авіаційний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uk-UA" dirty="0" smtClean="0"/>
              <a:t>Морський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uk-UA" dirty="0" smtClean="0"/>
              <a:t>Залізничний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48" y="4293095"/>
            <a:ext cx="4081636" cy="2413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721" y="4293094"/>
            <a:ext cx="4476750" cy="2413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7237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360" y="0"/>
            <a:ext cx="4699993" cy="3362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708" y="3362202"/>
            <a:ext cx="5064224" cy="35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360" y="3362203"/>
            <a:ext cx="4699992" cy="3524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653" y="-10018"/>
            <a:ext cx="4543013" cy="3372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87708" y="5589240"/>
            <a:ext cx="9330714" cy="1143000"/>
          </a:xfrm>
          <a:solidFill>
            <a:schemeClr val="bg1">
              <a:alpha val="61000"/>
            </a:schemeClr>
          </a:solidFill>
        </p:spPr>
        <p:txBody>
          <a:bodyPr/>
          <a:lstStyle/>
          <a:p>
            <a:pPr algn="ctr"/>
            <a:r>
              <a:rPr lang="uk-UA" dirty="0" smtClean="0">
                <a:latin typeface="Comic Sans MS" pitchFamily="66" charset="0"/>
              </a:rPr>
              <a:t>Цікаві факти:</a:t>
            </a:r>
            <a:endParaRPr lang="ru-RU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1485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750881" y="5301208"/>
            <a:ext cx="7467600" cy="125124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dirty="0"/>
              <a:t>Город индейцев майя Чичен-Ица, который относится к списку "7 новых чудес света" находится на полуострове </a:t>
            </a:r>
            <a:r>
              <a:rPr lang="ru-RU" dirty="0" smtClean="0"/>
              <a:t>Юкатан.</a:t>
            </a: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17" y="116632"/>
            <a:ext cx="7620000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4632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0514" y="4739554"/>
            <a:ext cx="7467600" cy="1870720"/>
          </a:xfrm>
        </p:spPr>
        <p:txBody>
          <a:bodyPr/>
          <a:lstStyle/>
          <a:p>
            <a:r>
              <a:rPr lang="ru-RU" dirty="0"/>
              <a:t> В тростниковых хижинах живут жители совсем бедных деревень. Часто внутри такой хижины единственный "предмет мебели" - это </a:t>
            </a:r>
            <a:r>
              <a:rPr lang="ru-RU" dirty="0" smtClean="0"/>
              <a:t>гамак.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6632"/>
            <a:ext cx="6925429" cy="4605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40798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725144"/>
            <a:ext cx="8352928" cy="1959446"/>
          </a:xfrm>
        </p:spPr>
        <p:txBody>
          <a:bodyPr>
            <a:normAutofit fontScale="92500" lnSpcReduction="10000"/>
          </a:bodyPr>
          <a:lstStyle/>
          <a:p>
            <a:r>
              <a:rPr lang="ru-RU" dirty="0" err="1"/>
              <a:t>Трехколесный</a:t>
            </a:r>
            <a:r>
              <a:rPr lang="ru-RU" dirty="0"/>
              <a:t> велосипед - самый распространённый вид транспорта в небольших деревнях. </a:t>
            </a:r>
            <a:r>
              <a:rPr lang="ru-RU" dirty="0" err="1"/>
              <a:t>Причем</a:t>
            </a:r>
            <a:r>
              <a:rPr lang="ru-RU" dirty="0"/>
              <a:t> одно колесо располагается сзади, а 2 - спереди и на них большая корзина, в которой возят все подряд – от дров до </a:t>
            </a:r>
            <a:r>
              <a:rPr lang="ru-RU" dirty="0" smtClean="0"/>
              <a:t>людей.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32656"/>
            <a:ext cx="6408785" cy="4261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5453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4941168"/>
            <a:ext cx="7467600" cy="1582688"/>
          </a:xfrm>
        </p:spPr>
        <p:txBody>
          <a:bodyPr/>
          <a:lstStyle/>
          <a:p>
            <a:r>
              <a:rPr lang="ru-RU" dirty="0"/>
              <a:t>Обозначение картинкой, помимо названия, имеет каждая станция метро - это сделано специально для тех, кто не умеет </a:t>
            </a:r>
            <a:r>
              <a:rPr lang="ru-RU" dirty="0" smtClean="0"/>
              <a:t>читать.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32656"/>
            <a:ext cx="7269309" cy="4477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94822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509120"/>
            <a:ext cx="7827640" cy="2088232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Парковки для велосипедов есть на некоторых станциях метро - многие доезжают до станции на велосипеде, вешают его на специальные поручни в вестибюле перед турникетами и дальше едут на </a:t>
            </a:r>
            <a:r>
              <a:rPr lang="ru-RU" dirty="0" smtClean="0"/>
              <a:t>метро.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32655"/>
            <a:ext cx="6552728" cy="4032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61402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5085184"/>
            <a:ext cx="7467600" cy="1510680"/>
          </a:xfrm>
        </p:spPr>
        <p:txBody>
          <a:bodyPr/>
          <a:lstStyle/>
          <a:p>
            <a:r>
              <a:rPr lang="ru-RU" dirty="0"/>
              <a:t> Игуаны разных цветов и размеров очень часто встречаются в деревнях и небольших городах </a:t>
            </a:r>
            <a:r>
              <a:rPr lang="ru-RU" dirty="0" smtClean="0"/>
              <a:t>Мексики.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0648"/>
            <a:ext cx="7198180" cy="4786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70326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4509120"/>
            <a:ext cx="7467600" cy="2230760"/>
          </a:xfrm>
        </p:spPr>
        <p:txBody>
          <a:bodyPr/>
          <a:lstStyle/>
          <a:p>
            <a:r>
              <a:rPr lang="ru-RU" dirty="0"/>
              <a:t> Песок на карибском побережье кораллового происхождения - очень мелкий, белый и почти не нагревается. В 40 градусную жару по нему можно совершенно спокойно ходить </a:t>
            </a:r>
            <a:r>
              <a:rPr lang="ru-RU" dirty="0" smtClean="0"/>
              <a:t>босиком.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0648"/>
            <a:ext cx="7620000" cy="401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5014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0"/>
            <a:ext cx="7239000" cy="980728"/>
          </a:xfrm>
        </p:spPr>
        <p:txBody>
          <a:bodyPr/>
          <a:lstStyle/>
          <a:p>
            <a:pPr algn="ctr"/>
            <a:r>
              <a:rPr lang="ru-RU" sz="4800" dirty="0" err="1" smtClean="0">
                <a:latin typeface="Comic Sans MS" pitchFamily="66" charset="0"/>
              </a:rPr>
              <a:t>Загальн</a:t>
            </a:r>
            <a:r>
              <a:rPr lang="uk-UA" sz="5400" dirty="0" smtClean="0">
                <a:latin typeface="Comic Sans MS" pitchFamily="66" charset="0"/>
              </a:rPr>
              <a:t>і відомості:</a:t>
            </a:r>
            <a:endParaRPr lang="ru-RU" sz="5400" dirty="0"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628800"/>
            <a:ext cx="7848872" cy="4419600"/>
          </a:xfrm>
        </p:spPr>
        <p:txBody>
          <a:bodyPr>
            <a:normAutofit/>
          </a:bodyPr>
          <a:lstStyle/>
          <a:p>
            <a:r>
              <a:rPr lang="uk-UA" dirty="0" err="1" smtClean="0">
                <a:latin typeface="Comic Sans MS" pitchFamily="66" charset="0"/>
              </a:rPr>
              <a:t>Оф</a:t>
            </a:r>
            <a:r>
              <a:rPr lang="uk-UA" dirty="0" smtClean="0">
                <a:latin typeface="Comic Sans MS" pitchFamily="66" charset="0"/>
              </a:rPr>
              <a:t>. назва</a:t>
            </a:r>
            <a:r>
              <a:rPr lang="uk-UA" dirty="0">
                <a:latin typeface="Comic Sans MS" pitchFamily="66" charset="0"/>
              </a:rPr>
              <a:t>: 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Мексиканські Сполучені 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Штати;</a:t>
            </a:r>
          </a:p>
          <a:p>
            <a:r>
              <a:rPr lang="uk-UA" dirty="0">
                <a:latin typeface="Comic Sans MS" pitchFamily="66" charset="0"/>
              </a:rPr>
              <a:t>Державний устрій: 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федеративна 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республіка;</a:t>
            </a:r>
          </a:p>
          <a:p>
            <a:r>
              <a:rPr lang="uk-UA" dirty="0">
                <a:latin typeface="Comic Sans MS" pitchFamily="66" charset="0"/>
              </a:rPr>
              <a:t>Населення: 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113 724 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226 чол.;</a:t>
            </a:r>
          </a:p>
          <a:p>
            <a:r>
              <a:rPr lang="uk-UA" dirty="0">
                <a:latin typeface="Comic Sans MS" pitchFamily="66" charset="0"/>
              </a:rPr>
              <a:t>Площа: 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1 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972 550 </a:t>
            </a:r>
            <a:r>
              <a:rPr lang="uk-UA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км²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;</a:t>
            </a:r>
          </a:p>
          <a:p>
            <a:r>
              <a:rPr lang="uk-UA" dirty="0" smtClean="0">
                <a:latin typeface="Comic Sans MS" pitchFamily="66" charset="0"/>
              </a:rPr>
              <a:t>Релігія: 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католики;</a:t>
            </a:r>
          </a:p>
          <a:p>
            <a:r>
              <a:rPr lang="uk-UA" dirty="0" smtClean="0">
                <a:latin typeface="Comic Sans MS" pitchFamily="66" charset="0"/>
              </a:rPr>
              <a:t>Мова: 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іспанська;</a:t>
            </a:r>
          </a:p>
          <a:p>
            <a:r>
              <a:rPr lang="uk-UA" dirty="0" smtClean="0">
                <a:latin typeface="Comic Sans MS" pitchFamily="66" charset="0"/>
              </a:rPr>
              <a:t>Валюта: 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Мексиканський песо.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06687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5846" y="4768221"/>
            <a:ext cx="7970570" cy="2024164"/>
          </a:xfrm>
        </p:spPr>
        <p:txBody>
          <a:bodyPr>
            <a:normAutofit/>
          </a:bodyPr>
          <a:lstStyle/>
          <a:p>
            <a:r>
              <a:rPr lang="ru-RU" dirty="0"/>
              <a:t>Кукуруза здесь вообще универсальный продукт - её едят сырой, варёной и на гриле, из </a:t>
            </a:r>
            <a:r>
              <a:rPr lang="ru-RU" dirty="0" err="1"/>
              <a:t>нее</a:t>
            </a:r>
            <a:r>
              <a:rPr lang="ru-RU" dirty="0"/>
              <a:t> делают </a:t>
            </a:r>
            <a:r>
              <a:rPr lang="ru-RU" dirty="0" err="1"/>
              <a:t>лепешки</a:t>
            </a:r>
            <a:r>
              <a:rPr lang="ru-RU" dirty="0"/>
              <a:t>, </a:t>
            </a:r>
            <a:r>
              <a:rPr lang="ru-RU" dirty="0" err="1"/>
              <a:t>похлебку</a:t>
            </a:r>
            <a:r>
              <a:rPr lang="ru-RU" dirty="0"/>
              <a:t>, йогурт и даже кукурузное мороженное с кусочками кукурузы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60648"/>
            <a:ext cx="4354500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62820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5085184"/>
            <a:ext cx="7971656" cy="1512168"/>
          </a:xfrm>
        </p:spPr>
        <p:txBody>
          <a:bodyPr>
            <a:normAutofit/>
          </a:bodyPr>
          <a:lstStyle/>
          <a:p>
            <a:r>
              <a:rPr lang="ru-RU" dirty="0"/>
              <a:t>Голубая агава - это растение из которого делают Текилу, вопреки </a:t>
            </a:r>
            <a:r>
              <a:rPr lang="ru-RU" dirty="0" err="1"/>
              <a:t>распространенному</a:t>
            </a:r>
            <a:r>
              <a:rPr lang="ru-RU" dirty="0"/>
              <a:t> мнению о том, что она производится из кактусов. </a:t>
            </a:r>
          </a:p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811" y="1558177"/>
            <a:ext cx="4435423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8178"/>
            <a:ext cx="3456384" cy="2931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5572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88640"/>
            <a:ext cx="7239000" cy="1143000"/>
          </a:xfrm>
        </p:spPr>
        <p:txBody>
          <a:bodyPr/>
          <a:lstStyle/>
          <a:p>
            <a:r>
              <a:rPr lang="uk-UA" sz="5400" dirty="0" smtClean="0">
                <a:latin typeface="Comic Sans MS" pitchFamily="66" charset="0"/>
              </a:rPr>
              <a:t>Державні символи:</a:t>
            </a:r>
            <a:endParaRPr lang="ru-RU" sz="5400" dirty="0">
              <a:latin typeface="Comic Sans MS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139420"/>
            <a:ext cx="3198801" cy="3096344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611" y="2139420"/>
            <a:ext cx="4962128" cy="2968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2828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88640"/>
            <a:ext cx="7239000" cy="936104"/>
          </a:xfrm>
        </p:spPr>
        <p:txBody>
          <a:bodyPr/>
          <a:lstStyle/>
          <a:p>
            <a:r>
              <a:rPr lang="uk-UA" sz="4400" dirty="0" smtClean="0">
                <a:latin typeface="Comic Sans MS" pitchFamily="66" charset="0"/>
              </a:rPr>
              <a:t>Географічне положення:</a:t>
            </a:r>
            <a:endParaRPr lang="ru-RU" sz="4400" dirty="0">
              <a:latin typeface="Comic Sans MS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469">
            <a:off x="4666727" y="1693746"/>
            <a:ext cx="4149725" cy="4157077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3000" y="1700808"/>
            <a:ext cx="4176464" cy="4392488"/>
          </a:xfrm>
        </p:spPr>
        <p:txBody>
          <a:bodyPr>
            <a:normAutofit fontScale="92500"/>
          </a:bodyPr>
          <a:lstStyle/>
          <a:p>
            <a:r>
              <a:rPr lang="ru-RU" dirty="0" err="1">
                <a:latin typeface="Comic Sans MS" pitchFamily="66" charset="0"/>
              </a:rPr>
              <a:t>Країна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розташована</a:t>
            </a:r>
            <a:r>
              <a:rPr lang="ru-RU" dirty="0">
                <a:latin typeface="Comic Sans MS" pitchFamily="66" charset="0"/>
              </a:rPr>
              <a:t> у </a:t>
            </a:r>
            <a:r>
              <a:rPr lang="ru-RU" dirty="0" err="1">
                <a:latin typeface="Comic Sans MS" pitchFamily="66" charset="0"/>
              </a:rPr>
              <a:t>південно-західній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частині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Північної</a:t>
            </a:r>
            <a:r>
              <a:rPr lang="ru-RU" dirty="0">
                <a:latin typeface="Comic Sans MS" pitchFamily="66" charset="0"/>
              </a:rPr>
              <a:t> Америки. </a:t>
            </a:r>
            <a:r>
              <a:rPr lang="ru-RU" dirty="0" smtClean="0">
                <a:latin typeface="Comic Sans MS" pitchFamily="66" charset="0"/>
              </a:rPr>
              <a:t> </a:t>
            </a:r>
            <a:r>
              <a:rPr lang="ru-RU" dirty="0">
                <a:latin typeface="Comic Sans MS" pitchFamily="66" charset="0"/>
              </a:rPr>
              <a:t>Мексика </a:t>
            </a:r>
            <a:r>
              <a:rPr lang="ru-RU" dirty="0" err="1">
                <a:latin typeface="Comic Sans MS" pitchFamily="66" charset="0"/>
              </a:rPr>
              <a:t>межує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smtClean="0">
                <a:latin typeface="Comic Sans MS" pitchFamily="66" charset="0"/>
              </a:rPr>
              <a:t>з США </a:t>
            </a:r>
            <a:r>
              <a:rPr lang="ru-RU" dirty="0">
                <a:latin typeface="Comic Sans MS" pitchFamily="66" charset="0"/>
              </a:rPr>
              <a:t>та з </a:t>
            </a:r>
            <a:r>
              <a:rPr lang="ru-RU" dirty="0" err="1" smtClean="0">
                <a:latin typeface="Comic Sans MS" pitchFamily="66" charset="0"/>
              </a:rPr>
              <a:t>Гватемалою</a:t>
            </a:r>
            <a:r>
              <a:rPr lang="ru-RU" dirty="0" smtClean="0">
                <a:latin typeface="Comic Sans MS" pitchFamily="66" charset="0"/>
              </a:rPr>
              <a:t> </a:t>
            </a:r>
            <a:r>
              <a:rPr lang="ru-RU" dirty="0">
                <a:latin typeface="Comic Sans MS" pitchFamily="66" charset="0"/>
              </a:rPr>
              <a:t>і </a:t>
            </a:r>
            <a:r>
              <a:rPr lang="ru-RU" dirty="0" err="1" smtClean="0">
                <a:latin typeface="Comic Sans MS" pitchFamily="66" charset="0"/>
              </a:rPr>
              <a:t>Белізом</a:t>
            </a:r>
            <a:r>
              <a:rPr lang="ru-RU" dirty="0" smtClean="0">
                <a:latin typeface="Comic Sans MS" pitchFamily="66" charset="0"/>
              </a:rPr>
              <a:t>. </a:t>
            </a:r>
            <a:r>
              <a:rPr lang="ru-RU" dirty="0" err="1">
                <a:latin typeface="Comic Sans MS" pitchFamily="66" charset="0"/>
              </a:rPr>
              <a:t>Омивається</a:t>
            </a:r>
            <a:r>
              <a:rPr lang="ru-RU" dirty="0">
                <a:latin typeface="Comic Sans MS" pitchFamily="66" charset="0"/>
              </a:rPr>
              <a:t> водами Тихого </a:t>
            </a:r>
            <a:r>
              <a:rPr lang="ru-RU" dirty="0" smtClean="0">
                <a:latin typeface="Comic Sans MS" pitchFamily="66" charset="0"/>
              </a:rPr>
              <a:t>океану, </a:t>
            </a:r>
            <a:r>
              <a:rPr lang="ru-RU" dirty="0" err="1" smtClean="0">
                <a:latin typeface="Comic Sans MS" pitchFamily="66" charset="0"/>
              </a:rPr>
              <a:t>Мексиканської</a:t>
            </a:r>
            <a:r>
              <a:rPr lang="ru-RU" dirty="0" smtClean="0">
                <a:latin typeface="Comic Sans MS" pitchFamily="66" charset="0"/>
              </a:rPr>
              <a:t> затоки та </a:t>
            </a:r>
            <a:r>
              <a:rPr lang="ru-RU" dirty="0" err="1">
                <a:latin typeface="Comic Sans MS" pitchFamily="66" charset="0"/>
              </a:rPr>
              <a:t>Карибського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smtClean="0">
                <a:latin typeface="Comic Sans MS" pitchFamily="66" charset="0"/>
              </a:rPr>
              <a:t>моря. </a:t>
            </a:r>
            <a:endParaRPr lang="ru-RU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1178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332656"/>
            <a:ext cx="7239000" cy="1051520"/>
          </a:xfrm>
        </p:spPr>
        <p:txBody>
          <a:bodyPr/>
          <a:lstStyle/>
          <a:p>
            <a:pPr algn="ctr"/>
            <a:r>
              <a:rPr lang="uk-UA" sz="6600" dirty="0" smtClean="0">
                <a:latin typeface="Comic Sans MS" pitchFamily="66" charset="0"/>
              </a:rPr>
              <a:t>Клімат:</a:t>
            </a:r>
            <a:endParaRPr lang="ru-RU" sz="6600" dirty="0"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4005064"/>
            <a:ext cx="8280920" cy="2520280"/>
          </a:xfrm>
        </p:spPr>
        <p:txBody>
          <a:bodyPr>
            <a:normAutofit fontScale="92500"/>
          </a:bodyPr>
          <a:lstStyle/>
          <a:p>
            <a:endParaRPr lang="ru-RU" dirty="0"/>
          </a:p>
          <a:p>
            <a:endParaRPr lang="ru-RU" dirty="0"/>
          </a:p>
          <a:p>
            <a:r>
              <a:rPr lang="ru-RU" sz="3000" dirty="0" err="1">
                <a:latin typeface="Comic Sans MS" pitchFamily="66" charset="0"/>
              </a:rPr>
              <a:t>Клімат</a:t>
            </a:r>
            <a:r>
              <a:rPr lang="ru-RU" sz="3000" dirty="0">
                <a:latin typeface="Comic Sans MS" pitchFamily="66" charset="0"/>
              </a:rPr>
              <a:t> </a:t>
            </a:r>
            <a:r>
              <a:rPr lang="ru-RU" sz="3000" dirty="0" err="1">
                <a:latin typeface="Comic Sans MS" pitchFamily="66" charset="0"/>
              </a:rPr>
              <a:t>більшої</a:t>
            </a:r>
            <a:r>
              <a:rPr lang="ru-RU" sz="3000" dirty="0">
                <a:latin typeface="Comic Sans MS" pitchFamily="66" charset="0"/>
              </a:rPr>
              <a:t> </a:t>
            </a:r>
            <a:r>
              <a:rPr lang="ru-RU" sz="3000" dirty="0" err="1">
                <a:latin typeface="Comic Sans MS" pitchFamily="66" charset="0"/>
              </a:rPr>
              <a:t>частини</a:t>
            </a:r>
            <a:r>
              <a:rPr lang="ru-RU" sz="3000" dirty="0">
                <a:latin typeface="Comic Sans MS" pitchFamily="66" charset="0"/>
              </a:rPr>
              <a:t> Мексики </a:t>
            </a:r>
            <a:r>
              <a:rPr lang="ru-RU" sz="3000" dirty="0" err="1">
                <a:latin typeface="Comic Sans MS" pitchFamily="66" charset="0"/>
              </a:rPr>
              <a:t>тропічний</a:t>
            </a:r>
            <a:r>
              <a:rPr lang="ru-RU" sz="3000" dirty="0">
                <a:latin typeface="Comic Sans MS" pitchFamily="66" charset="0"/>
              </a:rPr>
              <a:t>, на </a:t>
            </a:r>
            <a:r>
              <a:rPr lang="ru-RU" sz="3000" dirty="0" err="1">
                <a:latin typeface="Comic Sans MS" pitchFamily="66" charset="0"/>
              </a:rPr>
              <a:t>півночі</a:t>
            </a:r>
            <a:r>
              <a:rPr lang="ru-RU" sz="3000" dirty="0">
                <a:latin typeface="Comic Sans MS" pitchFamily="66" charset="0"/>
              </a:rPr>
              <a:t> — </a:t>
            </a:r>
            <a:r>
              <a:rPr lang="ru-RU" sz="3000" dirty="0" err="1">
                <a:latin typeface="Comic Sans MS" pitchFamily="66" charset="0"/>
              </a:rPr>
              <a:t>субтропічний</a:t>
            </a:r>
            <a:r>
              <a:rPr lang="ru-RU" sz="3000" dirty="0">
                <a:latin typeface="Comic Sans MS" pitchFamily="66" charset="0"/>
              </a:rPr>
              <a:t>, </a:t>
            </a:r>
            <a:r>
              <a:rPr lang="ru-RU" sz="3000" dirty="0" err="1">
                <a:latin typeface="Comic Sans MS" pitchFamily="66" charset="0"/>
              </a:rPr>
              <a:t>дуже</a:t>
            </a:r>
            <a:r>
              <a:rPr lang="ru-RU" sz="3000" dirty="0">
                <a:latin typeface="Comic Sans MS" pitchFamily="66" charset="0"/>
              </a:rPr>
              <a:t> </a:t>
            </a:r>
            <a:r>
              <a:rPr lang="ru-RU" sz="3000" dirty="0" err="1">
                <a:latin typeface="Comic Sans MS" pitchFamily="66" charset="0"/>
              </a:rPr>
              <a:t>мінливий</a:t>
            </a:r>
            <a:r>
              <a:rPr lang="ru-RU" sz="3000" dirty="0">
                <a:latin typeface="Comic Sans MS" pitchFamily="66" charset="0"/>
              </a:rPr>
              <a:t> </a:t>
            </a:r>
            <a:r>
              <a:rPr lang="ru-RU" sz="3000" dirty="0" err="1">
                <a:latin typeface="Comic Sans MS" pitchFamily="66" charset="0"/>
              </a:rPr>
              <a:t>залежно</a:t>
            </a:r>
            <a:r>
              <a:rPr lang="ru-RU" sz="3000" dirty="0">
                <a:latin typeface="Comic Sans MS" pitchFamily="66" charset="0"/>
              </a:rPr>
              <a:t> </a:t>
            </a:r>
            <a:r>
              <a:rPr lang="ru-RU" sz="3000" dirty="0" err="1">
                <a:latin typeface="Comic Sans MS" pitchFamily="66" charset="0"/>
              </a:rPr>
              <a:t>від</a:t>
            </a:r>
            <a:r>
              <a:rPr lang="ru-RU" sz="3000" dirty="0">
                <a:latin typeface="Comic Sans MS" pitchFamily="66" charset="0"/>
              </a:rPr>
              <a:t> характеру </a:t>
            </a:r>
            <a:r>
              <a:rPr lang="ru-RU" sz="3000" dirty="0" err="1">
                <a:latin typeface="Comic Sans MS" pitchFamily="66" charset="0"/>
              </a:rPr>
              <a:t>рельєфу</a:t>
            </a:r>
            <a:r>
              <a:rPr lang="ru-RU" sz="3000" dirty="0">
                <a:latin typeface="Comic Sans MS" pitchFamily="66" charset="0"/>
              </a:rPr>
              <a:t>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295012"/>
            <a:ext cx="5400600" cy="3379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7787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7239000" cy="1143000"/>
          </a:xfrm>
        </p:spPr>
        <p:txBody>
          <a:bodyPr/>
          <a:lstStyle/>
          <a:p>
            <a:pPr algn="ctr"/>
            <a:r>
              <a:rPr lang="uk-UA" sz="6600" dirty="0" smtClean="0">
                <a:latin typeface="Comic Sans MS" pitchFamily="66" charset="0"/>
              </a:rPr>
              <a:t>Рельєф:</a:t>
            </a:r>
            <a:endParaRPr lang="ru-RU" sz="6600" dirty="0"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916832"/>
            <a:ext cx="8435280" cy="3717598"/>
          </a:xfrm>
        </p:spPr>
        <p:txBody>
          <a:bodyPr/>
          <a:lstStyle/>
          <a:p>
            <a:r>
              <a:rPr lang="ru-RU" dirty="0" err="1">
                <a:latin typeface="Comic Sans MS" pitchFamily="66" charset="0"/>
              </a:rPr>
              <a:t>Значну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частину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території</a:t>
            </a:r>
            <a:r>
              <a:rPr lang="ru-RU" dirty="0">
                <a:latin typeface="Comic Sans MS" pitchFamily="66" charset="0"/>
              </a:rPr>
              <a:t> Мексики </a:t>
            </a:r>
            <a:r>
              <a:rPr lang="ru-RU" dirty="0" err="1">
                <a:latin typeface="Comic Sans MS" pitchFamily="66" charset="0"/>
              </a:rPr>
              <a:t>займає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Мексиканське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нагір'я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dirty="0">
                <a:latin typeface="Comic Sans MS" pitchFamily="66" charset="0"/>
              </a:rPr>
              <a:t>з </a:t>
            </a:r>
            <a:r>
              <a:rPr lang="ru-RU" dirty="0" err="1">
                <a:latin typeface="Comic Sans MS" pitchFamily="66" charset="0"/>
              </a:rPr>
              <a:t>береговими</a:t>
            </a:r>
            <a:r>
              <a:rPr lang="ru-RU" dirty="0">
                <a:latin typeface="Comic Sans MS" pitchFamily="66" charset="0"/>
              </a:rPr>
              <a:t> низинами, </a:t>
            </a:r>
            <a:r>
              <a:rPr lang="ru-RU" dirty="0" err="1">
                <a:latin typeface="Comic Sans MS" pitchFamily="66" charset="0"/>
              </a:rPr>
              <a:t>що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обрамляють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його</a:t>
            </a:r>
            <a:r>
              <a:rPr lang="ru-RU" dirty="0">
                <a:latin typeface="Comic Sans MS" pitchFamily="66" charset="0"/>
              </a:rPr>
              <a:t>, на </a:t>
            </a:r>
            <a:r>
              <a:rPr lang="ru-RU" dirty="0" err="1">
                <a:latin typeface="Comic Sans MS" pitchFamily="66" charset="0"/>
              </a:rPr>
              <a:t>північному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заході</a:t>
            </a:r>
            <a:r>
              <a:rPr lang="ru-RU" dirty="0">
                <a:latin typeface="Comic Sans MS" pitchFamily="66" charset="0"/>
              </a:rPr>
              <a:t> — </a:t>
            </a:r>
            <a:r>
              <a:rPr lang="ru-RU" dirty="0" err="1">
                <a:latin typeface="Comic Sans MS" pitchFamily="66" charset="0"/>
              </a:rPr>
              <a:t>гористий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півострів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Каліфорнія</a:t>
            </a:r>
            <a:r>
              <a:rPr lang="ru-RU" dirty="0">
                <a:latin typeface="Comic Sans MS" pitchFamily="66" charset="0"/>
              </a:rPr>
              <a:t>, на </a:t>
            </a:r>
            <a:r>
              <a:rPr lang="ru-RU" dirty="0" err="1">
                <a:latin typeface="Comic Sans MS" pitchFamily="66" charset="0"/>
              </a:rPr>
              <a:t>півдні</a:t>
            </a:r>
            <a:r>
              <a:rPr lang="ru-RU" dirty="0">
                <a:latin typeface="Comic Sans MS" pitchFamily="66" charset="0"/>
              </a:rPr>
              <a:t> —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гірська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область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Чьяпас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dirty="0">
                <a:latin typeface="Comic Sans MS" pitchFamily="66" charset="0"/>
              </a:rPr>
              <a:t>і </a:t>
            </a:r>
            <a:r>
              <a:rPr lang="ru-RU" dirty="0" err="1">
                <a:latin typeface="Comic Sans MS" pitchFamily="66" charset="0"/>
              </a:rPr>
              <a:t>Південна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Сьєра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-Мадре</a:t>
            </a:r>
            <a:r>
              <a:rPr lang="ru-RU" dirty="0">
                <a:latin typeface="Comic Sans MS" pitchFamily="66" charset="0"/>
              </a:rPr>
              <a:t> та </a:t>
            </a:r>
            <a:r>
              <a:rPr lang="ru-RU" dirty="0" err="1">
                <a:latin typeface="Comic Sans MS" pitchFamily="66" charset="0"/>
              </a:rPr>
              <a:t>низинний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півострів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Юкатан </a:t>
            </a:r>
            <a:r>
              <a:rPr lang="ru-RU" dirty="0">
                <a:latin typeface="Comic Sans MS" pitchFamily="66" charset="0"/>
              </a:rPr>
              <a:t>на </a:t>
            </a:r>
            <a:r>
              <a:rPr lang="ru-RU" dirty="0" err="1">
                <a:latin typeface="Comic Sans MS" pitchFamily="66" charset="0"/>
              </a:rPr>
              <a:t>південному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сході</a:t>
            </a:r>
            <a:r>
              <a:rPr lang="ru-RU" dirty="0">
                <a:latin typeface="Comic Sans MS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69383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6156" y="-21913"/>
            <a:ext cx="7239000" cy="1143000"/>
          </a:xfrm>
        </p:spPr>
        <p:txBody>
          <a:bodyPr/>
          <a:lstStyle/>
          <a:p>
            <a:r>
              <a:rPr lang="uk-UA" sz="6000" dirty="0" smtClean="0">
                <a:latin typeface="Comic Sans MS" pitchFamily="66" charset="0"/>
              </a:rPr>
              <a:t>Водні ресурси:</a:t>
            </a:r>
            <a:endParaRPr lang="ru-RU" sz="6000" dirty="0"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340768"/>
            <a:ext cx="7827640" cy="2232248"/>
          </a:xfrm>
        </p:spPr>
        <p:txBody>
          <a:bodyPr>
            <a:normAutofit lnSpcReduction="10000"/>
          </a:bodyPr>
          <a:lstStyle/>
          <a:p>
            <a:r>
              <a:rPr lang="ru-RU" dirty="0" err="1">
                <a:latin typeface="Comic Sans MS" pitchFamily="66" charset="0"/>
              </a:rPr>
              <a:t>Річкова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мережа</a:t>
            </a:r>
            <a:r>
              <a:rPr lang="ru-RU" dirty="0">
                <a:latin typeface="Comic Sans MS" pitchFamily="66" charset="0"/>
              </a:rPr>
              <a:t> на </a:t>
            </a:r>
            <a:r>
              <a:rPr lang="ru-RU" dirty="0" err="1">
                <a:latin typeface="Comic Sans MS" pitchFamily="66" charset="0"/>
              </a:rPr>
              <a:t>південному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сході</a:t>
            </a:r>
            <a:r>
              <a:rPr lang="ru-RU" dirty="0">
                <a:latin typeface="Comic Sans MS" pitchFamily="66" charset="0"/>
              </a:rPr>
              <a:t> густа, на </a:t>
            </a:r>
            <a:r>
              <a:rPr lang="ru-RU" dirty="0" err="1">
                <a:latin typeface="Comic Sans MS" pitchFamily="66" charset="0"/>
              </a:rPr>
              <a:t>північному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заході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дуже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 smtClean="0">
                <a:latin typeface="Comic Sans MS" pitchFamily="66" charset="0"/>
              </a:rPr>
              <a:t>рідка</a:t>
            </a:r>
            <a:r>
              <a:rPr lang="ru-RU" dirty="0" smtClean="0">
                <a:latin typeface="Comic Sans MS" pitchFamily="66" charset="0"/>
              </a:rPr>
              <a:t>.</a:t>
            </a:r>
          </a:p>
          <a:p>
            <a:r>
              <a:rPr lang="ru-RU" dirty="0" err="1" smtClean="0">
                <a:latin typeface="Comic Sans MS" pitchFamily="66" charset="0"/>
              </a:rPr>
              <a:t>Найбільші</a:t>
            </a:r>
            <a:r>
              <a:rPr lang="ru-RU" dirty="0" smtClean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річки</a:t>
            </a:r>
            <a:r>
              <a:rPr lang="ru-RU" dirty="0">
                <a:latin typeface="Comic Sans MS" pitchFamily="66" charset="0"/>
              </a:rPr>
              <a:t>: </a:t>
            </a:r>
            <a:r>
              <a:rPr lang="ru-RU" dirty="0" err="1" smtClean="0">
                <a:latin typeface="Comic Sans MS" pitchFamily="66" charset="0"/>
              </a:rPr>
              <a:t>Ріо</a:t>
            </a:r>
            <a:r>
              <a:rPr lang="ru-RU" dirty="0" smtClean="0">
                <a:latin typeface="Comic Sans MS" pitchFamily="66" charset="0"/>
              </a:rPr>
              <a:t>-Гранде з </a:t>
            </a:r>
            <a:r>
              <a:rPr lang="ru-RU" dirty="0">
                <a:latin typeface="Comic Sans MS" pitchFamily="66" charset="0"/>
              </a:rPr>
              <a:t>притоками </a:t>
            </a:r>
            <a:r>
              <a:rPr lang="ru-RU" dirty="0" err="1">
                <a:latin typeface="Comic Sans MS" pitchFamily="66" charset="0"/>
              </a:rPr>
              <a:t>Кончос</a:t>
            </a:r>
            <a:r>
              <a:rPr lang="ru-RU" dirty="0">
                <a:latin typeface="Comic Sans MS" pitchFamily="66" charset="0"/>
              </a:rPr>
              <a:t> і </a:t>
            </a:r>
            <a:r>
              <a:rPr lang="ru-RU" dirty="0" err="1" smtClean="0">
                <a:latin typeface="Comic Sans MS" pitchFamily="66" charset="0"/>
              </a:rPr>
              <a:t>Лерма</a:t>
            </a:r>
            <a:r>
              <a:rPr lang="ru-RU" dirty="0" smtClean="0">
                <a:latin typeface="Comic Sans MS" pitchFamily="66" charset="0"/>
              </a:rPr>
              <a:t>.</a:t>
            </a:r>
          </a:p>
          <a:p>
            <a:r>
              <a:rPr lang="ru-RU" dirty="0" err="1" smtClean="0">
                <a:latin typeface="Comic Sans MS" pitchFamily="66" charset="0"/>
              </a:rPr>
              <a:t>Найбільше</a:t>
            </a:r>
            <a:r>
              <a:rPr lang="ru-RU" dirty="0" smtClean="0">
                <a:latin typeface="Comic Sans MS" pitchFamily="66" charset="0"/>
              </a:rPr>
              <a:t> </a:t>
            </a:r>
            <a:r>
              <a:rPr lang="ru-RU" dirty="0">
                <a:latin typeface="Comic Sans MS" pitchFamily="66" charset="0"/>
              </a:rPr>
              <a:t>озеро — Чапала.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928462"/>
            <a:ext cx="3810000" cy="2543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3460">
            <a:off x="4148281" y="3947139"/>
            <a:ext cx="3631473" cy="2512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1166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60648"/>
            <a:ext cx="7239000" cy="1143000"/>
          </a:xfrm>
        </p:spPr>
        <p:txBody>
          <a:bodyPr/>
          <a:lstStyle/>
          <a:p>
            <a:r>
              <a:rPr lang="uk-UA" sz="5400" dirty="0" smtClean="0">
                <a:latin typeface="Comic Sans MS" pitchFamily="66" charset="0"/>
              </a:rPr>
              <a:t>Корисні копалини:</a:t>
            </a:r>
            <a:endParaRPr lang="ru-RU" sz="5400" dirty="0"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628800"/>
            <a:ext cx="7467600" cy="4419600"/>
          </a:xfrm>
        </p:spPr>
        <p:txBody>
          <a:bodyPr>
            <a:normAutofit/>
          </a:bodyPr>
          <a:lstStyle/>
          <a:p>
            <a:r>
              <a:rPr lang="ru-RU" dirty="0" err="1" smtClean="0">
                <a:latin typeface="Comic Sans MS" pitchFamily="66" charset="0"/>
              </a:rPr>
              <a:t>Графіт</a:t>
            </a:r>
            <a:endParaRPr lang="ru-RU" dirty="0" smtClean="0">
              <a:latin typeface="Comic Sans MS" pitchFamily="66" charset="0"/>
            </a:endParaRPr>
          </a:p>
          <a:p>
            <a:r>
              <a:rPr lang="uk-UA" dirty="0" smtClean="0">
                <a:latin typeface="Comic Sans MS" pitchFamily="66" charset="0"/>
              </a:rPr>
              <a:t>срібло</a:t>
            </a:r>
            <a:endParaRPr lang="ru-RU" dirty="0" smtClean="0">
              <a:latin typeface="Comic Sans MS" pitchFamily="66" charset="0"/>
            </a:endParaRPr>
          </a:p>
          <a:p>
            <a:r>
              <a:rPr lang="ru-RU" dirty="0">
                <a:latin typeface="Comic Sans MS" pitchFamily="66" charset="0"/>
              </a:rPr>
              <a:t>р</a:t>
            </a:r>
            <a:r>
              <a:rPr lang="ru-RU" dirty="0" smtClean="0">
                <a:latin typeface="Comic Sans MS" pitchFamily="66" charset="0"/>
              </a:rPr>
              <a:t>туть</a:t>
            </a:r>
          </a:p>
          <a:p>
            <a:r>
              <a:rPr lang="ru-RU" dirty="0" err="1">
                <a:latin typeface="Comic Sans MS" pitchFamily="66" charset="0"/>
              </a:rPr>
              <a:t>н</a:t>
            </a:r>
            <a:r>
              <a:rPr lang="ru-RU" dirty="0" err="1" smtClean="0">
                <a:latin typeface="Comic Sans MS" pitchFamily="66" charset="0"/>
              </a:rPr>
              <a:t>афта</a:t>
            </a:r>
            <a:endParaRPr lang="ru-RU" dirty="0">
              <a:latin typeface="Comic Sans MS" pitchFamily="66" charset="0"/>
            </a:endParaRPr>
          </a:p>
          <a:p>
            <a:r>
              <a:rPr lang="ru-RU" dirty="0" err="1" smtClean="0">
                <a:latin typeface="Comic Sans MS" pitchFamily="66" charset="0"/>
              </a:rPr>
              <a:t>природний</a:t>
            </a:r>
            <a:r>
              <a:rPr lang="ru-RU" dirty="0" smtClean="0">
                <a:latin typeface="Comic Sans MS" pitchFamily="66" charset="0"/>
              </a:rPr>
              <a:t> газ</a:t>
            </a:r>
          </a:p>
          <a:p>
            <a:r>
              <a:rPr lang="ru-RU" dirty="0" smtClean="0">
                <a:latin typeface="Comic Sans MS" pitchFamily="66" charset="0"/>
              </a:rPr>
              <a:t> </a:t>
            </a:r>
            <a:r>
              <a:rPr lang="ru-RU" dirty="0" err="1" smtClean="0">
                <a:latin typeface="Comic Sans MS" pitchFamily="66" charset="0"/>
              </a:rPr>
              <a:t>вугілля</a:t>
            </a:r>
            <a:endParaRPr lang="ru-RU" dirty="0" smtClean="0">
              <a:latin typeface="Comic Sans MS" pitchFamily="66" charset="0"/>
            </a:endParaRPr>
          </a:p>
          <a:p>
            <a:r>
              <a:rPr lang="ru-RU" dirty="0" err="1" smtClean="0">
                <a:latin typeface="Comic Sans MS" pitchFamily="66" charset="0"/>
              </a:rPr>
              <a:t>руди</a:t>
            </a:r>
            <a:r>
              <a:rPr lang="ru-RU" dirty="0" smtClean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чорних</a:t>
            </a:r>
            <a:r>
              <a:rPr lang="ru-RU" dirty="0">
                <a:latin typeface="Comic Sans MS" pitchFamily="66" charset="0"/>
              </a:rPr>
              <a:t> і </a:t>
            </a:r>
            <a:r>
              <a:rPr lang="ru-RU" dirty="0" err="1">
                <a:latin typeface="Comic Sans MS" pitchFamily="66" charset="0"/>
              </a:rPr>
              <a:t>кольорових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 smtClean="0">
                <a:latin typeface="Comic Sans MS" pitchFamily="66" charset="0"/>
              </a:rPr>
              <a:t>металів</a:t>
            </a:r>
            <a:endParaRPr lang="ru-RU" dirty="0" smtClean="0">
              <a:latin typeface="Comic Sans MS" pitchFamily="66" charset="0"/>
            </a:endParaRPr>
          </a:p>
          <a:p>
            <a:r>
              <a:rPr lang="ru-RU" dirty="0" err="1" smtClean="0">
                <a:latin typeface="Comic Sans MS" pitchFamily="66" charset="0"/>
              </a:rPr>
              <a:t>гірничо-хімічна</a:t>
            </a:r>
            <a:r>
              <a:rPr lang="ru-RU" dirty="0" smtClean="0">
                <a:latin typeface="Comic Sans MS" pitchFamily="66" charset="0"/>
              </a:rPr>
              <a:t> </a:t>
            </a:r>
            <a:r>
              <a:rPr lang="ru-RU" dirty="0" err="1" smtClean="0">
                <a:latin typeface="Comic Sans MS" pitchFamily="66" charset="0"/>
              </a:rPr>
              <a:t>сировина</a:t>
            </a:r>
            <a:endParaRPr lang="ru-RU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195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332656"/>
            <a:ext cx="7239000" cy="1143000"/>
          </a:xfrm>
        </p:spPr>
        <p:txBody>
          <a:bodyPr/>
          <a:lstStyle/>
          <a:p>
            <a:r>
              <a:rPr lang="uk-UA" sz="6600" dirty="0" smtClean="0">
                <a:latin typeface="Comic Sans MS" pitchFamily="66" charset="0"/>
              </a:rPr>
              <a:t>Промисловість:</a:t>
            </a:r>
            <a:endParaRPr lang="ru-RU" sz="6600" dirty="0"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2276872"/>
            <a:ext cx="7467600" cy="2952328"/>
          </a:xfrm>
        </p:spPr>
        <p:txBody>
          <a:bodyPr/>
          <a:lstStyle/>
          <a:p>
            <a:pPr algn="ctr"/>
            <a:r>
              <a:rPr lang="ru-RU" dirty="0" err="1">
                <a:latin typeface="Comic Sans MS" pitchFamily="66" charset="0"/>
              </a:rPr>
              <a:t>В</a:t>
            </a:r>
            <a:r>
              <a:rPr lang="ru-RU" dirty="0" err="1" smtClean="0">
                <a:latin typeface="Comic Sans MS" pitchFamily="66" charset="0"/>
              </a:rPr>
              <a:t>идобуток</a:t>
            </a:r>
            <a:r>
              <a:rPr lang="ru-RU" dirty="0" smtClean="0">
                <a:latin typeface="Comic Sans MS" pitchFamily="66" charset="0"/>
              </a:rPr>
              <a:t> </a:t>
            </a:r>
            <a:r>
              <a:rPr lang="ru-RU" dirty="0" err="1" smtClean="0">
                <a:latin typeface="Comic Sans MS" pitchFamily="66" charset="0"/>
              </a:rPr>
              <a:t>нафти</a:t>
            </a:r>
            <a:endParaRPr lang="ru-RU" dirty="0" smtClean="0">
              <a:latin typeface="Comic Sans MS" pitchFamily="66" charset="0"/>
            </a:endParaRPr>
          </a:p>
          <a:p>
            <a:pPr algn="ctr"/>
            <a:r>
              <a:rPr lang="ru-RU" dirty="0" err="1">
                <a:latin typeface="Comic Sans MS" pitchFamily="66" charset="0"/>
              </a:rPr>
              <a:t>В</a:t>
            </a:r>
            <a:r>
              <a:rPr lang="ru-RU" dirty="0" err="1" smtClean="0">
                <a:latin typeface="Comic Sans MS" pitchFamily="66" charset="0"/>
              </a:rPr>
              <a:t>ажка</a:t>
            </a:r>
            <a:r>
              <a:rPr lang="ru-RU" dirty="0" smtClean="0">
                <a:latin typeface="Comic Sans MS" pitchFamily="66" charset="0"/>
              </a:rPr>
              <a:t> </a:t>
            </a:r>
            <a:r>
              <a:rPr lang="ru-RU" dirty="0" err="1" smtClean="0">
                <a:latin typeface="Comic Sans MS" pitchFamily="66" charset="0"/>
              </a:rPr>
              <a:t>промисловість</a:t>
            </a:r>
            <a:endParaRPr lang="ru-RU" dirty="0" smtClean="0">
              <a:latin typeface="Comic Sans MS" pitchFamily="66" charset="0"/>
            </a:endParaRPr>
          </a:p>
          <a:p>
            <a:pPr algn="ctr"/>
            <a:r>
              <a:rPr lang="ru-RU" dirty="0" err="1" smtClean="0">
                <a:latin typeface="Comic Sans MS" pitchFamily="66" charset="0"/>
              </a:rPr>
              <a:t>Харчова</a:t>
            </a:r>
            <a:r>
              <a:rPr lang="ru-RU" dirty="0" smtClean="0">
                <a:latin typeface="Comic Sans MS" pitchFamily="66" charset="0"/>
              </a:rPr>
              <a:t> </a:t>
            </a:r>
            <a:r>
              <a:rPr lang="ru-RU" dirty="0" err="1" smtClean="0">
                <a:latin typeface="Comic Sans MS" pitchFamily="66" charset="0"/>
              </a:rPr>
              <a:t>промисловість</a:t>
            </a:r>
            <a:r>
              <a:rPr lang="ru-RU" dirty="0" smtClean="0">
                <a:latin typeface="Comic Sans MS" pitchFamily="66" charset="0"/>
              </a:rPr>
              <a:t> </a:t>
            </a:r>
          </a:p>
          <a:p>
            <a:pPr algn="ctr"/>
            <a:r>
              <a:rPr lang="ru-RU" dirty="0">
                <a:latin typeface="Comic Sans MS" pitchFamily="66" charset="0"/>
              </a:rPr>
              <a:t>С</a:t>
            </a:r>
            <a:r>
              <a:rPr lang="ru-RU" dirty="0" smtClean="0">
                <a:latin typeface="Comic Sans MS" pitchFamily="66" charset="0"/>
              </a:rPr>
              <a:t>фера </a:t>
            </a:r>
            <a:r>
              <a:rPr lang="ru-RU" dirty="0" err="1">
                <a:latin typeface="Comic Sans MS" pitchFamily="66" charset="0"/>
              </a:rPr>
              <a:t>послуг</a:t>
            </a:r>
            <a:endParaRPr lang="ru-RU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71348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rmal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Thermal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erm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63500" dist="38100" dir="81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101600" dist="63500" dir="81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000000"/>
            </a:lightRig>
          </a:scene3d>
          <a:sp3d>
            <a:bevelT h="190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25000"/>
              </a:schemeClr>
            </a:gs>
            <a:gs pos="55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90000"/>
                <a:satMod val="300000"/>
                <a:lumMod val="9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8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Термический</Template>
  <TotalTime>146</TotalTime>
  <Words>501</Words>
  <Application>Microsoft Office PowerPoint</Application>
  <PresentationFormat>Экран (4:3)</PresentationFormat>
  <Paragraphs>56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Thermal</vt:lpstr>
      <vt:lpstr>Мексика</vt:lpstr>
      <vt:lpstr>Загальні відомості:</vt:lpstr>
      <vt:lpstr>Державні символи:</vt:lpstr>
      <vt:lpstr>Географічне положення:</vt:lpstr>
      <vt:lpstr>Клімат:</vt:lpstr>
      <vt:lpstr>Рельєф:</vt:lpstr>
      <vt:lpstr>Водні ресурси:</vt:lpstr>
      <vt:lpstr>Корисні копалини:</vt:lpstr>
      <vt:lpstr>Промисловість:</vt:lpstr>
      <vt:lpstr>Сільське господарство:</vt:lpstr>
      <vt:lpstr>Транспорт:</vt:lpstr>
      <vt:lpstr>Цікаві факти: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Мексика</dc:title>
  <dc:creator>urchik</dc:creator>
  <cp:lastModifiedBy>urchik</cp:lastModifiedBy>
  <cp:revision>16</cp:revision>
  <dcterms:created xsi:type="dcterms:W3CDTF">2013-05-07T14:03:06Z</dcterms:created>
  <dcterms:modified xsi:type="dcterms:W3CDTF">2013-05-07T16:50:55Z</dcterms:modified>
</cp:coreProperties>
</file>