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3" r:id="rId4"/>
    <p:sldId id="260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2" r:id="rId13"/>
    <p:sldId id="271" r:id="rId14"/>
    <p:sldId id="273" r:id="rId15"/>
    <p:sldId id="274" r:id="rId16"/>
    <p:sldId id="275" r:id="rId17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24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CC0E3C2-07A7-4082-A894-57BF1A7BDA40}" type="datetimeFigureOut">
              <a:rPr lang="uk-UA" smtClean="0"/>
              <a:t>08.03.2014</a:t>
            </a:fld>
            <a:endParaRPr lang="uk-UA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AE8FA7E-2D95-4964-B015-BE027CFDB693}" type="slidenum">
              <a:rPr lang="uk-UA" smtClean="0"/>
              <a:t>‹#›</a:t>
            </a:fld>
            <a:endParaRPr lang="uk-UA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uk-UA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0E3C2-07A7-4082-A894-57BF1A7BDA40}" type="datetimeFigureOut">
              <a:rPr lang="uk-UA" smtClean="0"/>
              <a:t>08.03.2014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8FA7E-2D95-4964-B015-BE027CFDB69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0E3C2-07A7-4082-A894-57BF1A7BDA40}" type="datetimeFigureOut">
              <a:rPr lang="uk-UA" smtClean="0"/>
              <a:t>08.03.2014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5AE8FA7E-2D95-4964-B015-BE027CFDB69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0E3C2-07A7-4082-A894-57BF1A7BDA40}" type="datetimeFigureOut">
              <a:rPr lang="uk-UA" smtClean="0"/>
              <a:t>08.03.2014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8FA7E-2D95-4964-B015-BE027CFDB693}" type="slidenum">
              <a:rPr lang="uk-UA" smtClean="0"/>
              <a:t>‹#›</a:t>
            </a:fld>
            <a:endParaRPr lang="uk-UA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CC0E3C2-07A7-4082-A894-57BF1A7BDA40}" type="datetimeFigureOut">
              <a:rPr lang="uk-UA" smtClean="0"/>
              <a:t>08.03.2014</a:t>
            </a:fld>
            <a:endParaRPr lang="uk-UA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5AE8FA7E-2D95-4964-B015-BE027CFDB693}" type="slidenum">
              <a:rPr lang="uk-UA" smtClean="0"/>
              <a:t>‹#›</a:t>
            </a:fld>
            <a:endParaRPr lang="uk-UA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uk-UA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0E3C2-07A7-4082-A894-57BF1A7BDA40}" type="datetimeFigureOut">
              <a:rPr lang="uk-UA" smtClean="0"/>
              <a:t>08.03.2014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8FA7E-2D95-4964-B015-BE027CFDB693}" type="slidenum">
              <a:rPr lang="uk-UA" smtClean="0"/>
              <a:t>‹#›</a:t>
            </a:fld>
            <a:endParaRPr lang="uk-U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0E3C2-07A7-4082-A894-57BF1A7BDA40}" type="datetimeFigureOut">
              <a:rPr lang="uk-UA" smtClean="0"/>
              <a:t>08.03.2014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8FA7E-2D95-4964-B015-BE027CFDB693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0E3C2-07A7-4082-A894-57BF1A7BDA40}" type="datetimeFigureOut">
              <a:rPr lang="uk-UA" smtClean="0"/>
              <a:t>08.03.2014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8FA7E-2D95-4964-B015-BE027CFDB693}" type="slidenum">
              <a:rPr lang="uk-UA" smtClean="0"/>
              <a:t>‹#›</a:t>
            </a:fld>
            <a:endParaRPr lang="uk-UA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0E3C2-07A7-4082-A894-57BF1A7BDA40}" type="datetimeFigureOut">
              <a:rPr lang="uk-UA" smtClean="0"/>
              <a:t>08.03.2014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8FA7E-2D95-4964-B015-BE027CFDB69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0E3C2-07A7-4082-A894-57BF1A7BDA40}" type="datetimeFigureOut">
              <a:rPr lang="uk-UA" smtClean="0"/>
              <a:t>08.03.2014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AE8FA7E-2D95-4964-B015-BE027CFDB693}" type="slidenum">
              <a:rPr lang="uk-UA" smtClean="0"/>
              <a:t>‹#›</a:t>
            </a:fld>
            <a:endParaRPr lang="uk-UA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0E3C2-07A7-4082-A894-57BF1A7BDA40}" type="datetimeFigureOut">
              <a:rPr lang="uk-UA" smtClean="0"/>
              <a:t>08.03.2014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8FA7E-2D95-4964-B015-BE027CFDB693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4CC0E3C2-07A7-4082-A894-57BF1A7BDA40}" type="datetimeFigureOut">
              <a:rPr lang="uk-UA" smtClean="0"/>
              <a:t>08.03.2014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5AE8FA7E-2D95-4964-B015-BE027CFDB693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020272" y="4653136"/>
            <a:ext cx="1981200" cy="2044824"/>
          </a:xfrm>
        </p:spPr>
        <p:txBody>
          <a:bodyPr>
            <a:normAutofit/>
          </a:bodyPr>
          <a:lstStyle/>
          <a:p>
            <a:r>
              <a:rPr lang="uk-UA" dirty="0" smtClean="0"/>
              <a:t>Презентацію підготувала:</a:t>
            </a:r>
          </a:p>
          <a:p>
            <a:r>
              <a:rPr lang="uk-UA" dirty="0" smtClean="0"/>
              <a:t>Учениця             22 групи</a:t>
            </a:r>
          </a:p>
          <a:p>
            <a:r>
              <a:rPr lang="uk-UA" dirty="0" err="1" smtClean="0"/>
              <a:t>Степась</a:t>
            </a:r>
            <a:r>
              <a:rPr lang="uk-UA" dirty="0" smtClean="0"/>
              <a:t>   Мар</a:t>
            </a:r>
            <a:r>
              <a:rPr lang="en-US" dirty="0" smtClean="0"/>
              <a:t>’</a:t>
            </a:r>
            <a:r>
              <a:rPr lang="uk-UA" dirty="0" err="1" smtClean="0"/>
              <a:t>яна</a:t>
            </a:r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6000" dirty="0" smtClean="0"/>
              <a:t>РУМУНІЯ</a:t>
            </a:r>
            <a:endParaRPr lang="uk-UA" sz="6000" dirty="0"/>
          </a:p>
        </p:txBody>
      </p:sp>
    </p:spTree>
    <p:extLst>
      <p:ext uri="{BB962C8B-B14F-4D97-AF65-F5344CB8AC3E}">
        <p14:creationId xmlns:p14="http://schemas.microsoft.com/office/powerpoint/2010/main" val="31736284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916832"/>
            <a:ext cx="4038600" cy="4320480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1916832"/>
            <a:ext cx="4038600" cy="4320480"/>
          </a:xfr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err="1"/>
              <a:t>Невдовзі</a:t>
            </a:r>
            <a:r>
              <a:rPr lang="ru-RU" sz="2400" dirty="0"/>
              <a:t> вони </a:t>
            </a:r>
            <a:r>
              <a:rPr lang="ru-RU" sz="2400" dirty="0" err="1"/>
              <a:t>були</a:t>
            </a:r>
            <a:r>
              <a:rPr lang="ru-RU" sz="2400" dirty="0"/>
              <a:t> </a:t>
            </a:r>
            <a:r>
              <a:rPr lang="ru-RU" sz="2400" dirty="0" err="1"/>
              <a:t>схоплені</a:t>
            </a:r>
            <a:r>
              <a:rPr lang="ru-RU" sz="2400" dirty="0"/>
              <a:t> і </a:t>
            </a:r>
            <a:r>
              <a:rPr lang="ru-RU" sz="2400" dirty="0" err="1"/>
              <a:t>після</a:t>
            </a:r>
            <a:r>
              <a:rPr lang="ru-RU" sz="2400" dirty="0"/>
              <a:t> </a:t>
            </a:r>
            <a:r>
              <a:rPr lang="ru-RU" sz="2400" dirty="0" err="1"/>
              <a:t>швидкого</a:t>
            </a:r>
            <a:r>
              <a:rPr lang="ru-RU" sz="2400" dirty="0"/>
              <a:t> суду </a:t>
            </a:r>
            <a:r>
              <a:rPr lang="ru-RU" sz="2400" dirty="0" err="1"/>
              <a:t>страчені</a:t>
            </a:r>
            <a:r>
              <a:rPr lang="ru-RU" sz="2400" dirty="0"/>
              <a:t> (25 </a:t>
            </a:r>
            <a:r>
              <a:rPr lang="ru-RU" sz="2400" dirty="0" err="1"/>
              <a:t>грудня</a:t>
            </a:r>
            <a:r>
              <a:rPr lang="ru-RU" sz="2400" dirty="0"/>
              <a:t>). 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15332152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4694" y="1489054"/>
            <a:ext cx="2397211" cy="3484605"/>
          </a:xfrm>
        </p:spPr>
      </p:pic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>
          <a:xfrm>
            <a:off x="7092280" y="1628800"/>
            <a:ext cx="1673352" cy="4320480"/>
          </a:xfrm>
        </p:spPr>
        <p:txBody>
          <a:bodyPr>
            <a:normAutofit/>
          </a:bodyPr>
          <a:lstStyle/>
          <a:p>
            <a:r>
              <a:rPr lang="uk-UA" dirty="0" smtClean="0"/>
              <a:t> </a:t>
            </a:r>
            <a:r>
              <a:rPr lang="ru-RU" dirty="0"/>
              <a:t>У </a:t>
            </a:r>
            <a:r>
              <a:rPr lang="ru-RU" dirty="0" err="1"/>
              <a:t>травні</a:t>
            </a:r>
            <a:r>
              <a:rPr lang="ru-RU" dirty="0"/>
              <a:t> </a:t>
            </a:r>
            <a:r>
              <a:rPr lang="ru-RU" dirty="0" smtClean="0"/>
              <a:t>  1990 </a:t>
            </a:r>
            <a:r>
              <a:rPr lang="ru-RU" dirty="0"/>
              <a:t>р. Фронт </a:t>
            </a:r>
            <a:r>
              <a:rPr lang="ru-RU" dirty="0" err="1"/>
              <a:t>національного</a:t>
            </a:r>
            <a:r>
              <a:rPr lang="ru-RU" dirty="0"/>
              <a:t> </a:t>
            </a:r>
            <a:r>
              <a:rPr lang="ru-RU" dirty="0" err="1"/>
              <a:t>порятунку</a:t>
            </a:r>
            <a:r>
              <a:rPr lang="ru-RU" dirty="0"/>
              <a:t> (ФНП) </a:t>
            </a:r>
            <a:r>
              <a:rPr lang="ru-RU" dirty="0" err="1"/>
              <a:t>успішно</a:t>
            </a:r>
            <a:r>
              <a:rPr lang="ru-RU" dirty="0"/>
              <a:t> </a:t>
            </a:r>
            <a:r>
              <a:rPr lang="ru-RU" dirty="0" err="1"/>
              <a:t>виграв</a:t>
            </a:r>
            <a:r>
              <a:rPr lang="ru-RU" dirty="0"/>
              <a:t> </a:t>
            </a:r>
            <a:r>
              <a:rPr lang="ru-RU" dirty="0" err="1" smtClean="0"/>
              <a:t>вибори</a:t>
            </a:r>
            <a:r>
              <a:rPr lang="ru-RU" dirty="0" smtClean="0"/>
              <a:t>. </a:t>
            </a:r>
            <a:r>
              <a:rPr lang="ru-RU" dirty="0" err="1"/>
              <a:t>Б</a:t>
            </a:r>
            <a:r>
              <a:rPr lang="ru-RU" dirty="0" err="1" smtClean="0"/>
              <a:t>ув</a:t>
            </a:r>
            <a:r>
              <a:rPr lang="ru-RU" dirty="0" smtClean="0"/>
              <a:t> </a:t>
            </a:r>
            <a:r>
              <a:rPr lang="ru-RU" dirty="0" err="1"/>
              <a:t>створений</a:t>
            </a:r>
            <a:r>
              <a:rPr lang="ru-RU" dirty="0"/>
              <a:t> уряд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керівництвом</a:t>
            </a:r>
            <a:r>
              <a:rPr lang="ru-RU" dirty="0"/>
              <a:t> Петре Романа. На </a:t>
            </a:r>
            <a:r>
              <a:rPr lang="ru-RU" dirty="0" err="1" smtClean="0"/>
              <a:t>президентсь</a:t>
            </a:r>
            <a:r>
              <a:rPr lang="ru-RU" dirty="0" smtClean="0"/>
              <a:t>- ких </a:t>
            </a:r>
            <a:r>
              <a:rPr lang="ru-RU" dirty="0" err="1"/>
              <a:t>виборах</a:t>
            </a:r>
            <a:r>
              <a:rPr lang="ru-RU" dirty="0"/>
              <a:t> </a:t>
            </a:r>
            <a:r>
              <a:rPr lang="ru-RU" dirty="0" err="1" smtClean="0"/>
              <a:t>переміг</a:t>
            </a:r>
            <a:r>
              <a:rPr lang="ru-RU" dirty="0"/>
              <a:t> </a:t>
            </a:r>
            <a:r>
              <a:rPr lang="ru-RU" dirty="0" err="1"/>
              <a:t>Іон</a:t>
            </a:r>
            <a:r>
              <a:rPr lang="ru-RU" dirty="0"/>
              <a:t> </a:t>
            </a:r>
            <a:r>
              <a:rPr lang="ru-RU" dirty="0" err="1" smtClean="0"/>
              <a:t>Ілієску</a:t>
            </a:r>
            <a:r>
              <a:rPr lang="ru-RU" dirty="0" smtClean="0"/>
              <a:t>.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164288" y="188640"/>
            <a:ext cx="1675660" cy="1296144"/>
          </a:xfrm>
        </p:spPr>
        <p:txBody>
          <a:bodyPr/>
          <a:lstStyle/>
          <a:p>
            <a:r>
              <a:rPr lang="uk-UA" sz="1800" dirty="0"/>
              <a:t>Іон </a:t>
            </a:r>
            <a:r>
              <a:rPr lang="uk-UA" sz="1800" dirty="0" err="1"/>
              <a:t>Ілієску</a:t>
            </a:r>
            <a:endParaRPr lang="uk-UA" sz="1800" dirty="0"/>
          </a:p>
        </p:txBody>
      </p:sp>
    </p:spTree>
    <p:extLst>
      <p:ext uri="{BB962C8B-B14F-4D97-AF65-F5344CB8AC3E}">
        <p14:creationId xmlns:p14="http://schemas.microsoft.com/office/powerpoint/2010/main" val="23050799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1300" y="894556"/>
            <a:ext cx="4064000" cy="4673600"/>
          </a:xfrm>
        </p:spPr>
      </p:pic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7164288" y="2420888"/>
            <a:ext cx="1673352" cy="2816352"/>
          </a:xfrm>
        </p:spPr>
        <p:txBody>
          <a:bodyPr/>
          <a:lstStyle/>
          <a:p>
            <a:r>
              <a:rPr lang="ru-RU" dirty="0" smtClean="0"/>
              <a:t>На </a:t>
            </a:r>
            <a:r>
              <a:rPr lang="ru-RU" dirty="0" err="1"/>
              <a:t>виборах</a:t>
            </a:r>
            <a:r>
              <a:rPr lang="ru-RU" dirty="0"/>
              <a:t> 1996 р. </a:t>
            </a:r>
            <a:r>
              <a:rPr lang="ru-RU" dirty="0" err="1"/>
              <a:t>новим</a:t>
            </a:r>
            <a:r>
              <a:rPr lang="ru-RU" dirty="0"/>
              <a:t> президентом </a:t>
            </a:r>
            <a:r>
              <a:rPr lang="ru-RU" dirty="0" err="1"/>
              <a:t>країни</a:t>
            </a:r>
            <a:r>
              <a:rPr lang="ru-RU" dirty="0"/>
              <a:t> став </a:t>
            </a:r>
            <a:r>
              <a:rPr lang="ru-RU" dirty="0" err="1"/>
              <a:t>Еміль</a:t>
            </a:r>
            <a:r>
              <a:rPr lang="ru-RU" dirty="0"/>
              <a:t> </a:t>
            </a:r>
            <a:r>
              <a:rPr lang="ru-RU" dirty="0" err="1" smtClean="0"/>
              <a:t>Константинес</a:t>
            </a:r>
            <a:r>
              <a:rPr lang="ru-RU" dirty="0" smtClean="0"/>
              <a:t>-ку</a:t>
            </a:r>
            <a:r>
              <a:rPr lang="ru-RU" dirty="0"/>
              <a:t>. </a:t>
            </a:r>
            <a:r>
              <a:rPr lang="ru-RU" dirty="0" err="1" smtClean="0"/>
              <a:t>Життєвий</a:t>
            </a:r>
            <a:r>
              <a:rPr lang="ru-RU" dirty="0" smtClean="0"/>
              <a:t> 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 </a:t>
            </a:r>
            <a:r>
              <a:rPr lang="ru-RU" dirty="0" err="1"/>
              <a:t>продовжував</a:t>
            </a:r>
            <a:r>
              <a:rPr lang="ru-RU" dirty="0"/>
              <a:t> </a:t>
            </a:r>
            <a:r>
              <a:rPr lang="ru-RU" dirty="0" err="1"/>
              <a:t>падати</a:t>
            </a:r>
            <a:r>
              <a:rPr lang="ru-RU" dirty="0"/>
              <a:t>. </a:t>
            </a:r>
            <a:endParaRPr lang="uk-UA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Еміль </a:t>
            </a:r>
            <a:r>
              <a:rPr lang="uk-UA" dirty="0" err="1" smtClean="0"/>
              <a:t>Констан-</a:t>
            </a:r>
            <a:r>
              <a:rPr lang="uk-UA" dirty="0" smtClean="0"/>
              <a:t> </a:t>
            </a:r>
            <a:r>
              <a:rPr lang="uk-UA" dirty="0" err="1" smtClean="0"/>
              <a:t>тинеску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2503095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988840"/>
            <a:ext cx="4148021" cy="2952328"/>
          </a:xfrm>
        </p:spPr>
      </p:pic>
      <p:sp>
        <p:nvSpPr>
          <p:cNvPr id="12" name="Текст 11"/>
          <p:cNvSpPr>
            <a:spLocks noGrp="1"/>
          </p:cNvSpPr>
          <p:nvPr>
            <p:ph type="body" sz="half" idx="2"/>
          </p:nvPr>
        </p:nvSpPr>
        <p:spPr>
          <a:xfrm>
            <a:off x="7159752" y="1628800"/>
            <a:ext cx="1673352" cy="4824536"/>
          </a:xfrm>
        </p:spPr>
        <p:txBody>
          <a:bodyPr>
            <a:normAutofit fontScale="92500" lnSpcReduction="20000"/>
          </a:bodyPr>
          <a:lstStyle/>
          <a:p>
            <a:r>
              <a:rPr lang="uk-UA" dirty="0"/>
              <a:t>Початок 1998 р. в Румунії ознаменувався </a:t>
            </a:r>
            <a:r>
              <a:rPr lang="uk-UA" dirty="0" err="1" smtClean="0"/>
              <a:t>внутрішньополі-</a:t>
            </a:r>
            <a:r>
              <a:rPr lang="uk-UA" dirty="0" smtClean="0"/>
              <a:t> </a:t>
            </a:r>
            <a:r>
              <a:rPr lang="uk-UA" dirty="0" err="1" smtClean="0"/>
              <a:t>тичною</a:t>
            </a:r>
            <a:r>
              <a:rPr lang="uk-UA" dirty="0" smtClean="0"/>
              <a:t> </a:t>
            </a:r>
            <a:r>
              <a:rPr lang="uk-UA" dirty="0"/>
              <a:t>кризою. прем'єр-міністром став Раду. Боротьба з економічними негараздами, складні переговори з МВФ, підвищена активність націоналістично орієнтованих сил - все це сприяло активізації шахтарського руху. У січні і лютому 1999 р. відбулися п'ятий і шостий "походи шахтарів" на Бухарест під керівництвом Мирона </a:t>
            </a:r>
            <a:r>
              <a:rPr lang="uk-UA" dirty="0" err="1"/>
              <a:t>Козми</a:t>
            </a:r>
            <a:r>
              <a:rPr lang="uk-UA" dirty="0"/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171600"/>
          </a:xfrm>
        </p:spPr>
        <p:txBody>
          <a:bodyPr/>
          <a:lstStyle/>
          <a:p>
            <a:r>
              <a:rPr lang="uk-UA" sz="1800" dirty="0" smtClean="0"/>
              <a:t>МИРОН КОЗМА</a:t>
            </a:r>
            <a:endParaRPr lang="uk-UA" sz="1800" dirty="0"/>
          </a:p>
        </p:txBody>
      </p:sp>
    </p:spTree>
    <p:extLst>
      <p:ext uri="{BB962C8B-B14F-4D97-AF65-F5344CB8AC3E}">
        <p14:creationId xmlns:p14="http://schemas.microsoft.com/office/powerpoint/2010/main" val="695427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548680"/>
            <a:ext cx="3952055" cy="5616542"/>
          </a:xfrm>
        </p:spPr>
      </p:pic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7164288" y="2420888"/>
            <a:ext cx="1673352" cy="2880320"/>
          </a:xfrm>
        </p:spPr>
        <p:txBody>
          <a:bodyPr/>
          <a:lstStyle/>
          <a:p>
            <a:r>
              <a:rPr lang="ru-RU" dirty="0" smtClean="0"/>
              <a:t>На </a:t>
            </a:r>
            <a:r>
              <a:rPr lang="ru-RU" dirty="0" err="1"/>
              <a:t>виборах</a:t>
            </a:r>
            <a:r>
              <a:rPr lang="ru-RU" dirty="0"/>
              <a:t> 2000 р. </a:t>
            </a:r>
            <a:r>
              <a:rPr lang="ru-RU" dirty="0" smtClean="0"/>
              <a:t>Президентом </a:t>
            </a:r>
            <a:r>
              <a:rPr lang="ru-RU" dirty="0" err="1"/>
              <a:t>країни</a:t>
            </a:r>
            <a:r>
              <a:rPr lang="ru-RU" dirty="0"/>
              <a:t> </a:t>
            </a:r>
            <a:r>
              <a:rPr lang="ru-RU" dirty="0" err="1"/>
              <a:t>знову</a:t>
            </a:r>
            <a:r>
              <a:rPr lang="ru-RU" dirty="0"/>
              <a:t> став І. </a:t>
            </a:r>
            <a:r>
              <a:rPr lang="ru-RU" dirty="0" err="1"/>
              <a:t>Ілієску</a:t>
            </a:r>
            <a:r>
              <a:rPr lang="ru-RU" dirty="0"/>
              <a:t>, а у 2004 — Траян </a:t>
            </a:r>
            <a:r>
              <a:rPr lang="ru-RU" dirty="0" err="1"/>
              <a:t>Бесеску</a:t>
            </a:r>
            <a:r>
              <a:rPr lang="ru-RU" dirty="0"/>
              <a:t>.</a:t>
            </a:r>
            <a:endParaRPr lang="uk-UA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Траян </a:t>
            </a:r>
            <a:r>
              <a:rPr lang="uk-UA" dirty="0" err="1"/>
              <a:t>Бесеску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960657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Країна </a:t>
            </a:r>
            <a:r>
              <a:rPr lang="uk-UA" dirty="0"/>
              <a:t>стала членом Світової організації </a:t>
            </a:r>
            <a:r>
              <a:rPr lang="uk-UA" dirty="0" smtClean="0"/>
              <a:t>торгівлі.</a:t>
            </a:r>
            <a:endParaRPr lang="uk-UA" dirty="0"/>
          </a:p>
          <a:p>
            <a:r>
              <a:rPr lang="uk-UA" dirty="0" smtClean="0"/>
              <a:t>Під </a:t>
            </a:r>
            <a:r>
              <a:rPr lang="uk-UA" dirty="0"/>
              <a:t>тиском Заходу у 1997 р. Румунія уклала відповідні міждержавні угоди з Україною та Угорщиною, </a:t>
            </a:r>
            <a:endParaRPr lang="uk-UA" dirty="0" smtClean="0"/>
          </a:p>
          <a:p>
            <a:r>
              <a:rPr lang="uk-UA" dirty="0" smtClean="0"/>
              <a:t> У </a:t>
            </a:r>
            <a:r>
              <a:rPr lang="uk-UA" dirty="0"/>
              <a:t>2004 р. стала членом НАТО</a:t>
            </a:r>
            <a:r>
              <a:rPr lang="uk-UA" dirty="0" smtClean="0"/>
              <a:t>.</a:t>
            </a:r>
          </a:p>
          <a:p>
            <a:r>
              <a:rPr lang="uk-UA" dirty="0" smtClean="0"/>
              <a:t> </a:t>
            </a:r>
            <a:r>
              <a:rPr lang="uk-UA" dirty="0"/>
              <a:t>1 січня 2007 вона увійшла до ЄС.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СУЧАСНІ УГОДИ: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314861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86000" y="2413338"/>
            <a:ext cx="45720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sz="4400" dirty="0" smtClean="0"/>
              <a:t>ДЯКУЮ ЗА УВАГУ</a:t>
            </a:r>
            <a:endParaRPr lang="uk-UA" sz="4400" dirty="0"/>
          </a:p>
        </p:txBody>
      </p:sp>
    </p:spTree>
    <p:extLst>
      <p:ext uri="{BB962C8B-B14F-4D97-AF65-F5344CB8AC3E}">
        <p14:creationId xmlns:p14="http://schemas.microsoft.com/office/powerpoint/2010/main" val="27412727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988841"/>
            <a:ext cx="8407893" cy="4320480"/>
          </a:xfrm>
        </p:spPr>
        <p:txBody>
          <a:bodyPr>
            <a:normAutofit/>
          </a:bodyPr>
          <a:lstStyle/>
          <a:p>
            <a:r>
              <a:rPr lang="uk-UA" dirty="0"/>
              <a:t>У серпні 1944 р., після вступу радянських військ до країни, король Міхай оголосив про вихід Румунії з війни (як німецької прибічниці) та про її приєднання до Союзників. Проте Румунія була окупована Радянським Союзом, а в 1947 р. тут була встановлена комуністична диктатура. </a:t>
            </a:r>
          </a:p>
          <a:p>
            <a:r>
              <a:rPr lang="uk-UA" dirty="0"/>
              <a:t>Уряди генералів Костянтина </a:t>
            </a:r>
            <a:r>
              <a:rPr lang="uk-UA" dirty="0" err="1"/>
              <a:t>Санатеску</a:t>
            </a:r>
            <a:r>
              <a:rPr lang="uk-UA" dirty="0"/>
              <a:t> і Миколи </a:t>
            </a:r>
            <a:r>
              <a:rPr lang="uk-UA" dirty="0" err="1"/>
              <a:t>Радеску</a:t>
            </a:r>
            <a:r>
              <a:rPr lang="uk-UA" dirty="0"/>
              <a:t> були не в змозі протистояти підривній діяльності комуністів і відкрили шлях уряду Петру Гроза, створеному за вказівкою Москви у березні 1945 року. У грудні 1947 р. король Міхай вимушений відректися від престолу, і була проголошена Румунська Народна Республіка</a:t>
            </a:r>
            <a:r>
              <a:rPr lang="uk-UA" dirty="0" smtClean="0"/>
              <a:t>.</a:t>
            </a:r>
          </a:p>
          <a:p>
            <a:pPr marL="45720" indent="0">
              <a:buNone/>
            </a:pPr>
            <a:r>
              <a:rPr lang="uk-UA" dirty="0" smtClean="0"/>
              <a:t/>
            </a:r>
            <a:br>
              <a:rPr lang="uk-UA" dirty="0" smtClean="0"/>
            </a:br>
            <a:endParaRPr lang="uk-UA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r>
              <a:rPr lang="uk-UA" dirty="0"/>
              <a:t>Народження соціалістичної </a:t>
            </a:r>
            <a:r>
              <a:rPr lang="uk-UA" dirty="0" smtClean="0"/>
              <a:t>Румунії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95241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916831"/>
            <a:ext cx="8407893" cy="4464497"/>
          </a:xfrm>
        </p:spPr>
        <p:txBody>
          <a:bodyPr>
            <a:normAutofit fontScale="92500" lnSpcReduction="10000"/>
          </a:bodyPr>
          <a:lstStyle/>
          <a:p>
            <a:r>
              <a:rPr lang="uk-UA" dirty="0"/>
              <a:t>У кінці 1940-х і на початку 1950-х рр. Румунія була сателітом Радянського Союзу. У 1949 р. почалася колективізація сільського господарства, Зовнішня політика Румунії також регулювалася Радянським Союзом. У 1952 р. прем'єр-міністром Румунії став перший секретар компартії </a:t>
            </a:r>
            <a:r>
              <a:rPr lang="uk-UA" dirty="0" err="1"/>
              <a:t>Георге</a:t>
            </a:r>
            <a:r>
              <a:rPr lang="uk-UA" dirty="0"/>
              <a:t> </a:t>
            </a:r>
            <a:r>
              <a:rPr lang="uk-UA" dirty="0" err="1"/>
              <a:t>Георгіу-Деж</a:t>
            </a:r>
            <a:r>
              <a:rPr lang="uk-UA" dirty="0"/>
              <a:t>. </a:t>
            </a:r>
          </a:p>
          <a:p>
            <a:r>
              <a:rPr lang="uk-UA" dirty="0"/>
              <a:t>Смерть Сталіна в 1953 р., прихід до влади М.С. Хрущова серйозно вплинули на подальший розвиток подій. Рішучість Хрущова у відстороненні сталіністів від влади в країнах-сателітах Східної Європи змусила </a:t>
            </a:r>
            <a:r>
              <a:rPr lang="uk-UA" dirty="0" err="1"/>
              <a:t>Георгіу-Дежа</a:t>
            </a:r>
            <a:r>
              <a:rPr lang="uk-UA" dirty="0"/>
              <a:t> шукати захисту у румунських націоналістів. У 1950-х роках Румунія оголосила про своє право на "власний шлях до соціалізму". Економічні і політичні зусилля у цьому напрямку дозволили </a:t>
            </a:r>
            <a:r>
              <a:rPr lang="uk-UA" dirty="0" err="1"/>
              <a:t>Георгіу-Дежу</a:t>
            </a:r>
            <a:r>
              <a:rPr lang="uk-UA" dirty="0"/>
              <a:t> в 1964 р. офіційно заявити про незалежність країни від Радянського Союзу з усіх питань, що стосуються її суверенітету.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ВПЛИВ СРСР НА РУМУНІЮ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419022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6900" y="930116"/>
            <a:ext cx="3352800" cy="4602480"/>
          </a:xfrm>
        </p:spPr>
      </p:pic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7164288" y="3140968"/>
            <a:ext cx="1673352" cy="2664296"/>
          </a:xfrm>
        </p:spPr>
        <p:txBody>
          <a:bodyPr>
            <a:normAutofit/>
          </a:bodyPr>
          <a:lstStyle/>
          <a:p>
            <a:r>
              <a:rPr lang="uk-UA" sz="1800" dirty="0" err="1" smtClean="0"/>
              <a:t>Прем</a:t>
            </a:r>
            <a:r>
              <a:rPr lang="en-US" sz="1800" dirty="0" smtClean="0"/>
              <a:t>’</a:t>
            </a:r>
            <a:r>
              <a:rPr lang="uk-UA" sz="1800" dirty="0" err="1" smtClean="0"/>
              <a:t>єр</a:t>
            </a:r>
            <a:r>
              <a:rPr lang="uk-UA" sz="1800" dirty="0" smtClean="0"/>
              <a:t> </a:t>
            </a:r>
            <a:r>
              <a:rPr lang="uk-UA" sz="1800" dirty="0"/>
              <a:t>– </a:t>
            </a:r>
            <a:r>
              <a:rPr lang="uk-UA" sz="1800" dirty="0" smtClean="0"/>
              <a:t>міністр  Румунії</a:t>
            </a:r>
            <a:r>
              <a:rPr lang="uk-UA" sz="1800" dirty="0"/>
              <a:t/>
            </a:r>
            <a:br>
              <a:rPr lang="uk-UA" sz="1800" dirty="0"/>
            </a:br>
            <a:endParaRPr lang="uk-UA" sz="1800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164288" y="1340768"/>
            <a:ext cx="1660720" cy="1584176"/>
          </a:xfrm>
        </p:spPr>
        <p:txBody>
          <a:bodyPr/>
          <a:lstStyle/>
          <a:p>
            <a:r>
              <a:rPr lang="uk-UA" dirty="0" err="1"/>
              <a:t>Георге</a:t>
            </a:r>
            <a:r>
              <a:rPr lang="uk-UA" dirty="0"/>
              <a:t> </a:t>
            </a:r>
            <a:r>
              <a:rPr lang="uk-UA" dirty="0" err="1" smtClean="0"/>
              <a:t>Георгіу-Деж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121407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836712"/>
            <a:ext cx="3384376" cy="4745137"/>
          </a:xfrm>
        </p:spPr>
      </p:pic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7164288" y="2415417"/>
            <a:ext cx="1673352" cy="2816352"/>
          </a:xfrm>
        </p:spPr>
        <p:txBody>
          <a:bodyPr>
            <a:normAutofit lnSpcReduction="10000"/>
          </a:bodyPr>
          <a:lstStyle/>
          <a:p>
            <a:r>
              <a:rPr lang="ru-RU" sz="1800" dirty="0" err="1"/>
              <a:t>Н</a:t>
            </a:r>
            <a:r>
              <a:rPr lang="ru-RU" sz="1800" dirty="0" err="1" smtClean="0"/>
              <a:t>аступник</a:t>
            </a:r>
            <a:r>
              <a:rPr lang="ru-RU" sz="1800" dirty="0" smtClean="0"/>
              <a:t> </a:t>
            </a:r>
            <a:r>
              <a:rPr lang="ru-RU" sz="1800" dirty="0"/>
              <a:t>Георге </a:t>
            </a:r>
            <a:r>
              <a:rPr lang="ru-RU" sz="1800" dirty="0" err="1" smtClean="0"/>
              <a:t>Георгіу-Деж</a:t>
            </a:r>
            <a:r>
              <a:rPr lang="ru-RU" sz="1800" dirty="0" smtClean="0"/>
              <a:t>. </a:t>
            </a:r>
            <a:r>
              <a:rPr lang="ru-RU" sz="1800" dirty="0" err="1" smtClean="0"/>
              <a:t>Генераль-ний</a:t>
            </a:r>
            <a:r>
              <a:rPr lang="ru-RU" sz="1800" dirty="0" smtClean="0"/>
              <a:t> </a:t>
            </a:r>
            <a:r>
              <a:rPr lang="ru-RU" sz="1800" dirty="0" err="1"/>
              <a:t>секретар</a:t>
            </a:r>
            <a:r>
              <a:rPr lang="ru-RU" sz="1800" dirty="0"/>
              <a:t> </a:t>
            </a:r>
            <a:r>
              <a:rPr lang="ru-RU" sz="1800" dirty="0" err="1" smtClean="0"/>
              <a:t>партії</a:t>
            </a:r>
            <a:r>
              <a:rPr lang="ru-RU" sz="1800" dirty="0" smtClean="0"/>
              <a:t>, </a:t>
            </a:r>
            <a:r>
              <a:rPr lang="ru-RU" sz="1800" dirty="0" err="1"/>
              <a:t>підтвердив</a:t>
            </a:r>
            <a:r>
              <a:rPr lang="ru-RU" sz="1800" dirty="0"/>
              <a:t> курс на </a:t>
            </a:r>
            <a:r>
              <a:rPr lang="ru-RU" sz="1800" dirty="0" err="1" smtClean="0"/>
              <a:t>незалеж-ність</a:t>
            </a:r>
            <a:r>
              <a:rPr lang="ru-RU" sz="1800" dirty="0"/>
              <a:t>.</a:t>
            </a:r>
            <a:endParaRPr lang="uk-UA" sz="1800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/>
              <a:t>Ніколає</a:t>
            </a:r>
            <a:r>
              <a:rPr lang="uk-UA" dirty="0"/>
              <a:t> Чаушеску</a:t>
            </a:r>
          </a:p>
        </p:txBody>
      </p:sp>
    </p:spTree>
    <p:extLst>
      <p:ext uri="{BB962C8B-B14F-4D97-AF65-F5344CB8AC3E}">
        <p14:creationId xmlns:p14="http://schemas.microsoft.com/office/powerpoint/2010/main" val="26231208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Черга за </a:t>
            </a:r>
            <a:r>
              <a:rPr lang="ru-RU" dirty="0" err="1"/>
              <a:t>олією</a:t>
            </a:r>
            <a:r>
              <a:rPr lang="ru-RU" dirty="0"/>
              <a:t> в </a:t>
            </a:r>
            <a:r>
              <a:rPr lang="ru-RU" dirty="0" err="1"/>
              <a:t>Бухаресті</a:t>
            </a:r>
            <a:r>
              <a:rPr lang="ru-RU" dirty="0"/>
              <a:t>. 1986 </a:t>
            </a:r>
            <a:r>
              <a:rPr lang="ru-RU" dirty="0" err="1"/>
              <a:t>рік</a:t>
            </a:r>
            <a:endParaRPr lang="uk-UA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492896"/>
            <a:ext cx="4040188" cy="3672407"/>
          </a:xfrm>
        </p:spPr>
      </p:pic>
      <p:sp>
        <p:nvSpPr>
          <p:cNvPr id="4" name="Текст 3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/>
          </a:bodyPr>
          <a:lstStyle/>
          <a:p>
            <a:r>
              <a:rPr lang="ru-RU" dirty="0" err="1"/>
              <a:t>Ніколає</a:t>
            </a:r>
            <a:r>
              <a:rPr lang="ru-RU" dirty="0"/>
              <a:t> і </a:t>
            </a:r>
            <a:r>
              <a:rPr lang="ru-RU" dirty="0" err="1"/>
              <a:t>Єлєна</a:t>
            </a:r>
            <a:r>
              <a:rPr lang="ru-RU" dirty="0"/>
              <a:t> </a:t>
            </a:r>
            <a:r>
              <a:rPr lang="ru-RU" dirty="0" smtClean="0"/>
              <a:t>Чаушеску </a:t>
            </a:r>
            <a:endParaRPr lang="uk-UA" dirty="0"/>
          </a:p>
        </p:txBody>
      </p:sp>
      <p:pic>
        <p:nvPicPr>
          <p:cNvPr id="8" name="Объект 7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5025" y="2492896"/>
            <a:ext cx="4041775" cy="3672407"/>
          </a:xfrm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07504" y="116632"/>
            <a:ext cx="8856984" cy="1368152"/>
          </a:xfrm>
        </p:spPr>
        <p:txBody>
          <a:bodyPr/>
          <a:lstStyle/>
          <a:p>
            <a:r>
              <a:rPr lang="ru-RU" dirty="0" smtClean="0"/>
              <a:t> </a:t>
            </a:r>
            <a:r>
              <a:rPr lang="ru-RU" sz="1800" dirty="0" err="1"/>
              <a:t>Економічне</a:t>
            </a:r>
            <a:r>
              <a:rPr lang="ru-RU" sz="1800" dirty="0"/>
              <a:t> </a:t>
            </a:r>
            <a:r>
              <a:rPr lang="ru-RU" sz="1800" dirty="0" err="1"/>
              <a:t>зростання</a:t>
            </a:r>
            <a:r>
              <a:rPr lang="ru-RU" sz="1800" dirty="0"/>
              <a:t> </a:t>
            </a:r>
            <a:r>
              <a:rPr lang="ru-RU" sz="1800" dirty="0" err="1"/>
              <a:t>тривало</a:t>
            </a:r>
            <a:r>
              <a:rPr lang="ru-RU" sz="1800" dirty="0"/>
              <a:t> </a:t>
            </a:r>
            <a:r>
              <a:rPr lang="ru-RU" sz="1800" dirty="0" err="1"/>
              <a:t>протягом</a:t>
            </a:r>
            <a:r>
              <a:rPr lang="ru-RU" sz="1800" dirty="0"/>
              <a:t> 1970-х </a:t>
            </a:r>
            <a:r>
              <a:rPr lang="ru-RU" sz="1800" dirty="0" err="1"/>
              <a:t>років</a:t>
            </a:r>
            <a:r>
              <a:rPr lang="ru-RU" sz="1800" dirty="0"/>
              <a:t>. </a:t>
            </a:r>
            <a:r>
              <a:rPr lang="ru-RU" sz="1800" dirty="0" smtClean="0"/>
              <a:t> </a:t>
            </a:r>
            <a:r>
              <a:rPr lang="ru-RU" sz="1800" dirty="0" err="1" smtClean="0"/>
              <a:t>Однак</a:t>
            </a:r>
            <a:r>
              <a:rPr lang="ru-RU" sz="1800" dirty="0" smtClean="0"/>
              <a:t> </a:t>
            </a:r>
            <a:r>
              <a:rPr lang="ru-RU" sz="1800" dirty="0"/>
              <a:t>на початку 1980-х </a:t>
            </a:r>
            <a:r>
              <a:rPr lang="ru-RU" sz="1800" dirty="0" err="1"/>
              <a:t>відчулася</a:t>
            </a:r>
            <a:r>
              <a:rPr lang="ru-RU" sz="1800" dirty="0"/>
              <a:t> </a:t>
            </a:r>
            <a:r>
              <a:rPr lang="ru-RU" sz="1800" dirty="0" err="1"/>
              <a:t>нестача</a:t>
            </a:r>
            <a:r>
              <a:rPr lang="ru-RU" sz="1800" dirty="0"/>
              <a:t> </a:t>
            </a:r>
            <a:r>
              <a:rPr lang="ru-RU" sz="1800" dirty="0" err="1"/>
              <a:t>продуктів</a:t>
            </a:r>
            <a:r>
              <a:rPr lang="ru-RU" sz="1800" dirty="0"/>
              <a:t> </a:t>
            </a:r>
            <a:r>
              <a:rPr lang="ru-RU" sz="1800" dirty="0" err="1"/>
              <a:t>харчування</a:t>
            </a:r>
            <a:r>
              <a:rPr lang="ru-RU" sz="1800" dirty="0"/>
              <a:t>, </a:t>
            </a:r>
            <a:r>
              <a:rPr lang="ru-RU" sz="1800" dirty="0" err="1"/>
              <a:t>потім</a:t>
            </a:r>
            <a:r>
              <a:rPr lang="ru-RU" sz="1800" dirty="0"/>
              <a:t> </a:t>
            </a:r>
            <a:r>
              <a:rPr lang="ru-RU" sz="1800" dirty="0" err="1"/>
              <a:t>почалися</a:t>
            </a:r>
            <a:r>
              <a:rPr lang="ru-RU" sz="1800" dirty="0"/>
              <a:t> </a:t>
            </a:r>
            <a:r>
              <a:rPr lang="ru-RU" sz="1800" dirty="0" err="1"/>
              <a:t>перебої</a:t>
            </a:r>
            <a:r>
              <a:rPr lang="ru-RU" sz="1800" dirty="0"/>
              <a:t> з </a:t>
            </a:r>
            <a:r>
              <a:rPr lang="ru-RU" sz="1800" dirty="0" err="1"/>
              <a:t>виробництвом</a:t>
            </a:r>
            <a:r>
              <a:rPr lang="ru-RU" sz="1800" dirty="0"/>
              <a:t> </a:t>
            </a:r>
            <a:r>
              <a:rPr lang="ru-RU" sz="1800" dirty="0" err="1"/>
              <a:t>електроенергії</a:t>
            </a:r>
            <a:r>
              <a:rPr lang="ru-RU" sz="1800" dirty="0"/>
              <a:t> </a:t>
            </a:r>
            <a:r>
              <a:rPr lang="ru-RU" sz="1800" dirty="0" err="1"/>
              <a:t>внаслідок</a:t>
            </a:r>
            <a:r>
              <a:rPr lang="ru-RU" sz="1800" dirty="0"/>
              <a:t> </a:t>
            </a:r>
            <a:r>
              <a:rPr lang="ru-RU" sz="1800" dirty="0" err="1"/>
              <a:t>виснаження</a:t>
            </a:r>
            <a:r>
              <a:rPr lang="ru-RU" sz="1800" dirty="0"/>
              <a:t> </a:t>
            </a:r>
            <a:r>
              <a:rPr lang="ru-RU" sz="1800" dirty="0" err="1"/>
              <a:t>запасів</a:t>
            </a:r>
            <a:r>
              <a:rPr lang="ru-RU" sz="1800" dirty="0"/>
              <a:t> </a:t>
            </a:r>
            <a:r>
              <a:rPr lang="ru-RU" sz="1800" dirty="0" err="1"/>
              <a:t>нафти</a:t>
            </a:r>
            <a:r>
              <a:rPr lang="ru-RU" sz="1800" dirty="0"/>
              <a:t>. </a:t>
            </a:r>
            <a:endParaRPr lang="uk-UA" sz="1800" dirty="0"/>
          </a:p>
        </p:txBody>
      </p:sp>
    </p:spTree>
    <p:extLst>
      <p:ext uri="{BB962C8B-B14F-4D97-AF65-F5344CB8AC3E}">
        <p14:creationId xmlns:p14="http://schemas.microsoft.com/office/powerpoint/2010/main" val="24845294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1968" y="304800"/>
            <a:ext cx="3942664" cy="5853113"/>
          </a:xfrm>
        </p:spPr>
      </p:pic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>
          <a:xfrm flipV="1">
            <a:off x="7159752" y="6597350"/>
            <a:ext cx="1673352" cy="45719"/>
          </a:xfrm>
        </p:spPr>
        <p:txBody>
          <a:bodyPr>
            <a:normAutofit fontScale="25000" lnSpcReduction="20000"/>
          </a:bodyPr>
          <a:lstStyle/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164288" y="188640"/>
            <a:ext cx="1675660" cy="6408712"/>
          </a:xfrm>
        </p:spPr>
        <p:txBody>
          <a:bodyPr/>
          <a:lstStyle/>
          <a:p>
            <a:r>
              <a:rPr lang="ru-RU" sz="1800" dirty="0"/>
              <a:t>"Культ особи" Чаушеску, </a:t>
            </a:r>
            <a:r>
              <a:rPr lang="ru-RU" sz="1800" dirty="0" err="1"/>
              <a:t>який</a:t>
            </a:r>
            <a:r>
              <a:rPr lang="ru-RU" sz="1800" dirty="0"/>
              <a:t> </a:t>
            </a:r>
            <a:r>
              <a:rPr lang="ru-RU" sz="1800" dirty="0" err="1"/>
              <a:t>виник</a:t>
            </a:r>
            <a:r>
              <a:rPr lang="ru-RU" sz="1800" dirty="0"/>
              <a:t> у 1970-х роках, </a:t>
            </a:r>
            <a:r>
              <a:rPr lang="ru-RU" sz="1800" dirty="0" err="1"/>
              <a:t>досяг</a:t>
            </a:r>
            <a:r>
              <a:rPr lang="ru-RU" sz="1800" dirty="0"/>
              <a:t> </a:t>
            </a:r>
            <a:r>
              <a:rPr lang="ru-RU" sz="1800" dirty="0" err="1"/>
              <a:t>свого</a:t>
            </a:r>
            <a:r>
              <a:rPr lang="ru-RU" sz="1800" dirty="0"/>
              <a:t> </a:t>
            </a:r>
            <a:r>
              <a:rPr lang="ru-RU" sz="1800" dirty="0" err="1"/>
              <a:t>піку</a:t>
            </a:r>
            <a:r>
              <a:rPr lang="ru-RU" sz="1800" dirty="0"/>
              <a:t> </a:t>
            </a:r>
            <a:r>
              <a:rPr lang="ru-RU" sz="1800" dirty="0" err="1"/>
              <a:t>після</a:t>
            </a:r>
            <a:r>
              <a:rPr lang="ru-RU" sz="1800" dirty="0"/>
              <a:t> </a:t>
            </a:r>
            <a:r>
              <a:rPr lang="ru-RU" sz="1800" dirty="0" err="1"/>
              <a:t>його</a:t>
            </a:r>
            <a:r>
              <a:rPr lang="ru-RU" sz="1800" dirty="0"/>
              <a:t> 65-річчя у 1983 р., коли </a:t>
            </a:r>
            <a:r>
              <a:rPr lang="ru-RU" sz="1800" dirty="0" err="1"/>
              <a:t>його</a:t>
            </a:r>
            <a:r>
              <a:rPr lang="ru-RU" sz="1800" dirty="0"/>
              <a:t> почали </a:t>
            </a:r>
            <a:r>
              <a:rPr lang="ru-RU" sz="1800" dirty="0" err="1"/>
              <a:t>називати</a:t>
            </a:r>
            <a:r>
              <a:rPr lang="ru-RU" sz="1800" dirty="0"/>
              <a:t> "</a:t>
            </a:r>
            <a:r>
              <a:rPr lang="ru-RU" sz="1800" dirty="0" err="1"/>
              <a:t>генієм</a:t>
            </a:r>
            <a:r>
              <a:rPr lang="ru-RU" sz="1800" dirty="0"/>
              <a:t> Карпат". Чаушеску </a:t>
            </a:r>
            <a:r>
              <a:rPr lang="ru-RU" sz="1800" dirty="0" err="1" smtClean="0"/>
              <a:t>дотримувався</a:t>
            </a:r>
            <a:r>
              <a:rPr lang="ru-RU" sz="1800" dirty="0" smtClean="0"/>
              <a:t> </a:t>
            </a:r>
            <a:r>
              <a:rPr lang="ru-RU" sz="1800" dirty="0" err="1" smtClean="0"/>
              <a:t>свого</a:t>
            </a:r>
            <a:r>
              <a:rPr lang="ru-RU" sz="1800" dirty="0" smtClean="0"/>
              <a:t> плану "система- </a:t>
            </a:r>
            <a:r>
              <a:rPr lang="ru-RU" sz="1800" dirty="0" err="1" smtClean="0"/>
              <a:t>тизації</a:t>
            </a:r>
            <a:r>
              <a:rPr lang="ru-RU" sz="1800" dirty="0"/>
              <a:t>". </a:t>
            </a:r>
            <a:endParaRPr lang="uk-UA" sz="1800" dirty="0"/>
          </a:p>
        </p:txBody>
      </p:sp>
    </p:spTree>
    <p:extLst>
      <p:ext uri="{BB962C8B-B14F-4D97-AF65-F5344CB8AC3E}">
        <p14:creationId xmlns:p14="http://schemas.microsoft.com/office/powerpoint/2010/main" val="10153315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772816"/>
            <a:ext cx="4038600" cy="4392488"/>
          </a:xfrm>
        </p:spPr>
      </p:pic>
      <p:sp>
        <p:nvSpPr>
          <p:cNvPr id="5" name="Объект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У </a:t>
            </a:r>
            <a:r>
              <a:rPr lang="ru-RU" dirty="0" err="1"/>
              <a:t>грудні</a:t>
            </a:r>
            <a:r>
              <a:rPr lang="ru-RU" dirty="0"/>
              <a:t> 1989 р. в </a:t>
            </a:r>
            <a:r>
              <a:rPr lang="ru-RU" dirty="0" err="1"/>
              <a:t>місті</a:t>
            </a:r>
            <a:r>
              <a:rPr lang="ru-RU" dirty="0"/>
              <a:t> </a:t>
            </a:r>
            <a:r>
              <a:rPr lang="ru-RU" dirty="0" err="1"/>
              <a:t>Тімішоара</a:t>
            </a:r>
            <a:r>
              <a:rPr lang="ru-RU" dirty="0"/>
              <a:t> на знак протесту </a:t>
            </a:r>
            <a:r>
              <a:rPr lang="ru-RU" dirty="0" err="1"/>
              <a:t>проти</a:t>
            </a:r>
            <a:r>
              <a:rPr lang="ru-RU" dirty="0"/>
              <a:t> </a:t>
            </a:r>
            <a:r>
              <a:rPr lang="ru-RU" dirty="0" err="1"/>
              <a:t>депортації</a:t>
            </a:r>
            <a:r>
              <a:rPr lang="ru-RU" dirty="0"/>
              <a:t> </a:t>
            </a:r>
            <a:r>
              <a:rPr lang="ru-RU" dirty="0" err="1"/>
              <a:t>угорського</a:t>
            </a:r>
            <a:r>
              <a:rPr lang="ru-RU" dirty="0"/>
              <a:t> пастора </a:t>
            </a:r>
            <a:r>
              <a:rPr lang="ru-RU" dirty="0" err="1"/>
              <a:t>спалахнуло</a:t>
            </a:r>
            <a:r>
              <a:rPr lang="ru-RU" dirty="0"/>
              <a:t> </a:t>
            </a:r>
            <a:r>
              <a:rPr lang="ru-RU" dirty="0" err="1"/>
              <a:t>повстання</a:t>
            </a:r>
            <a:r>
              <a:rPr lang="ru-RU" dirty="0"/>
              <a:t>, яке </a:t>
            </a:r>
            <a:r>
              <a:rPr lang="ru-RU" dirty="0" err="1"/>
              <a:t>закінчилося</a:t>
            </a:r>
            <a:r>
              <a:rPr lang="ru-RU" dirty="0"/>
              <a:t> </a:t>
            </a:r>
            <a:r>
              <a:rPr lang="ru-RU" dirty="0" err="1"/>
              <a:t>смертю</a:t>
            </a:r>
            <a:r>
              <a:rPr lang="ru-RU" dirty="0"/>
              <a:t> </a:t>
            </a:r>
            <a:r>
              <a:rPr lang="ru-RU" dirty="0" err="1"/>
              <a:t>сотень</a:t>
            </a:r>
            <a:r>
              <a:rPr lang="ru-RU" dirty="0"/>
              <a:t> людей, коли Чаушеску наказав </a:t>
            </a:r>
            <a:r>
              <a:rPr lang="ru-RU" dirty="0" err="1"/>
              <a:t>армії</a:t>
            </a:r>
            <a:r>
              <a:rPr lang="ru-RU" dirty="0"/>
              <a:t> </a:t>
            </a:r>
            <a:r>
              <a:rPr lang="ru-RU" dirty="0" err="1"/>
              <a:t>стріляти</a:t>
            </a:r>
            <a:r>
              <a:rPr lang="ru-RU" dirty="0"/>
              <a:t> в </a:t>
            </a:r>
            <a:r>
              <a:rPr lang="ru-RU" dirty="0" err="1"/>
              <a:t>натовп</a:t>
            </a:r>
            <a:r>
              <a:rPr lang="ru-RU" dirty="0"/>
              <a:t>. 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dirty="0" err="1"/>
              <a:t>Оперна</a:t>
            </a:r>
            <a:r>
              <a:rPr lang="ru-RU" sz="1800" dirty="0"/>
              <a:t> </a:t>
            </a:r>
            <a:r>
              <a:rPr lang="ru-RU" sz="1800" dirty="0" err="1"/>
              <a:t>площа</a:t>
            </a:r>
            <a:r>
              <a:rPr lang="ru-RU" sz="1800" dirty="0"/>
              <a:t> в </a:t>
            </a:r>
            <a:r>
              <a:rPr lang="ru-RU" sz="1800" dirty="0" err="1"/>
              <a:t>Тімішоарі</a:t>
            </a:r>
            <a:r>
              <a:rPr lang="ru-RU" sz="1800" dirty="0"/>
              <a:t>, </a:t>
            </a:r>
            <a:r>
              <a:rPr lang="ru-RU" sz="1800" dirty="0" err="1"/>
              <a:t>грудень</a:t>
            </a:r>
            <a:r>
              <a:rPr lang="ru-RU" sz="1800" dirty="0"/>
              <a:t> 1989. До портрету вождя </a:t>
            </a:r>
            <a:r>
              <a:rPr lang="ru-RU" sz="1800" dirty="0" err="1"/>
              <a:t>домальовані</a:t>
            </a:r>
            <a:r>
              <a:rPr lang="ru-RU" sz="1800" dirty="0"/>
              <a:t> </a:t>
            </a:r>
            <a:r>
              <a:rPr lang="ru-RU" sz="1800" dirty="0" err="1"/>
              <a:t>гітлерівські</a:t>
            </a:r>
            <a:r>
              <a:rPr lang="ru-RU" sz="1800" dirty="0"/>
              <a:t> </a:t>
            </a:r>
            <a:r>
              <a:rPr lang="ru-RU" sz="1800" dirty="0" err="1"/>
              <a:t>атрибути</a:t>
            </a:r>
            <a:r>
              <a:rPr lang="ru-RU" sz="1800" dirty="0"/>
              <a:t>. </a:t>
            </a:r>
            <a:endParaRPr lang="uk-UA" sz="1800" dirty="0"/>
          </a:p>
        </p:txBody>
      </p:sp>
    </p:spTree>
    <p:extLst>
      <p:ext uri="{BB962C8B-B14F-4D97-AF65-F5344CB8AC3E}">
        <p14:creationId xmlns:p14="http://schemas.microsoft.com/office/powerpoint/2010/main" val="18126702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404664"/>
            <a:ext cx="4015954" cy="5853113"/>
          </a:xfrm>
        </p:spPr>
      </p:pic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7159752" y="476672"/>
            <a:ext cx="1673352" cy="5904656"/>
          </a:xfrm>
        </p:spPr>
        <p:txBody>
          <a:bodyPr>
            <a:normAutofit/>
          </a:bodyPr>
          <a:lstStyle/>
          <a:p>
            <a:r>
              <a:rPr lang="ru-RU" sz="1800" dirty="0" err="1"/>
              <a:t>Наступного</a:t>
            </a:r>
            <a:r>
              <a:rPr lang="ru-RU" sz="1800" dirty="0"/>
              <a:t> дня </a:t>
            </a:r>
            <a:r>
              <a:rPr lang="ru-RU" sz="1800" dirty="0" err="1"/>
              <a:t>почалися</a:t>
            </a:r>
            <a:r>
              <a:rPr lang="ru-RU" sz="1800" dirty="0"/>
              <a:t> </a:t>
            </a:r>
            <a:r>
              <a:rPr lang="ru-RU" sz="1800" dirty="0" err="1"/>
              <a:t>протести</a:t>
            </a:r>
            <a:r>
              <a:rPr lang="ru-RU" sz="1800" dirty="0"/>
              <a:t> в </a:t>
            </a:r>
            <a:r>
              <a:rPr lang="ru-RU" sz="1800" dirty="0" err="1"/>
              <a:t>більшості</a:t>
            </a:r>
            <a:r>
              <a:rPr lang="ru-RU" sz="1800" dirty="0"/>
              <a:t> </a:t>
            </a:r>
            <a:r>
              <a:rPr lang="ru-RU" sz="1800" dirty="0" err="1"/>
              <a:t>міст</a:t>
            </a:r>
            <a:r>
              <a:rPr lang="ru-RU" sz="1800" dirty="0"/>
              <a:t>, а </a:t>
            </a:r>
            <a:r>
              <a:rPr lang="ru-RU" sz="1800" dirty="0" err="1"/>
              <a:t>п'ятьма</a:t>
            </a:r>
            <a:r>
              <a:rPr lang="ru-RU" sz="1800" dirty="0"/>
              <a:t> днями </a:t>
            </a:r>
            <a:r>
              <a:rPr lang="ru-RU" sz="1800" dirty="0" err="1"/>
              <a:t>пізніше</a:t>
            </a:r>
            <a:r>
              <a:rPr lang="ru-RU" sz="1800" dirty="0"/>
              <a:t>, </a:t>
            </a:r>
            <a:r>
              <a:rPr lang="ru-RU" sz="1800" dirty="0" smtClean="0"/>
              <a:t>  22 </a:t>
            </a:r>
            <a:r>
              <a:rPr lang="ru-RU" sz="1800" dirty="0" err="1"/>
              <a:t>грудня</a:t>
            </a:r>
            <a:r>
              <a:rPr lang="ru-RU" sz="1800" dirty="0"/>
              <a:t> </a:t>
            </a:r>
            <a:r>
              <a:rPr lang="ru-RU" sz="1800" dirty="0" smtClean="0"/>
              <a:t> 1989 </a:t>
            </a:r>
            <a:r>
              <a:rPr lang="ru-RU" sz="1800" dirty="0"/>
              <a:t>р., </a:t>
            </a:r>
            <a:r>
              <a:rPr lang="ru-RU" sz="1800" dirty="0" err="1"/>
              <a:t>подружжя</a:t>
            </a:r>
            <a:r>
              <a:rPr lang="ru-RU" sz="1800" dirty="0"/>
              <a:t> Чаушеску </a:t>
            </a:r>
            <a:r>
              <a:rPr lang="ru-RU" sz="1800" dirty="0" err="1"/>
              <a:t>змушене</a:t>
            </a:r>
            <a:r>
              <a:rPr lang="ru-RU" sz="1800" dirty="0"/>
              <a:t> </a:t>
            </a:r>
            <a:r>
              <a:rPr lang="ru-RU" sz="1800" dirty="0" err="1"/>
              <a:t>було</a:t>
            </a:r>
            <a:r>
              <a:rPr lang="ru-RU" sz="1800" dirty="0"/>
              <a:t> </a:t>
            </a:r>
            <a:r>
              <a:rPr lang="ru-RU" sz="1800" dirty="0" err="1"/>
              <a:t>рятуватися</a:t>
            </a:r>
            <a:r>
              <a:rPr lang="ru-RU" sz="1800" dirty="0"/>
              <a:t> </a:t>
            </a:r>
            <a:r>
              <a:rPr lang="ru-RU" sz="1800" dirty="0" err="1"/>
              <a:t>втечею</a:t>
            </a:r>
            <a:r>
              <a:rPr lang="ru-RU" sz="1800" dirty="0"/>
              <a:t> на </a:t>
            </a:r>
            <a:r>
              <a:rPr lang="ru-RU" sz="1800" dirty="0" err="1"/>
              <a:t>вертольоті</a:t>
            </a:r>
            <a:r>
              <a:rPr lang="ru-RU" sz="1800" dirty="0"/>
              <a:t> </a:t>
            </a:r>
            <a:r>
              <a:rPr lang="ru-RU" sz="1800" dirty="0" err="1"/>
              <a:t>зі</a:t>
            </a:r>
            <a:r>
              <a:rPr lang="ru-RU" sz="1800" dirty="0"/>
              <a:t> штаб-</a:t>
            </a:r>
            <a:r>
              <a:rPr lang="ru-RU" sz="1800" dirty="0" err="1"/>
              <a:t>квартири</a:t>
            </a:r>
            <a:r>
              <a:rPr lang="ru-RU" sz="1800" dirty="0"/>
              <a:t> РКП.</a:t>
            </a:r>
            <a:r>
              <a:rPr lang="ru-RU" dirty="0"/>
              <a:t> </a:t>
            </a:r>
            <a:endParaRPr lang="uk-UA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164288" y="404664"/>
            <a:ext cx="1675660" cy="45719"/>
          </a:xfr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286586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88</TotalTime>
  <Words>618</Words>
  <Application>Microsoft Office PowerPoint</Application>
  <PresentationFormat>Экран (4:3)</PresentationFormat>
  <Paragraphs>37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Сетка</vt:lpstr>
      <vt:lpstr>РУМУНІЯ</vt:lpstr>
      <vt:lpstr> Народження соціалістичної Румунії</vt:lpstr>
      <vt:lpstr>ВПЛИВ СРСР НА РУМУНІЮ</vt:lpstr>
      <vt:lpstr>Георге Георгіу-Деж</vt:lpstr>
      <vt:lpstr>Ніколає Чаушеску</vt:lpstr>
      <vt:lpstr> Економічне зростання тривало протягом 1970-х років.  Однак на початку 1980-х відчулася нестача продуктів харчування, потім почалися перебої з виробництвом електроенергії внаслідок виснаження запасів нафти. </vt:lpstr>
      <vt:lpstr>"Культ особи" Чаушеску, який виник у 1970-х роках, досяг свого піку після його 65-річчя у 1983 р., коли його почали називати "генієм Карпат". Чаушеску дотримувався свого плану "система- тизації". </vt:lpstr>
      <vt:lpstr>Оперна площа в Тімішоарі, грудень 1989. До портрету вождя домальовані гітлерівські атрибути. </vt:lpstr>
      <vt:lpstr>Презентация PowerPoint</vt:lpstr>
      <vt:lpstr>Невдовзі вони були схоплені і після швидкого суду страчені (25 грудня). </vt:lpstr>
      <vt:lpstr>Іон Ілієску</vt:lpstr>
      <vt:lpstr>Еміль Констан- тинеску</vt:lpstr>
      <vt:lpstr>МИРОН КОЗМА</vt:lpstr>
      <vt:lpstr>Траян Бесеску</vt:lpstr>
      <vt:lpstr>СУЧАСНІ УГОДИ: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РУМУНІЯ</dc:title>
  <dc:creator>Admin</dc:creator>
  <cp:lastModifiedBy>Admin</cp:lastModifiedBy>
  <cp:revision>11</cp:revision>
  <dcterms:created xsi:type="dcterms:W3CDTF">2014-03-08T17:07:08Z</dcterms:created>
  <dcterms:modified xsi:type="dcterms:W3CDTF">2014-03-08T18:35:56Z</dcterms:modified>
</cp:coreProperties>
</file>