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0" r:id="rId4"/>
    <p:sldId id="266" r:id="rId5"/>
    <p:sldId id="267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8" r:id="rId14"/>
    <p:sldId id="270" r:id="rId15"/>
    <p:sldId id="269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29AE4-8751-4654-9737-E80A17342FEF}" type="datetimeFigureOut">
              <a:rPr lang="uk-UA" smtClean="0"/>
              <a:pPr/>
              <a:t>10.04.2014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AED95-E1DE-4710-B363-93BB754DE392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AED95-E1DE-4710-B363-93BB754DE392}" type="slidenum">
              <a:rPr lang="uk-UA" smtClean="0"/>
              <a:pPr/>
              <a:t>3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tEV1i-0ZI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02027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92280" y="5805264"/>
            <a:ext cx="18722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Made by </a:t>
            </a:r>
            <a:r>
              <a:rPr lang="en-US" dirty="0" err="1" smtClean="0"/>
              <a:t>Maryna</a:t>
            </a:r>
            <a:r>
              <a:rPr lang="en-US" dirty="0" smtClean="0"/>
              <a:t> </a:t>
            </a:r>
            <a:r>
              <a:rPr lang="en-US" dirty="0" err="1" smtClean="0"/>
              <a:t>Zimenko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6948264" y="548680"/>
            <a:ext cx="2195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art </a:t>
            </a:r>
            <a:r>
              <a:rPr lang="en-US" sz="2800" b="1" dirty="0" smtClean="0"/>
              <a:t>world</a:t>
            </a:r>
            <a:r>
              <a:rPr lang="en-US" sz="2400" dirty="0" smtClean="0"/>
              <a:t> in the eyes </a:t>
            </a:r>
            <a:r>
              <a:rPr lang="en-US" sz="2800" b="1" dirty="0" smtClean="0"/>
              <a:t>of</a:t>
            </a:r>
            <a:r>
              <a:rPr lang="en-US" sz="2400" dirty="0" smtClean="0"/>
              <a:t> the </a:t>
            </a:r>
            <a:r>
              <a:rPr lang="en-US" sz="2800" b="1" dirty="0" smtClean="0"/>
              <a:t>young people</a:t>
            </a:r>
            <a:endParaRPr lang="uk-UA" sz="24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620688"/>
            <a:ext cx="6008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In his </a:t>
            </a:r>
            <a:r>
              <a:rPr lang="en-US" sz="2400" dirty="0" smtClean="0"/>
              <a:t>collection </a:t>
            </a:r>
            <a:r>
              <a:rPr lang="en-US" sz="2400" b="1" dirty="0" smtClean="0"/>
              <a:t>I</a:t>
            </a:r>
            <a:r>
              <a:rPr lang="en-US" sz="2400" dirty="0" smtClean="0"/>
              <a:t> like </a:t>
            </a:r>
            <a:r>
              <a:rPr lang="en-US" sz="3200" dirty="0" smtClean="0"/>
              <a:t>picture </a:t>
            </a:r>
            <a:r>
              <a:rPr lang="en-US" sz="3600" b="1" dirty="0" smtClean="0"/>
              <a:t>Guernica</a:t>
            </a:r>
            <a:r>
              <a:rPr lang="en-US" dirty="0" smtClean="0"/>
              <a:t>.</a:t>
            </a:r>
            <a:endParaRPr lang="uk-UA" dirty="0"/>
          </a:p>
        </p:txBody>
      </p:sp>
      <p:pic>
        <p:nvPicPr>
          <p:cNvPr id="3" name="Picture 30" descr="PicassoGuern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2204864"/>
            <a:ext cx="9148062" cy="4653137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804ed94d7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8249"/>
            <a:ext cx="9144001" cy="68497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3861048"/>
            <a:ext cx="4572000" cy="2862322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FFFFFF"/>
                </a:solidFill>
                <a:latin typeface="Copperplate" pitchFamily="96" charset="0"/>
              </a:rPr>
              <a:t>One of Picasso’s </a:t>
            </a:r>
            <a:r>
              <a:rPr lang="en-US" sz="2000" dirty="0" smtClean="0">
                <a:solidFill>
                  <a:srgbClr val="FFFFFF"/>
                </a:solidFill>
                <a:latin typeface="Copperplate" pitchFamily="96" charset="0"/>
              </a:rPr>
              <a:t>most famous pictures represents the </a:t>
            </a:r>
            <a:r>
              <a:rPr lang="en-US" sz="2800" b="1" dirty="0" smtClean="0">
                <a:solidFill>
                  <a:srgbClr val="FFFFFF"/>
                </a:solidFill>
                <a:latin typeface="Copperplate" pitchFamily="96" charset="0"/>
              </a:rPr>
              <a:t>German </a:t>
            </a:r>
            <a:r>
              <a:rPr lang="en-US" sz="2400" b="1" dirty="0" smtClean="0">
                <a:solidFill>
                  <a:srgbClr val="FFFFFF"/>
                </a:solidFill>
                <a:latin typeface="Copperplate" pitchFamily="96" charset="0"/>
              </a:rPr>
              <a:t>bombing </a:t>
            </a:r>
            <a:r>
              <a:rPr lang="en-US" sz="2000" dirty="0" smtClean="0">
                <a:solidFill>
                  <a:srgbClr val="FFFFFF"/>
                </a:solidFill>
                <a:latin typeface="Copperplate" pitchFamily="96" charset="0"/>
              </a:rPr>
              <a:t>of Guernica during </a:t>
            </a:r>
            <a:r>
              <a:rPr lang="en-US" sz="2800" dirty="0" smtClean="0">
                <a:solidFill>
                  <a:srgbClr val="FFFFFF"/>
                </a:solidFill>
                <a:latin typeface="Copperplate" pitchFamily="96" charset="0"/>
              </a:rPr>
              <a:t>the</a:t>
            </a:r>
            <a:r>
              <a:rPr lang="en-US" sz="2000" dirty="0" smtClean="0">
                <a:solidFill>
                  <a:srgbClr val="FFFFFF"/>
                </a:solidFill>
                <a:latin typeface="Copperplate" pitchFamily="96" charset="0"/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  <a:latin typeface="Copperplate" pitchFamily="96" charset="0"/>
              </a:rPr>
              <a:t>Spanish Civil </a:t>
            </a:r>
            <a:r>
              <a:rPr lang="en-US" sz="2400" b="1" dirty="0" smtClean="0">
                <a:solidFill>
                  <a:srgbClr val="FFFFFF"/>
                </a:solidFill>
                <a:latin typeface="Copperplate" pitchFamily="96" charset="0"/>
              </a:rPr>
              <a:t>War. </a:t>
            </a:r>
            <a:r>
              <a:rPr lang="en-US" sz="2000" dirty="0" smtClean="0">
                <a:solidFill>
                  <a:srgbClr val="FFFFFF"/>
                </a:solidFill>
                <a:latin typeface="Copperplate" pitchFamily="96" charset="0"/>
              </a:rPr>
              <a:t>He created </a:t>
            </a:r>
            <a:r>
              <a:rPr lang="en-US" sz="2800" b="1" dirty="0" smtClean="0">
                <a:solidFill>
                  <a:srgbClr val="FFFFFF"/>
                </a:solidFill>
                <a:latin typeface="Copperplate" pitchFamily="96" charset="0"/>
              </a:rPr>
              <a:t>this picture </a:t>
            </a:r>
            <a:r>
              <a:rPr lang="en-US" sz="2400" dirty="0" smtClean="0">
                <a:solidFill>
                  <a:srgbClr val="FFFFFF"/>
                </a:solidFill>
                <a:latin typeface="Copperplate" pitchFamily="96" charset="0"/>
              </a:rPr>
              <a:t>to</a:t>
            </a:r>
            <a:r>
              <a:rPr lang="en-US" sz="2800" b="1" dirty="0" smtClean="0">
                <a:solidFill>
                  <a:srgbClr val="FFFFFF"/>
                </a:solidFill>
                <a:latin typeface="Copperplate" pitchFamily="96" charset="0"/>
              </a:rPr>
              <a:t> show </a:t>
            </a:r>
            <a:r>
              <a:rPr lang="en-US" sz="2400" dirty="0" smtClean="0">
                <a:solidFill>
                  <a:srgbClr val="FFFFFF"/>
                </a:solidFill>
                <a:latin typeface="Copperplate" pitchFamily="96" charset="0"/>
              </a:rPr>
              <a:t>the </a:t>
            </a:r>
            <a:r>
              <a:rPr lang="en-US" sz="2400" dirty="0" smtClean="0">
                <a:solidFill>
                  <a:srgbClr val="FFFFFF"/>
                </a:solidFill>
                <a:latin typeface="Copperplate" pitchFamily="96" charset="0"/>
              </a:rPr>
              <a:t>brutality and </a:t>
            </a:r>
            <a:r>
              <a:rPr lang="en-US" sz="2400" b="1" dirty="0" smtClean="0">
                <a:solidFill>
                  <a:srgbClr val="FFFFFF"/>
                </a:solidFill>
                <a:latin typeface="Copperplate" pitchFamily="96" charset="0"/>
              </a:rPr>
              <a:t>hopelessness</a:t>
            </a:r>
            <a:r>
              <a:rPr lang="en-US" sz="2400" dirty="0" smtClean="0">
                <a:solidFill>
                  <a:srgbClr val="FFFFFF"/>
                </a:solidFill>
                <a:latin typeface="Copperplate" pitchFamily="96" charset="0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Copperplate" pitchFamily="96" charset="0"/>
              </a:rPr>
              <a:t>of war.</a:t>
            </a:r>
            <a:endParaRPr lang="en-US" sz="2000" dirty="0">
              <a:solidFill>
                <a:srgbClr val="FFFFFF"/>
              </a:solidFill>
              <a:latin typeface="Copperplate" pitchFamily="9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1960" y="620688"/>
            <a:ext cx="4768934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Creation of </a:t>
            </a:r>
            <a:r>
              <a:rPr lang="en-US" sz="2800" dirty="0" smtClean="0"/>
              <a:t>picture </a:t>
            </a:r>
            <a:r>
              <a:rPr lang="en-US" sz="3200" b="1" dirty="0" smtClean="0"/>
              <a:t>Guernica</a:t>
            </a:r>
            <a:endParaRPr lang="uk-UA" sz="28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8257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03648" y="2276872"/>
            <a:ext cx="59384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national </a:t>
            </a:r>
            <a:r>
              <a:rPr lang="en-US" sz="3600" b="1" dirty="0" smtClean="0"/>
              <a:t>art</a:t>
            </a:r>
            <a:r>
              <a:rPr lang="en-US" sz="3600" dirty="0" smtClean="0"/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treasures </a:t>
            </a:r>
            <a:r>
              <a:rPr lang="en-US" sz="4000" dirty="0" smtClean="0">
                <a:solidFill>
                  <a:schemeClr val="bg1"/>
                </a:solidFill>
              </a:rPr>
              <a:t>of</a:t>
            </a:r>
            <a:r>
              <a:rPr lang="en-US" sz="3200" dirty="0" smtClean="0">
                <a:solidFill>
                  <a:schemeClr val="bg1"/>
                </a:solidFill>
              </a:rPr>
              <a:t> Ukraine</a:t>
            </a:r>
            <a:endParaRPr lang="uk-UA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FFFF99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0"/>
            <a:ext cx="669674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Architectural </a:t>
            </a:r>
            <a:r>
              <a:rPr lang="en-US" sz="3200" dirty="0" smtClean="0"/>
              <a:t>monuments</a:t>
            </a:r>
            <a:r>
              <a:rPr lang="en-US" sz="2800" dirty="0" smtClean="0"/>
              <a:t> </a:t>
            </a:r>
            <a:r>
              <a:rPr lang="en-US" sz="2400" dirty="0" smtClean="0"/>
              <a:t>occupy a </a:t>
            </a:r>
            <a:r>
              <a:rPr lang="en-US" sz="2400" b="1" dirty="0" smtClean="0"/>
              <a:t>special place </a:t>
            </a:r>
            <a:r>
              <a:rPr lang="en-US" sz="2400" dirty="0" smtClean="0"/>
              <a:t>among </a:t>
            </a:r>
            <a:r>
              <a:rPr lang="en-US" sz="3200" dirty="0" smtClean="0"/>
              <a:t>the rich </a:t>
            </a:r>
            <a:r>
              <a:rPr lang="en-US" sz="2400" dirty="0" smtClean="0"/>
              <a:t>cultural heritage of the </a:t>
            </a:r>
            <a:r>
              <a:rPr lang="en-US" sz="2800" b="1" dirty="0" smtClean="0"/>
              <a:t>Ukrainian</a:t>
            </a:r>
            <a:r>
              <a:rPr lang="en-US" sz="2400" dirty="0" smtClean="0"/>
              <a:t> </a:t>
            </a:r>
            <a:r>
              <a:rPr lang="en-US" sz="2400" b="1" dirty="0" smtClean="0"/>
              <a:t>people</a:t>
            </a:r>
            <a:r>
              <a:rPr lang="en-US" sz="2400" dirty="0" smtClean="0"/>
              <a:t>.</a:t>
            </a:r>
            <a:endParaRPr lang="uk-UA" sz="2400" dirty="0"/>
          </a:p>
        </p:txBody>
      </p:sp>
      <p:pic>
        <p:nvPicPr>
          <p:cNvPr id="5" name="Рисунок 4" descr="0_4232_56bcbda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9624" y="4509120"/>
            <a:ext cx="3384376" cy="2348880"/>
          </a:xfrm>
          <a:prstGeom prst="rect">
            <a:avLst/>
          </a:prstGeom>
        </p:spPr>
      </p:pic>
      <p:pic>
        <p:nvPicPr>
          <p:cNvPr id="6" name="Рисунок 5" descr="lav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0712" y="1052736"/>
            <a:ext cx="2773288" cy="2557264"/>
          </a:xfrm>
          <a:prstGeom prst="rect">
            <a:avLst/>
          </a:prstGeom>
        </p:spPr>
      </p:pic>
      <p:pic>
        <p:nvPicPr>
          <p:cNvPr id="7" name="Рисунок 6" descr="palac_mariinsk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14850"/>
            <a:ext cx="3333750" cy="2343150"/>
          </a:xfrm>
          <a:prstGeom prst="rect">
            <a:avLst/>
          </a:prstGeom>
        </p:spPr>
      </p:pic>
      <p:pic>
        <p:nvPicPr>
          <p:cNvPr id="8" name="Рисунок 7" descr="харсонес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052736"/>
            <a:ext cx="2664296" cy="2664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99792" y="2636912"/>
            <a:ext cx="1497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Chersoneses</a:t>
            </a:r>
            <a:endParaRPr lang="uk-UA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3068960"/>
            <a:ext cx="2029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Kiev-</a:t>
            </a:r>
            <a:r>
              <a:rPr lang="en-US" dirty="0" err="1" smtClean="0"/>
              <a:t>Pechersk</a:t>
            </a:r>
            <a:r>
              <a:rPr lang="en-US" dirty="0" smtClean="0"/>
              <a:t> </a:t>
            </a:r>
            <a:r>
              <a:rPr lang="en-US" dirty="0" err="1" smtClean="0"/>
              <a:t>Lavra</a:t>
            </a:r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4149080"/>
            <a:ext cx="1648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Mariinsk</a:t>
            </a:r>
            <a:r>
              <a:rPr lang="en-US" dirty="0" smtClean="0"/>
              <a:t> </a:t>
            </a:r>
            <a:r>
              <a:rPr lang="en-US" dirty="0" smtClean="0"/>
              <a:t>Palace</a:t>
            </a:r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24128" y="4149080"/>
            <a:ext cx="2072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St. Sophia Cathedral</a:t>
            </a:r>
            <a:endParaRPr lang="uk-UA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3964-1280x800-1024x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51720" y="321297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I </a:t>
            </a:r>
            <a:r>
              <a:rPr lang="en-US" sz="4400" dirty="0" smtClean="0">
                <a:solidFill>
                  <a:schemeClr val="bg1"/>
                </a:solidFill>
              </a:rPr>
              <a:t>drew</a:t>
            </a:r>
            <a:r>
              <a:rPr lang="en-US" sz="3600" dirty="0" smtClean="0">
                <a:solidFill>
                  <a:schemeClr val="bg1"/>
                </a:solidFill>
              </a:rPr>
              <a:t> a </a:t>
            </a:r>
            <a:r>
              <a:rPr lang="en-US" sz="3200" dirty="0" smtClean="0">
                <a:solidFill>
                  <a:schemeClr val="bg1"/>
                </a:solidFill>
              </a:rPr>
              <a:t>picture that </a:t>
            </a:r>
            <a:r>
              <a:rPr lang="en-US" sz="4000" b="1" dirty="0" smtClean="0">
                <a:solidFill>
                  <a:schemeClr val="bg1"/>
                </a:solidFill>
              </a:rPr>
              <a:t>I </a:t>
            </a:r>
            <a:r>
              <a:rPr lang="en-US" sz="3200" dirty="0" smtClean="0">
                <a:solidFill>
                  <a:schemeClr val="bg1"/>
                </a:solidFill>
              </a:rPr>
              <a:t>liked. I think </a:t>
            </a:r>
            <a:r>
              <a:rPr lang="en-US" sz="4400" dirty="0" smtClean="0">
                <a:solidFill>
                  <a:schemeClr val="bg1"/>
                </a:solidFill>
              </a:rPr>
              <a:t>it </a:t>
            </a:r>
            <a:r>
              <a:rPr lang="en-US" sz="4400" dirty="0" smtClean="0">
                <a:solidFill>
                  <a:schemeClr val="bg1"/>
                </a:solidFill>
              </a:rPr>
              <a:t>is </a:t>
            </a:r>
            <a:r>
              <a:rPr lang="en-US" sz="3200" dirty="0" smtClean="0">
                <a:solidFill>
                  <a:schemeClr val="bg1"/>
                </a:solidFill>
              </a:rPr>
              <a:t>nice and can </a:t>
            </a:r>
            <a:r>
              <a:rPr lang="en-US" sz="3200" b="1" dirty="0" smtClean="0">
                <a:solidFill>
                  <a:schemeClr val="bg1"/>
                </a:solidFill>
              </a:rPr>
              <a:t>elevate mood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20688"/>
            <a:ext cx="3449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</a:rPr>
              <a:t>My favorite picture</a:t>
            </a:r>
            <a:endParaRPr lang="uk-UA" sz="3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izap.com139713645574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144" y="0"/>
            <a:ext cx="9162288" cy="6858000"/>
          </a:xfrm>
          <a:prstGeom prst="rect">
            <a:avLst/>
          </a:prstGeom>
        </p:spPr>
      </p:pic>
      <p:pic>
        <p:nvPicPr>
          <p:cNvPr id="7" name="Рисунок 6" descr="ceep-calm_28753065_small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05064"/>
            <a:ext cx="2023359" cy="2852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9708"/>
            <a:ext cx="9143999" cy="6877708"/>
          </a:xfrm>
          <a:prstGeom prst="rect">
            <a:avLst/>
          </a:prstGeom>
        </p:spPr>
      </p:pic>
      <p:pic>
        <p:nvPicPr>
          <p:cNvPr id="2" name="Рисунок 1" descr="dont_wor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1772817"/>
            <a:ext cx="6876256" cy="50851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5616" y="1340768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I painted these words because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it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is my life motto. I think that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in these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words are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sense. We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need to worry less and enjoy life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more.</a:t>
            </a:r>
            <a:endParaRPr lang="uk-UA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91809" y="6211669"/>
            <a:ext cx="2852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Don`t worry! Be happy! – 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                           Bob Marley</a:t>
            </a:r>
            <a:endParaRPr lang="uk-UA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546"/>
            <a:ext cx="9144000" cy="68625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39952" y="332656"/>
            <a:ext cx="5004048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smtClean="0"/>
              <a:t>I think </a:t>
            </a:r>
            <a:r>
              <a:rPr lang="en-US" dirty="0" smtClean="0"/>
              <a:t>that art is interesting </a:t>
            </a:r>
            <a:r>
              <a:rPr lang="en-US" sz="2400" b="1" dirty="0" smtClean="0"/>
              <a:t>for</a:t>
            </a:r>
            <a:r>
              <a:rPr lang="en-US" sz="2000" b="1" dirty="0" smtClean="0"/>
              <a:t> many </a:t>
            </a:r>
            <a:r>
              <a:rPr lang="en-US" dirty="0" smtClean="0"/>
              <a:t>people. 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1268760"/>
            <a:ext cx="4968552" cy="8925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Everyone </a:t>
            </a:r>
            <a:r>
              <a:rPr lang="en-US" b="1" dirty="0" smtClean="0"/>
              <a:t>wants</a:t>
            </a:r>
            <a:r>
              <a:rPr lang="en-US" dirty="0" smtClean="0"/>
              <a:t> to go to </a:t>
            </a:r>
            <a:r>
              <a:rPr lang="en-US" sz="2800" dirty="0" smtClean="0"/>
              <a:t>the world of art </a:t>
            </a:r>
            <a:r>
              <a:rPr lang="en-US" dirty="0" smtClean="0"/>
              <a:t>and learn more for </a:t>
            </a:r>
            <a:r>
              <a:rPr lang="en-US" sz="2400" dirty="0" smtClean="0"/>
              <a:t>yourself.</a:t>
            </a:r>
            <a:r>
              <a:rPr lang="en-US" dirty="0" smtClean="0"/>
              <a:t> 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2492896"/>
            <a:ext cx="45720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en-US" b="1" dirty="0" smtClean="0"/>
              <a:t>And</a:t>
            </a:r>
            <a:r>
              <a:rPr lang="en-US" dirty="0" smtClean="0"/>
              <a:t> </a:t>
            </a:r>
            <a:r>
              <a:rPr lang="en-US" sz="2400" dirty="0" smtClean="0"/>
              <a:t>we </a:t>
            </a:r>
            <a:r>
              <a:rPr lang="en-US" sz="2400" dirty="0" smtClean="0"/>
              <a:t>must </a:t>
            </a:r>
            <a:r>
              <a:rPr lang="en-US" sz="2400" dirty="0" smtClean="0"/>
              <a:t>to develop </a:t>
            </a:r>
            <a:r>
              <a:rPr lang="en-US" dirty="0" smtClean="0"/>
              <a:t>the art. 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3717032"/>
            <a:ext cx="4572000" cy="8925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en-US" dirty="0" smtClean="0"/>
              <a:t>I </a:t>
            </a:r>
            <a:r>
              <a:rPr lang="en-US" sz="2800" dirty="0" smtClean="0"/>
              <a:t>want</a:t>
            </a:r>
            <a:r>
              <a:rPr lang="en-US" dirty="0" smtClean="0"/>
              <a:t> to </a:t>
            </a:r>
            <a:r>
              <a:rPr lang="en-US" dirty="0" smtClean="0"/>
              <a:t>advise </a:t>
            </a:r>
            <a:r>
              <a:rPr lang="en-US" b="1" dirty="0" smtClean="0"/>
              <a:t>everyone</a:t>
            </a:r>
            <a:r>
              <a:rPr lang="en-US" dirty="0" smtClean="0"/>
              <a:t> that they are interested in art, </a:t>
            </a:r>
            <a:r>
              <a:rPr lang="en-US" sz="2400" dirty="0" smtClean="0"/>
              <a:t>because it's </a:t>
            </a:r>
            <a:r>
              <a:rPr lang="en-US" sz="2400" dirty="0" smtClean="0"/>
              <a:t>beautiful</a:t>
            </a:r>
            <a:r>
              <a:rPr lang="en-US" dirty="0" smtClean="0"/>
              <a:t>.</a:t>
            </a:r>
            <a:endParaRPr lang="uk-UA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ank-yo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1174891">
            <a:off x="2526664" y="2026744"/>
            <a:ext cx="4176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</a:rPr>
              <a:t>This is how I see the world of art.</a:t>
            </a:r>
            <a:endParaRPr lang="uk-UA" sz="28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4" name="Рисунок 3" descr="art-new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97152"/>
            <a:ext cx="1999559" cy="2060848"/>
          </a:xfrm>
          <a:prstGeom prst="rect">
            <a:avLst/>
          </a:prstGeom>
        </p:spPr>
      </p:pic>
      <p:pic>
        <p:nvPicPr>
          <p:cNvPr id="5" name="Рисунок 4" descr="250_sign_whi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0"/>
            <a:ext cx="1907704" cy="2019548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52120" y="548680"/>
            <a:ext cx="3462756" cy="461665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Here is information about</a:t>
            </a:r>
            <a:r>
              <a:rPr lang="en-US" dirty="0" smtClean="0"/>
              <a:t>:</a:t>
            </a:r>
            <a:endParaRPr lang="uk-UA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3851920" y="836712"/>
            <a:ext cx="1728192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2348880"/>
            <a:ext cx="4428776" cy="584775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Art</a:t>
            </a:r>
            <a:r>
              <a:rPr lang="en-US" dirty="0" smtClean="0"/>
              <a:t> and we: </a:t>
            </a:r>
            <a:r>
              <a:rPr lang="en-US" sz="3200" b="1" dirty="0" smtClean="0"/>
              <a:t>beauty</a:t>
            </a:r>
            <a:r>
              <a:rPr lang="en-US" dirty="0" smtClean="0"/>
              <a:t> will </a:t>
            </a:r>
            <a:r>
              <a:rPr lang="en-US" b="1" dirty="0" smtClean="0"/>
              <a:t>save</a:t>
            </a:r>
            <a:r>
              <a:rPr lang="en-US" dirty="0" smtClean="0"/>
              <a:t> the world</a:t>
            </a:r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95736" y="3501008"/>
            <a:ext cx="2772426" cy="52322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r>
              <a:rPr lang="en-US" b="1" dirty="0" smtClean="0"/>
              <a:t>My visit </a:t>
            </a:r>
            <a:r>
              <a:rPr lang="en-US" dirty="0" smtClean="0"/>
              <a:t>to the </a:t>
            </a:r>
            <a:r>
              <a:rPr lang="en-US" sz="2800" b="1" dirty="0" smtClean="0"/>
              <a:t>Art</a:t>
            </a:r>
            <a:r>
              <a:rPr lang="en-US" dirty="0" smtClean="0"/>
              <a:t> Gallery</a:t>
            </a:r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427984" y="5373216"/>
            <a:ext cx="2519216" cy="461665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r>
              <a:rPr lang="en-US" dirty="0" smtClean="0"/>
              <a:t>national art </a:t>
            </a:r>
            <a:r>
              <a:rPr lang="en-US" sz="2400" b="1" dirty="0" smtClean="0"/>
              <a:t>treasures</a:t>
            </a:r>
            <a:endParaRPr lang="uk-UA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635896" y="4509120"/>
            <a:ext cx="2165721" cy="52322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Creation</a:t>
            </a:r>
            <a:r>
              <a:rPr lang="en-US" dirty="0" smtClean="0"/>
              <a:t> </a:t>
            </a:r>
            <a:r>
              <a:rPr lang="en-US" sz="2800" b="1" dirty="0" smtClean="0"/>
              <a:t>of</a:t>
            </a:r>
            <a:r>
              <a:rPr lang="en-US" dirty="0" smtClean="0"/>
              <a:t> picture</a:t>
            </a:r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6012160" y="6237312"/>
            <a:ext cx="2229713" cy="461665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dirty="0" smtClean="0"/>
              <a:t>My favorite</a:t>
            </a:r>
            <a:r>
              <a:rPr lang="en-US" sz="2400" b="1" dirty="0" smtClean="0"/>
              <a:t> picture</a:t>
            </a:r>
            <a:endParaRPr lang="uk-UA" b="1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4427984" y="1052736"/>
            <a:ext cx="1656184" cy="2376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5292080" y="1124744"/>
            <a:ext cx="1296144" cy="3312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6372200" y="1196752"/>
            <a:ext cx="792088" cy="41044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7596336" y="1268760"/>
            <a:ext cx="144016" cy="4752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 descr="art_word.painted.3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5064"/>
            <a:ext cx="2987824" cy="2852936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98a9449268c53710a0f54a66b0b2b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11321">
            <a:off x="198142" y="506550"/>
            <a:ext cx="3242755" cy="1725563"/>
          </a:xfrm>
          <a:prstGeom prst="rect">
            <a:avLst/>
          </a:prstGeom>
        </p:spPr>
      </p:pic>
      <p:pic>
        <p:nvPicPr>
          <p:cNvPr id="5" name="Рисунок 4" descr="Снимо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7304">
            <a:off x="5735113" y="494937"/>
            <a:ext cx="3229278" cy="16281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205489">
            <a:off x="3963089" y="948670"/>
            <a:ext cx="1224136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and</a:t>
            </a:r>
            <a:endParaRPr lang="uk-UA" sz="4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2708920"/>
            <a:ext cx="52693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are very </a:t>
            </a:r>
            <a:r>
              <a:rPr lang="en-US" sz="2800" dirty="0" smtClean="0"/>
              <a:t>linked</a:t>
            </a:r>
            <a:r>
              <a:rPr lang="en-US" sz="2400" dirty="0" smtClean="0"/>
              <a:t> since </a:t>
            </a:r>
            <a:r>
              <a:rPr lang="en-US" sz="3200" b="1" dirty="0" smtClean="0"/>
              <a:t>ancient times</a:t>
            </a:r>
            <a:r>
              <a:rPr lang="en-US" dirty="0" smtClean="0"/>
              <a:t>.</a:t>
            </a:r>
            <a:endParaRPr lang="uk-UA" dirty="0"/>
          </a:p>
        </p:txBody>
      </p:sp>
      <p:pic>
        <p:nvPicPr>
          <p:cNvPr id="8" name="Рисунок 7" descr="Снимокм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356992"/>
            <a:ext cx="6581130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wondersoftheancientworld320x2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pic>
        <p:nvPicPr>
          <p:cNvPr id="3" name="Рисунок 2" descr="798a9449268c53710a0f54a66b0b2b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11321">
            <a:off x="254160" y="435142"/>
            <a:ext cx="2785621" cy="1482309"/>
          </a:xfrm>
          <a:prstGeom prst="rect">
            <a:avLst/>
          </a:prstGeom>
        </p:spPr>
      </p:pic>
      <p:pic>
        <p:nvPicPr>
          <p:cNvPr id="4" name="Рисунок 3" descr="Снимо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7304">
            <a:off x="6135287" y="436836"/>
            <a:ext cx="2850188" cy="14370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23928" y="0"/>
            <a:ext cx="9893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and</a:t>
            </a:r>
            <a:endParaRPr lang="uk-UA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5589240"/>
            <a:ext cx="6696744" cy="101566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3200" dirty="0" smtClean="0"/>
              <a:t>Agree </a:t>
            </a:r>
            <a:r>
              <a:rPr lang="en-US" sz="3200" dirty="0" smtClean="0"/>
              <a:t>with </a:t>
            </a:r>
            <a:r>
              <a:rPr lang="en-US" sz="3200" b="1" dirty="0" smtClean="0"/>
              <a:t>me</a:t>
            </a:r>
            <a:r>
              <a:rPr lang="en-US" sz="3200" dirty="0" smtClean="0"/>
              <a:t> </a:t>
            </a:r>
            <a:r>
              <a:rPr lang="en-US" sz="2000" dirty="0" smtClean="0"/>
              <a:t>that </a:t>
            </a:r>
            <a:r>
              <a:rPr lang="en-US" sz="2400" dirty="0" smtClean="0"/>
              <a:t>the world would not </a:t>
            </a:r>
            <a:r>
              <a:rPr lang="en-US" sz="3200" dirty="0" smtClean="0"/>
              <a:t>be</a:t>
            </a:r>
            <a:r>
              <a:rPr lang="en-US" sz="2400" dirty="0" smtClean="0"/>
              <a:t> </a:t>
            </a:r>
            <a:r>
              <a:rPr lang="en-US" sz="2000" dirty="0" smtClean="0"/>
              <a:t>as exciting and </a:t>
            </a:r>
            <a:r>
              <a:rPr lang="en-US" sz="2800" b="1" dirty="0" smtClean="0"/>
              <a:t>interesting</a:t>
            </a:r>
            <a:r>
              <a:rPr lang="en-US" sz="2000" dirty="0" smtClean="0"/>
              <a:t> without </a:t>
            </a:r>
            <a:r>
              <a:rPr lang="en-US" sz="2400" dirty="0" smtClean="0"/>
              <a:t>these </a:t>
            </a:r>
            <a:r>
              <a:rPr lang="en-US" sz="2400" dirty="0" smtClean="0"/>
              <a:t>wonders</a:t>
            </a:r>
            <a:r>
              <a:rPr lang="en-US" sz="2000" dirty="0" smtClean="0"/>
              <a:t>.</a:t>
            </a:r>
            <a:endParaRPr lang="uk-UA" sz="2000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even-wond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3212976"/>
            <a:ext cx="208823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Lighthouse of Alexandria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3131840" y="2276872"/>
            <a:ext cx="292413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The Great Pyramid of Cheops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7020272" y="3212976"/>
            <a:ext cx="1584176" cy="6480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Colossus of Rhodes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4293096"/>
            <a:ext cx="324691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The Hanging </a:t>
            </a:r>
            <a:r>
              <a:rPr lang="en-US" dirty="0" smtClean="0"/>
              <a:t>Gardens of Babylon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5949280"/>
            <a:ext cx="1728193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Statue of Zeus at Olympia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6732240" y="5949280"/>
            <a:ext cx="2088231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Mausoleum at Halicarnassus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6237312"/>
            <a:ext cx="332546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the Temple of Artemis at Ephesus</a:t>
            </a:r>
            <a:endParaRPr lang="uk-UA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fd0a10eff765279419b9fe7cca08ce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0" y="0"/>
            <a:ext cx="3384376" cy="2304256"/>
          </a:xfrm>
          <a:prstGeom prst="cloudCallout">
            <a:avLst>
              <a:gd name="adj1" fmla="val 41517"/>
              <a:gd name="adj2" fmla="val 618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Will</a:t>
            </a:r>
            <a:r>
              <a:rPr lang="en-US" sz="2000" dirty="0" smtClean="0"/>
              <a:t> beauty </a:t>
            </a:r>
            <a:r>
              <a:rPr lang="en-US" sz="2800" b="1" dirty="0" smtClean="0"/>
              <a:t>save</a:t>
            </a:r>
            <a:r>
              <a:rPr lang="en-US" sz="2000" dirty="0" smtClean="0"/>
              <a:t> the world?</a:t>
            </a:r>
            <a:endParaRPr lang="uk-UA" sz="2000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aljyvann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47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82018" y="6396335"/>
            <a:ext cx="4661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sz="2400" b="1" dirty="0" smtClean="0"/>
              <a:t>Beauty</a:t>
            </a:r>
            <a:r>
              <a:rPr lang="en-US" sz="2000" b="1" dirty="0" smtClean="0"/>
              <a:t> will save the world</a:t>
            </a:r>
            <a:r>
              <a:rPr lang="en-US" dirty="0" smtClean="0"/>
              <a:t>” – Dostoevsky.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04664"/>
            <a:ext cx="56886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Many people </a:t>
            </a:r>
            <a:r>
              <a:rPr lang="en-US" sz="2000" dirty="0" smtClean="0"/>
              <a:t>ask themselves this </a:t>
            </a:r>
            <a:r>
              <a:rPr lang="en-US" sz="2400" b="1" dirty="0" smtClean="0"/>
              <a:t>question</a:t>
            </a:r>
            <a:r>
              <a:rPr lang="en-US" sz="2000" dirty="0" smtClean="0"/>
              <a:t>. But anyone can`t give an </a:t>
            </a:r>
            <a:r>
              <a:rPr lang="en-US" sz="2800" b="1" dirty="0" smtClean="0"/>
              <a:t>exact answer</a:t>
            </a:r>
            <a:r>
              <a:rPr lang="en-US" sz="2000" dirty="0" smtClean="0"/>
              <a:t>. Of course, </a:t>
            </a:r>
            <a:r>
              <a:rPr lang="en-US" sz="2400" dirty="0" smtClean="0"/>
              <a:t>in some sense</a:t>
            </a:r>
            <a:r>
              <a:rPr lang="en-US" sz="2000" dirty="0" smtClean="0"/>
              <a:t>, they </a:t>
            </a:r>
            <a:r>
              <a:rPr lang="en-US" sz="2000" b="1" dirty="0" smtClean="0"/>
              <a:t>may be </a:t>
            </a:r>
            <a:r>
              <a:rPr lang="en-US" sz="2000" dirty="0" smtClean="0"/>
              <a:t>right. Everyone has </a:t>
            </a:r>
            <a:r>
              <a:rPr lang="en-US" sz="2400" dirty="0" smtClean="0"/>
              <a:t>their own opinion </a:t>
            </a:r>
            <a:r>
              <a:rPr lang="en-US" sz="2000" dirty="0" smtClean="0"/>
              <a:t>on this </a:t>
            </a:r>
            <a:r>
              <a:rPr lang="en-US" sz="2000" b="1" dirty="0" smtClean="0"/>
              <a:t>question</a:t>
            </a:r>
            <a:r>
              <a:rPr lang="en-US" sz="2000" dirty="0" smtClean="0"/>
              <a:t>.</a:t>
            </a:r>
            <a:endParaRPr lang="uk-UA" sz="2000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zap.com139707079636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435"/>
            <a:ext cx="9143999" cy="68634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5776" y="332656"/>
            <a:ext cx="3635804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My visit to </a:t>
            </a:r>
            <a:r>
              <a:rPr lang="en-US" sz="3200" b="1" dirty="0" smtClean="0"/>
              <a:t>Art Gallery</a:t>
            </a:r>
            <a:endParaRPr lang="uk-UA" sz="28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46085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I visited art gallery of </a:t>
            </a:r>
            <a:r>
              <a:rPr lang="en-US" sz="2800" b="1" dirty="0" smtClean="0"/>
              <a:t>Pablo</a:t>
            </a:r>
            <a:r>
              <a:rPr lang="en-US" sz="2800" dirty="0" smtClean="0"/>
              <a:t> Picasso</a:t>
            </a:r>
            <a:r>
              <a:rPr lang="en-US" sz="2000" dirty="0" smtClean="0"/>
              <a:t>. </a:t>
            </a:r>
            <a:r>
              <a:rPr lang="en-US" sz="2400" dirty="0" smtClean="0"/>
              <a:t>He was </a:t>
            </a:r>
            <a:r>
              <a:rPr lang="en-US" sz="2000" dirty="0" smtClean="0"/>
              <a:t>a very wonderful </a:t>
            </a:r>
            <a:r>
              <a:rPr lang="en-US" sz="2000" b="1" dirty="0" smtClean="0"/>
              <a:t>and</a:t>
            </a:r>
            <a:r>
              <a:rPr lang="en-US" sz="2000" dirty="0" smtClean="0"/>
              <a:t> talented artist. </a:t>
            </a:r>
            <a:r>
              <a:rPr lang="en-US" sz="2000" b="1" dirty="0" smtClean="0"/>
              <a:t>His</a:t>
            </a:r>
            <a:r>
              <a:rPr lang="en-US" sz="2000" dirty="0" smtClean="0"/>
              <a:t> pictures </a:t>
            </a:r>
            <a:r>
              <a:rPr lang="en-US" sz="3200" dirty="0" smtClean="0"/>
              <a:t>are</a:t>
            </a:r>
            <a:r>
              <a:rPr lang="en-US" sz="2800" dirty="0" smtClean="0"/>
              <a:t> world famous</a:t>
            </a:r>
            <a:r>
              <a:rPr lang="en-US" sz="2000" dirty="0" smtClean="0"/>
              <a:t>. I was </a:t>
            </a:r>
            <a:r>
              <a:rPr lang="en-US" sz="2400" b="1" dirty="0" smtClean="0"/>
              <a:t>interested</a:t>
            </a:r>
            <a:r>
              <a:rPr lang="en-US" sz="2000" dirty="0" smtClean="0"/>
              <a:t> his art. 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Each picture affects  its </a:t>
            </a:r>
            <a:r>
              <a:rPr lang="en-US" sz="2800" dirty="0" smtClean="0"/>
              <a:t>originality</a:t>
            </a:r>
            <a:r>
              <a:rPr lang="en-US" sz="2000" dirty="0" smtClean="0"/>
              <a:t>. </a:t>
            </a:r>
            <a:endParaRPr lang="uk-UA" sz="2000" dirty="0"/>
          </a:p>
        </p:txBody>
      </p:sp>
      <p:pic>
        <p:nvPicPr>
          <p:cNvPr id="3" name="Picture 3" descr="pablo_picasso_372x4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80112" y="332656"/>
            <a:ext cx="3141049" cy="4176464"/>
          </a:xfrm>
          <a:prstGeom prst="rect">
            <a:avLst/>
          </a:prstGeom>
        </p:spPr>
      </p:pic>
      <p:pic>
        <p:nvPicPr>
          <p:cNvPr id="4" name="Picture 3" descr="8HNC000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5536" y="3212976"/>
            <a:ext cx="2727523" cy="3429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59832" y="5611505"/>
            <a:ext cx="608416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latin typeface="Copperplate" pitchFamily="96" charset="0"/>
              </a:rPr>
              <a:t>“There are painters who transform the sun to a yellow spot, but there are others who with the help of their art and their intelligence, transform a yellow spot into the sun”</a:t>
            </a:r>
          </a:p>
          <a:p>
            <a:pPr algn="ctr">
              <a:spcBef>
                <a:spcPct val="50000"/>
              </a:spcBef>
            </a:pPr>
            <a:r>
              <a:rPr lang="en-US" dirty="0" smtClean="0">
                <a:latin typeface="Copperplate" pitchFamily="96" charset="0"/>
              </a:rPr>
              <a:t>		                             – Pablo Picasso</a:t>
            </a:r>
            <a:endParaRPr lang="en-US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702</TotalTime>
  <Words>424</Words>
  <Application>Microsoft Office PowerPoint</Application>
  <PresentationFormat>Экран (4:3)</PresentationFormat>
  <Paragraphs>48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83</cp:revision>
  <dcterms:created xsi:type="dcterms:W3CDTF">2014-04-09T14:54:54Z</dcterms:created>
  <dcterms:modified xsi:type="dcterms:W3CDTF">2014-04-10T15:14:12Z</dcterms:modified>
</cp:coreProperties>
</file>