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C380A-8508-4D49-B243-54C16A8CE6BE}" type="doc">
      <dgm:prSet loTypeId="urn:microsoft.com/office/officeart/2008/layout/BendingPictureSemiTransparentText" loCatId="picture" qsTypeId="urn:microsoft.com/office/officeart/2005/8/quickstyle/simple5" qsCatId="simple" csTypeId="urn:microsoft.com/office/officeart/2005/8/colors/accent1_2" csCatId="accent1" phldr="1"/>
      <dgm:spPr/>
    </dgm:pt>
    <dgm:pt modelId="{E3E03AD9-D963-472D-974C-9E86D2771A4C}">
      <dgm:prSet phldrT="[Текст]"/>
      <dgm:spPr/>
      <dgm:t>
        <a:bodyPr/>
        <a:lstStyle/>
        <a:p>
          <a:r>
            <a:rPr lang="uk-UA" dirty="0" smtClean="0"/>
            <a:t>Глобальні проблеми людства</a:t>
          </a:r>
          <a:endParaRPr lang="ru-RU" dirty="0"/>
        </a:p>
      </dgm:t>
    </dgm:pt>
    <dgm:pt modelId="{B0AB4306-AB25-463D-B533-9CA0BEECC667}" type="parTrans" cxnId="{23240D3C-A50B-4A56-AC38-6D6CC10A27CE}">
      <dgm:prSet/>
      <dgm:spPr/>
      <dgm:t>
        <a:bodyPr/>
        <a:lstStyle/>
        <a:p>
          <a:endParaRPr lang="ru-RU"/>
        </a:p>
      </dgm:t>
    </dgm:pt>
    <dgm:pt modelId="{1D8B420E-117F-4C75-A020-0F714ECC43CF}" type="sibTrans" cxnId="{23240D3C-A50B-4A56-AC38-6D6CC10A27CE}">
      <dgm:prSet/>
      <dgm:spPr/>
      <dgm:t>
        <a:bodyPr/>
        <a:lstStyle/>
        <a:p>
          <a:endParaRPr lang="ru-RU"/>
        </a:p>
      </dgm:t>
    </dgm:pt>
    <dgm:pt modelId="{A4CB0C59-473F-4F4D-A499-F835A6BE8869}" type="pres">
      <dgm:prSet presAssocID="{FC3C380A-8508-4D49-B243-54C16A8CE6BE}" presName="Name0" presStyleCnt="0">
        <dgm:presLayoutVars>
          <dgm:dir/>
          <dgm:resizeHandles val="exact"/>
        </dgm:presLayoutVars>
      </dgm:prSet>
      <dgm:spPr/>
    </dgm:pt>
    <dgm:pt modelId="{17E78161-FA6C-445A-80C3-0C3E5E9E9FAE}" type="pres">
      <dgm:prSet presAssocID="{E3E03AD9-D963-472D-974C-9E86D2771A4C}" presName="composite" presStyleCnt="0"/>
      <dgm:spPr/>
    </dgm:pt>
    <dgm:pt modelId="{CBF6F15D-2ABE-4798-96CD-EBD710C0EE9D}" type="pres">
      <dgm:prSet presAssocID="{E3E03AD9-D963-472D-974C-9E86D2771A4C}" presName="rect1" presStyleLbl="bgShp" presStyleIdx="0" presStyleCnt="1" custLinFactNeighborX="-3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1500000"/>
          </a:lightRig>
        </a:scene3d>
        <a:sp3d prstMaterial="metal">
          <a:bevelT w="88900" h="88900"/>
        </a:sp3d>
      </dgm:spPr>
    </dgm:pt>
    <dgm:pt modelId="{8FC87EEC-6638-42EA-B4BE-4671BBEDC292}" type="pres">
      <dgm:prSet presAssocID="{E3E03AD9-D963-472D-974C-9E86D2771A4C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240D3C-A50B-4A56-AC38-6D6CC10A27CE}" srcId="{FC3C380A-8508-4D49-B243-54C16A8CE6BE}" destId="{E3E03AD9-D963-472D-974C-9E86D2771A4C}" srcOrd="0" destOrd="0" parTransId="{B0AB4306-AB25-463D-B533-9CA0BEECC667}" sibTransId="{1D8B420E-117F-4C75-A020-0F714ECC43CF}"/>
    <dgm:cxn modelId="{EA9CFE2B-CC11-44AB-A377-A1FDBEBBBD9C}" type="presOf" srcId="{FC3C380A-8508-4D49-B243-54C16A8CE6BE}" destId="{A4CB0C59-473F-4F4D-A499-F835A6BE8869}" srcOrd="0" destOrd="0" presId="urn:microsoft.com/office/officeart/2008/layout/BendingPictureSemiTransparentText"/>
    <dgm:cxn modelId="{D8FDCCEE-93BE-472F-9BE9-EBEA09CD393B}" type="presOf" srcId="{E3E03AD9-D963-472D-974C-9E86D2771A4C}" destId="{8FC87EEC-6638-42EA-B4BE-4671BBEDC292}" srcOrd="0" destOrd="0" presId="urn:microsoft.com/office/officeart/2008/layout/BendingPictureSemiTransparentText"/>
    <dgm:cxn modelId="{B12FF304-1B65-45DF-B5EE-E65C9028B187}" type="presParOf" srcId="{A4CB0C59-473F-4F4D-A499-F835A6BE8869}" destId="{17E78161-FA6C-445A-80C3-0C3E5E9E9FAE}" srcOrd="0" destOrd="0" presId="urn:microsoft.com/office/officeart/2008/layout/BendingPictureSemiTransparentText"/>
    <dgm:cxn modelId="{2DEA0999-D260-4CB3-A74A-37043A23F1C5}" type="presParOf" srcId="{17E78161-FA6C-445A-80C3-0C3E5E9E9FAE}" destId="{CBF6F15D-2ABE-4798-96CD-EBD710C0EE9D}" srcOrd="0" destOrd="0" presId="urn:microsoft.com/office/officeart/2008/layout/BendingPictureSemiTransparentText"/>
    <dgm:cxn modelId="{88492C8D-7733-4C55-9A65-3C0706C6D9A5}" type="presParOf" srcId="{17E78161-FA6C-445A-80C3-0C3E5E9E9FAE}" destId="{8FC87EEC-6638-42EA-B4BE-4671BBEDC292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6F15D-2ABE-4798-96CD-EBD710C0EE9D}">
      <dsp:nvSpPr>
        <dsp:cNvPr id="0" name=""/>
        <dsp:cNvSpPr/>
      </dsp:nvSpPr>
      <dsp:spPr>
        <a:xfrm>
          <a:off x="539540" y="0"/>
          <a:ext cx="8001228" cy="6858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C87EEC-6638-42EA-B4BE-4671BBEDC292}">
      <dsp:nvSpPr>
        <dsp:cNvPr id="0" name=""/>
        <dsp:cNvSpPr/>
      </dsp:nvSpPr>
      <dsp:spPr>
        <a:xfrm>
          <a:off x="571385" y="4800600"/>
          <a:ext cx="8001228" cy="164592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80" tIns="132080" rIns="132080" bIns="13208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smtClean="0"/>
            <a:t>Глобальні проблеми людства</a:t>
          </a:r>
          <a:endParaRPr lang="ru-RU" sz="5200" kern="1200" dirty="0"/>
        </a:p>
      </dsp:txBody>
      <dsp:txXfrm>
        <a:off x="571385" y="4800600"/>
        <a:ext cx="8001228" cy="164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506565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94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3000">
        <p:cut/>
      </p:transition>
    </mc:Choice>
    <mc:Fallback>
      <p:transition spd="slow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512511" cy="244827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err="1">
                <a:solidFill>
                  <a:schemeClr val="tx1"/>
                </a:solidFill>
                <a:effectLst/>
              </a:rPr>
              <a:t>Продовольча</a:t>
            </a:r>
            <a:r>
              <a:rPr lang="ru-RU" sz="2400" dirty="0">
                <a:solidFill>
                  <a:schemeClr val="tx1"/>
                </a:solidFill>
                <a:effectLst/>
              </a:rPr>
              <a:t> проблема </a:t>
            </a:r>
            <a:r>
              <a:rPr lang="ru-RU" sz="1800" dirty="0">
                <a:solidFill>
                  <a:schemeClr val="tx1"/>
                </a:solidFill>
              </a:rPr>
              <a:t>- глобальна проблема, </a:t>
            </a:r>
            <a:r>
              <a:rPr lang="ru-RU" sz="1800" dirty="0" err="1">
                <a:solidFill>
                  <a:schemeClr val="tx1"/>
                </a:solidFill>
              </a:rPr>
              <a:t>що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безпосередньо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впливає</a:t>
            </a:r>
            <a:r>
              <a:rPr lang="ru-RU" sz="1800" dirty="0">
                <a:solidFill>
                  <a:schemeClr val="tx1"/>
                </a:solidFill>
              </a:rPr>
              <a:t> на долю </a:t>
            </a:r>
            <a:r>
              <a:rPr lang="ru-RU" sz="1800" dirty="0" err="1">
                <a:solidFill>
                  <a:schemeClr val="tx1"/>
                </a:solidFill>
              </a:rPr>
              <a:t>всього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людства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Основним</a:t>
            </a:r>
            <a:r>
              <a:rPr lang="ru-RU" sz="1800" dirty="0">
                <a:solidFill>
                  <a:schemeClr val="tx1"/>
                </a:solidFill>
              </a:rPr>
              <a:t> фактором </a:t>
            </a:r>
            <a:r>
              <a:rPr lang="ru-RU" sz="1800" dirty="0" err="1">
                <a:solidFill>
                  <a:schemeClr val="tx1"/>
                </a:solidFill>
              </a:rPr>
              <a:t>визначення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продовольчої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проблеми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світі</a:t>
            </a:r>
            <a:r>
              <a:rPr lang="ru-RU" sz="1800" dirty="0">
                <a:solidFill>
                  <a:schemeClr val="tx1"/>
                </a:solidFill>
              </a:rPr>
              <a:t> є </a:t>
            </a:r>
            <a:r>
              <a:rPr lang="ru-RU" sz="1800" dirty="0" err="1">
                <a:solidFill>
                  <a:schemeClr val="tx1"/>
                </a:solidFill>
              </a:rPr>
              <a:t>спроможність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Землі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прогодувати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нинішнє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майбутнє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покоління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планети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6156176" cy="4797152"/>
          </a:xfrm>
        </p:spPr>
      </p:pic>
    </p:spTree>
    <p:extLst>
      <p:ext uri="{BB962C8B-B14F-4D97-AF65-F5344CB8AC3E}">
        <p14:creationId xmlns:p14="http://schemas.microsoft.com/office/powerpoint/2010/main" val="168847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036495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/>
              <a:t>Проблема подолання відсталості країн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0"/>
            <a:ext cx="6601916" cy="56612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6552728" cy="5661248"/>
          </a:xfrm>
        </p:spPr>
      </p:pic>
    </p:spTree>
    <p:extLst>
      <p:ext uri="{BB962C8B-B14F-4D97-AF65-F5344CB8AC3E}">
        <p14:creationId xmlns:p14="http://schemas.microsoft.com/office/powerpoint/2010/main" val="41180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2" y="27384"/>
            <a:ext cx="9165348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5452" y="0"/>
            <a:ext cx="5580112" cy="6741368"/>
          </a:xfrm>
        </p:spPr>
        <p:txBody>
          <a:bodyPr numCol="1">
            <a:noAutofit/>
          </a:bodyPr>
          <a:lstStyle/>
          <a:p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Воєнні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конфлікти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існували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ніколи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 не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загрожували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всьому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людству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другій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половині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у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зв'язку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подальшим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удосконаленням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ядерної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зброї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ракетної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техніки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нагромадженням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масового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знищення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біологічних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виникла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реальна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знищення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цілих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континентів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розв'язання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третьої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арсеналах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найбільших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зосереджена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зброї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достатньо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знищити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живе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планеті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Атомні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водневі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бомби,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вибухнуть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одночасно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розірвати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Землю на шматки</a:t>
            </a:r>
            <a:r>
              <a:rPr lang="ru-RU" sz="2400" b="1" dirty="0">
                <a:solidFill>
                  <a:schemeClr val="accent6"/>
                </a:solidFill>
              </a:rPr>
              <a:t>.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668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00" y="-6749"/>
            <a:ext cx="4968552" cy="6858000"/>
          </a:xfrm>
        </p:spPr>
        <p:txBody>
          <a:bodyPr numCol="1">
            <a:noAutofit/>
          </a:bodyPr>
          <a:lstStyle/>
          <a:p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Політичні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Упродовж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впливали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протилежні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тенденції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інтеграційні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вимагає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відбувалися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велетенських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наддержав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мобілізувати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місткий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ринок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поступово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почала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домінувати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тенденція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невеликих держав 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основі.Боротьба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міжнаціональних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суперечностей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вирішується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воєн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71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1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3203848" cy="6858000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Регіональні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часто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породжують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одну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важливу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сучасну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проблему -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досягти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мети,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ворогуючі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часто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вдаються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захоплення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заручників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вибухів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літаках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поїздах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супермаркетах та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місцях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масового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скупчення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людей.</a:t>
            </a:r>
          </a:p>
        </p:txBody>
      </p:sp>
    </p:spTree>
    <p:extLst>
      <p:ext uri="{BB962C8B-B14F-4D97-AF65-F5344CB8AC3E}">
        <p14:creationId xmlns:p14="http://schemas.microsoft.com/office/powerpoint/2010/main" val="134333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14599"/>
            <a:ext cx="6876256" cy="61926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3347863" cy="6858000"/>
          </a:xfrm>
        </p:spPr>
        <p:txBody>
          <a:bodyPr>
            <a:noAutofit/>
          </a:bodyPr>
          <a:lstStyle/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проблема.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виражає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забезпеченості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сировинними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ресурсами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життєдіяльності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вразливими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ресурсами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відновлювані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вода,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перебувають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відтворення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знаходяться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розладнання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зникнення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97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433048" cy="60212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Освоєння Світового океану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35699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Прогрес</a:t>
            </a:r>
            <a:r>
              <a:rPr lang="ru-RU" sz="2400" b="1" dirty="0"/>
              <a:t> у </a:t>
            </a:r>
            <a:r>
              <a:rPr lang="ru-RU" sz="2400" b="1" dirty="0" err="1"/>
              <a:t>сфері</a:t>
            </a:r>
            <a:r>
              <a:rPr lang="ru-RU" sz="2400" b="1" dirty="0"/>
              <a:t> науки і </a:t>
            </a:r>
            <a:r>
              <a:rPr lang="ru-RU" sz="2400" b="1" dirty="0" err="1"/>
              <a:t>техніки</a:t>
            </a:r>
            <a:r>
              <a:rPr lang="ru-RU" sz="2400" b="1" dirty="0"/>
              <a:t> дозволив </a:t>
            </a:r>
            <a:r>
              <a:rPr lang="ru-RU" sz="2400" b="1" dirty="0" err="1"/>
              <a:t>значно</a:t>
            </a:r>
            <a:r>
              <a:rPr lang="ru-RU" sz="2400" b="1" dirty="0"/>
              <a:t> </a:t>
            </a:r>
            <a:r>
              <a:rPr lang="ru-RU" sz="2400" b="1" dirty="0" err="1"/>
              <a:t>розширити</a:t>
            </a:r>
            <a:r>
              <a:rPr lang="ru-RU" sz="2400" b="1" dirty="0"/>
              <a:t> сферу й </a:t>
            </a:r>
            <a:r>
              <a:rPr lang="ru-RU" sz="2400" b="1" dirty="0" err="1"/>
              <a:t>масштаби</a:t>
            </a:r>
            <a:r>
              <a:rPr lang="ru-RU" sz="2400" b="1" dirty="0"/>
              <a:t>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 </a:t>
            </a:r>
            <a:r>
              <a:rPr lang="ru-RU" sz="2400" b="1" dirty="0" err="1"/>
              <a:t>ресурсів</a:t>
            </a:r>
            <a:r>
              <a:rPr lang="ru-RU" sz="2400" b="1" dirty="0"/>
              <a:t> і простору </a:t>
            </a:r>
            <a:r>
              <a:rPr lang="ru-RU" sz="2400" b="1" dirty="0" err="1"/>
              <a:t>Світового</a:t>
            </a:r>
            <a:r>
              <a:rPr lang="ru-RU" sz="2400" b="1" dirty="0"/>
              <a:t> океану. </a:t>
            </a:r>
            <a:r>
              <a:rPr lang="ru-RU" sz="2400" b="1" dirty="0" err="1"/>
              <a:t>Швидкими</a:t>
            </a:r>
            <a:r>
              <a:rPr lang="ru-RU" sz="2400" b="1" dirty="0"/>
              <a:t> темпами </a:t>
            </a:r>
            <a:r>
              <a:rPr lang="ru-RU" sz="2400" b="1" dirty="0" err="1"/>
              <a:t>розвивається</a:t>
            </a:r>
            <a:r>
              <a:rPr lang="ru-RU" sz="2400" b="1" dirty="0"/>
              <a:t> флот — </a:t>
            </a:r>
            <a:r>
              <a:rPr lang="ru-RU" sz="2400" b="1" dirty="0" err="1"/>
              <a:t>головний</a:t>
            </a:r>
            <a:r>
              <a:rPr lang="ru-RU" sz="2400" b="1" dirty="0"/>
              <a:t> </a:t>
            </a:r>
            <a:r>
              <a:rPr lang="ru-RU" sz="2400" b="1" dirty="0" err="1"/>
              <a:t>користувач</a:t>
            </a:r>
            <a:r>
              <a:rPr lang="ru-RU" sz="2400" b="1" dirty="0"/>
              <a:t> </a:t>
            </a:r>
            <a:r>
              <a:rPr lang="ru-RU" sz="2400" b="1" dirty="0" err="1"/>
              <a:t>просторових</a:t>
            </a:r>
            <a:r>
              <a:rPr lang="ru-RU" sz="2400" b="1" dirty="0"/>
              <a:t> </a:t>
            </a:r>
            <a:r>
              <a:rPr lang="ru-RU" sz="2400" b="1" dirty="0" err="1"/>
              <a:t>ресурсів</a:t>
            </a:r>
            <a:r>
              <a:rPr lang="ru-RU" sz="2400" b="1" dirty="0"/>
              <a:t>. </a:t>
            </a:r>
            <a:r>
              <a:rPr lang="ru-RU" sz="2400" b="1" dirty="0" err="1"/>
              <a:t>Останні</a:t>
            </a:r>
            <a:r>
              <a:rPr lang="ru-RU" sz="2400" b="1" dirty="0"/>
              <a:t> </a:t>
            </a:r>
            <a:r>
              <a:rPr lang="ru-RU" sz="2400" b="1" dirty="0" err="1"/>
              <a:t>прогнози</a:t>
            </a:r>
            <a:r>
              <a:rPr lang="ru-RU" sz="2400" b="1" dirty="0"/>
              <a:t> </a:t>
            </a:r>
            <a:r>
              <a:rPr lang="ru-RU" sz="2400" b="1" dirty="0" err="1"/>
              <a:t>свідчать</a:t>
            </a:r>
            <a:r>
              <a:rPr lang="ru-RU" sz="2400" b="1" dirty="0"/>
              <a:t> про те, </a:t>
            </a:r>
            <a:r>
              <a:rPr lang="ru-RU" sz="2400" b="1" dirty="0" err="1"/>
              <a:t>що</a:t>
            </a:r>
            <a:r>
              <a:rPr lang="ru-RU" sz="2400" b="1" dirty="0"/>
              <a:t> в </a:t>
            </a:r>
            <a:r>
              <a:rPr lang="ru-RU" sz="2400" b="1" dirty="0" err="1"/>
              <a:t>найближчі</a:t>
            </a:r>
            <a:r>
              <a:rPr lang="ru-RU" sz="2400" b="1" dirty="0"/>
              <a:t> 20—30 </a:t>
            </a:r>
            <a:r>
              <a:rPr lang="ru-RU" sz="2400" b="1" dirty="0" err="1"/>
              <a:t>років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збільшити</a:t>
            </a:r>
            <a:r>
              <a:rPr lang="ru-RU" sz="2400" b="1" dirty="0"/>
              <a:t> </a:t>
            </a:r>
            <a:r>
              <a:rPr lang="ru-RU" sz="2400" b="1" dirty="0" err="1"/>
              <a:t>щорічне</a:t>
            </a:r>
            <a:r>
              <a:rPr lang="ru-RU" sz="2400" b="1" dirty="0"/>
              <a:t> </a:t>
            </a:r>
            <a:r>
              <a:rPr lang="ru-RU" sz="2400" b="1" dirty="0" err="1"/>
              <a:t>добування</a:t>
            </a:r>
            <a:r>
              <a:rPr lang="ru-RU" sz="2400" b="1" dirty="0"/>
              <a:t> </a:t>
            </a:r>
            <a:r>
              <a:rPr lang="ru-RU" sz="2400" b="1" dirty="0" err="1"/>
              <a:t>морських</a:t>
            </a:r>
            <a:r>
              <a:rPr lang="ru-RU" sz="2400" b="1" dirty="0"/>
              <a:t> </a:t>
            </a:r>
            <a:r>
              <a:rPr lang="ru-RU" sz="2400" b="1" dirty="0" err="1"/>
              <a:t>біологічних</a:t>
            </a:r>
            <a:r>
              <a:rPr lang="ru-RU" sz="2400" b="1" dirty="0"/>
              <a:t> </a:t>
            </a:r>
            <a:r>
              <a:rPr lang="ru-RU" sz="2400" b="1" dirty="0" err="1"/>
              <a:t>ресурсів</a:t>
            </a:r>
            <a:r>
              <a:rPr lang="ru-RU" sz="2400" b="1" dirty="0"/>
              <a:t> до 150—180 млн. т . </a:t>
            </a:r>
            <a:r>
              <a:rPr lang="ru-RU" sz="2400" b="1" dirty="0" err="1"/>
              <a:t>Крім</a:t>
            </a:r>
            <a:r>
              <a:rPr lang="ru-RU" sz="2400" b="1" dirty="0"/>
              <a:t> </a:t>
            </a:r>
            <a:r>
              <a:rPr lang="ru-RU" sz="2400" b="1" dirty="0" err="1"/>
              <a:t>біологічних</a:t>
            </a:r>
            <a:r>
              <a:rPr lang="ru-RU" sz="2400" b="1" dirty="0"/>
              <a:t> </a:t>
            </a:r>
            <a:r>
              <a:rPr lang="ru-RU" sz="2400" b="1" dirty="0" err="1"/>
              <a:t>ресурсів</a:t>
            </a:r>
            <a:r>
              <a:rPr lang="ru-RU" sz="2400" b="1" dirty="0"/>
              <a:t>, </a:t>
            </a:r>
            <a:r>
              <a:rPr lang="ru-RU" sz="2400" b="1" dirty="0" err="1"/>
              <a:t>Світовий</a:t>
            </a:r>
            <a:r>
              <a:rPr lang="ru-RU" sz="2400" b="1" dirty="0"/>
              <a:t> океан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колосальні</a:t>
            </a:r>
            <a:r>
              <a:rPr lang="ru-RU" sz="2400" b="1" dirty="0"/>
              <a:t> </a:t>
            </a:r>
            <a:r>
              <a:rPr lang="ru-RU" sz="2400" b="1" dirty="0" err="1"/>
              <a:t>мінеральні</a:t>
            </a:r>
            <a:r>
              <a:rPr lang="ru-RU" sz="2400" b="1" dirty="0"/>
              <a:t> </a:t>
            </a:r>
            <a:r>
              <a:rPr lang="ru-RU" sz="2400" b="1" dirty="0" err="1"/>
              <a:t>багатства</a:t>
            </a:r>
            <a:r>
              <a:rPr lang="ru-RU" sz="2400" b="1" dirty="0"/>
              <a:t> — </a:t>
            </a:r>
            <a:r>
              <a:rPr lang="ru-RU" sz="2400" b="1" dirty="0" err="1"/>
              <a:t>корисні</a:t>
            </a:r>
            <a:r>
              <a:rPr lang="ru-RU" sz="2400" b="1" dirty="0"/>
              <a:t> </a:t>
            </a:r>
            <a:r>
              <a:rPr lang="ru-RU" sz="2400" b="1" dirty="0" err="1"/>
              <a:t>копалини</a:t>
            </a:r>
            <a:r>
              <a:rPr lang="ru-RU" sz="2400" b="1" dirty="0"/>
              <a:t>. </a:t>
            </a:r>
            <a:r>
              <a:rPr lang="ru-RU" sz="2400" b="1" dirty="0" err="1"/>
              <a:t>Інтенсивно</a:t>
            </a:r>
            <a:r>
              <a:rPr lang="ru-RU" sz="2400" b="1" dirty="0"/>
              <a:t> </a:t>
            </a:r>
            <a:r>
              <a:rPr lang="ru-RU" sz="2400" b="1" dirty="0" err="1"/>
              <a:t>здійснюється</a:t>
            </a:r>
            <a:r>
              <a:rPr lang="ru-RU" sz="2400" b="1" dirty="0"/>
              <a:t>  </a:t>
            </a:r>
            <a:r>
              <a:rPr lang="ru-RU" sz="2400" b="1" dirty="0" err="1"/>
              <a:t>видобування</a:t>
            </a:r>
            <a:r>
              <a:rPr lang="ru-RU" sz="2400" b="1" dirty="0"/>
              <a:t> </a:t>
            </a:r>
            <a:r>
              <a:rPr lang="ru-RU" sz="2400" b="1" dirty="0" err="1"/>
              <a:t>нафти</a:t>
            </a:r>
            <a:r>
              <a:rPr lang="ru-RU" sz="2400" b="1" dirty="0"/>
              <a:t> й газу на </a:t>
            </a:r>
            <a:r>
              <a:rPr lang="ru-RU" sz="2400" b="1" dirty="0" err="1"/>
              <a:t>шельфі</a:t>
            </a:r>
            <a:r>
              <a:rPr lang="ru-RU" sz="2400" b="1" dirty="0"/>
              <a:t>. </a:t>
            </a:r>
            <a:r>
              <a:rPr lang="ru-RU" sz="2400" b="1" dirty="0" err="1"/>
              <a:t>Світовий</a:t>
            </a:r>
            <a:r>
              <a:rPr lang="ru-RU" sz="2400" b="1" dirty="0"/>
              <a:t> океан — </a:t>
            </a:r>
            <a:r>
              <a:rPr lang="ru-RU" sz="2400" b="1" dirty="0" err="1"/>
              <a:t>гігантський</a:t>
            </a:r>
            <a:r>
              <a:rPr lang="ru-RU" sz="2400" b="1" dirty="0"/>
              <a:t> </a:t>
            </a:r>
            <a:r>
              <a:rPr lang="ru-RU" sz="2400" b="1" dirty="0" err="1"/>
              <a:t>акумулятор</a:t>
            </a:r>
            <a:r>
              <a:rPr lang="ru-RU" sz="2400" b="1" dirty="0"/>
              <a:t> </a:t>
            </a:r>
            <a:r>
              <a:rPr lang="ru-RU" sz="2400" b="1" dirty="0" err="1"/>
              <a:t>енергії</a:t>
            </a:r>
            <a:r>
              <a:rPr lang="ru-RU" sz="2400" b="1" dirty="0"/>
              <a:t>.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накопичує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у </a:t>
            </a:r>
            <a:r>
              <a:rPr lang="ru-RU" sz="2400" b="1" dirty="0" err="1"/>
              <a:t>вигляді</a:t>
            </a:r>
            <a:r>
              <a:rPr lang="ru-RU" sz="2400" b="1" dirty="0"/>
              <a:t> </a:t>
            </a:r>
            <a:r>
              <a:rPr lang="ru-RU" sz="2400" b="1" dirty="0" err="1"/>
              <a:t>кінетичної</a:t>
            </a:r>
            <a:r>
              <a:rPr lang="ru-RU" sz="2400" b="1" dirty="0"/>
              <a:t> </a:t>
            </a:r>
            <a:r>
              <a:rPr lang="ru-RU" sz="2400" b="1" dirty="0" err="1"/>
              <a:t>енергії</a:t>
            </a:r>
            <a:r>
              <a:rPr lang="ru-RU" sz="2400" b="1" dirty="0"/>
              <a:t> </a:t>
            </a:r>
            <a:r>
              <a:rPr lang="ru-RU" sz="2400" b="1" dirty="0" err="1"/>
              <a:t>течій</a:t>
            </a:r>
            <a:r>
              <a:rPr lang="ru-RU" sz="2400" b="1" dirty="0"/>
              <a:t> і </a:t>
            </a:r>
            <a:r>
              <a:rPr lang="ru-RU" sz="2400" b="1" dirty="0" err="1"/>
              <a:t>хвиль</a:t>
            </a:r>
            <a:r>
              <a:rPr lang="ru-RU" sz="2400" b="1" dirty="0"/>
              <a:t>, </a:t>
            </a:r>
            <a:r>
              <a:rPr lang="ru-RU" sz="2400" b="1" dirty="0" err="1"/>
              <a:t>потенційної</a:t>
            </a:r>
            <a:r>
              <a:rPr lang="ru-RU" sz="2400" b="1" dirty="0"/>
              <a:t> </a:t>
            </a:r>
            <a:r>
              <a:rPr lang="ru-RU" sz="2400" b="1" dirty="0" err="1"/>
              <a:t>енергії</a:t>
            </a:r>
            <a:r>
              <a:rPr lang="ru-RU" sz="2400" b="1" dirty="0"/>
              <a:t>, </a:t>
            </a:r>
            <a:r>
              <a:rPr lang="ru-RU" sz="2400" b="1" dirty="0" err="1"/>
              <a:t>пов'язаної</a:t>
            </a:r>
            <a:r>
              <a:rPr lang="ru-RU" sz="2400" b="1" dirty="0"/>
              <a:t> з </a:t>
            </a:r>
            <a:r>
              <a:rPr lang="ru-RU" sz="2400" b="1" dirty="0" err="1"/>
              <a:t>різницею</a:t>
            </a:r>
            <a:r>
              <a:rPr lang="ru-RU" sz="2400" b="1" dirty="0"/>
              <a:t> </a:t>
            </a:r>
            <a:r>
              <a:rPr lang="ru-RU" sz="2400" b="1" dirty="0" err="1"/>
              <a:t>рівня</a:t>
            </a:r>
            <a:r>
              <a:rPr lang="ru-RU" sz="2400" b="1" dirty="0"/>
              <a:t> океану в </a:t>
            </a:r>
            <a:r>
              <a:rPr lang="ru-RU" sz="2400" b="1" dirty="0" err="1"/>
              <a:t>різних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частинах</a:t>
            </a:r>
            <a:r>
              <a:rPr lang="ru-RU" sz="2400" b="1" dirty="0"/>
              <a:t>, і, </a:t>
            </a:r>
            <a:r>
              <a:rPr lang="ru-RU" sz="2400" b="1" dirty="0" err="1"/>
              <a:t>нарешті</a:t>
            </a:r>
            <a:r>
              <a:rPr lang="ru-RU" sz="2400" b="1" dirty="0"/>
              <a:t>, </a:t>
            </a:r>
            <a:r>
              <a:rPr lang="ru-RU" sz="2400" b="1" dirty="0" err="1"/>
              <a:t>теплової</a:t>
            </a:r>
            <a:r>
              <a:rPr lang="ru-RU" sz="2400" b="1" dirty="0"/>
              <a:t> (</a:t>
            </a:r>
            <a:r>
              <a:rPr lang="ru-RU" sz="2400" b="1" dirty="0" err="1"/>
              <a:t>гідротермальної</a:t>
            </a:r>
            <a:r>
              <a:rPr lang="ru-RU" sz="2400" b="1" dirty="0"/>
              <a:t>) </a:t>
            </a:r>
            <a:r>
              <a:rPr lang="ru-RU" sz="2400" b="1" dirty="0" err="1"/>
              <a:t>енергії</a:t>
            </a:r>
            <a:r>
              <a:rPr lang="ru-RU" sz="2400" b="1" dirty="0"/>
              <a:t> (</a:t>
            </a:r>
            <a:r>
              <a:rPr lang="ru-RU" sz="2400" b="1" dirty="0" err="1"/>
              <a:t>завдяки</a:t>
            </a:r>
            <a:r>
              <a:rPr lang="ru-RU" sz="2400" b="1" dirty="0"/>
              <a:t> </a:t>
            </a:r>
            <a:r>
              <a:rPr lang="ru-RU" sz="2400" b="1" dirty="0" err="1"/>
              <a:t>різниці</a:t>
            </a:r>
            <a:r>
              <a:rPr lang="ru-RU" sz="2400" b="1" dirty="0"/>
              <a:t> температур </a:t>
            </a:r>
            <a:r>
              <a:rPr lang="ru-RU" sz="2400" b="1" dirty="0" err="1"/>
              <a:t>різних</a:t>
            </a:r>
            <a:r>
              <a:rPr lang="ru-RU" sz="2400" b="1" dirty="0"/>
              <a:t> </a:t>
            </a:r>
            <a:r>
              <a:rPr lang="ru-RU" sz="2400" b="1" dirty="0" err="1"/>
              <a:t>шарів</a:t>
            </a:r>
            <a:r>
              <a:rPr lang="ru-RU" sz="2400" b="1" dirty="0"/>
              <a:t> океану). </a:t>
            </a:r>
            <a:r>
              <a:rPr lang="ru-RU" sz="2400" b="1" dirty="0" err="1"/>
              <a:t>Енергія</a:t>
            </a:r>
            <a:r>
              <a:rPr lang="ru-RU" sz="2400" b="1" dirty="0"/>
              <a:t> </a:t>
            </a:r>
            <a:r>
              <a:rPr lang="ru-RU" sz="2400" b="1" dirty="0" err="1"/>
              <a:t>Світового</a:t>
            </a:r>
            <a:r>
              <a:rPr lang="ru-RU" sz="2400" b="1" dirty="0"/>
              <a:t> океану </a:t>
            </a:r>
            <a:r>
              <a:rPr lang="ru-RU" sz="2400" b="1" dirty="0" err="1"/>
              <a:t>невичерпна</a:t>
            </a:r>
            <a:r>
              <a:rPr lang="ru-RU" sz="2400" b="1" dirty="0"/>
              <a:t>, але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поки</a:t>
            </a:r>
            <a:r>
              <a:rPr lang="ru-RU" sz="2400" b="1" dirty="0"/>
              <a:t>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залишається</a:t>
            </a:r>
            <a:r>
              <a:rPr lang="ru-RU" sz="2400" b="1" dirty="0"/>
              <a:t> </a:t>
            </a:r>
            <a:r>
              <a:rPr lang="ru-RU" sz="2400" b="1" dirty="0" err="1"/>
              <a:t>проблематичним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83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2"/>
            <a:ext cx="6696744" cy="65198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464425" cy="6858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/>
              <a:t>Міжнародна</a:t>
            </a:r>
            <a:r>
              <a:rPr lang="ru-RU" sz="1600" b="1" dirty="0"/>
              <a:t> команда </a:t>
            </a:r>
            <a:r>
              <a:rPr lang="ru-RU" sz="1600" b="1" dirty="0" err="1"/>
              <a:t>вчених</a:t>
            </a:r>
            <a:r>
              <a:rPr lang="ru-RU" sz="1600" b="1" dirty="0"/>
              <a:t> </a:t>
            </a:r>
            <a:r>
              <a:rPr lang="ru-RU" sz="1600" b="1" dirty="0" err="1"/>
              <a:t>зафіксувала</a:t>
            </a:r>
            <a:r>
              <a:rPr lang="ru-RU" sz="1600" b="1" dirty="0"/>
              <a:t> </a:t>
            </a:r>
            <a:r>
              <a:rPr lang="ru-RU" sz="1600" b="1" dirty="0" err="1"/>
              <a:t>різке</a:t>
            </a:r>
            <a:r>
              <a:rPr lang="ru-RU" sz="1600" b="1" dirty="0"/>
              <a:t> </a:t>
            </a:r>
            <a:r>
              <a:rPr lang="ru-RU" sz="1600" b="1" dirty="0" err="1"/>
              <a:t>поширення</a:t>
            </a:r>
            <a:r>
              <a:rPr lang="ru-RU" sz="1600" b="1" dirty="0"/>
              <a:t> смертельно </a:t>
            </a:r>
            <a:r>
              <a:rPr lang="ru-RU" sz="1600" b="1" dirty="0" err="1"/>
              <a:t>небезпечних</a:t>
            </a:r>
            <a:r>
              <a:rPr lang="ru-RU" sz="1600" b="1" dirty="0"/>
              <a:t> хвороб у </a:t>
            </a:r>
            <a:r>
              <a:rPr lang="ru-RU" sz="1600" b="1" dirty="0" err="1"/>
              <a:t>всьому</a:t>
            </a:r>
            <a:r>
              <a:rPr lang="ru-RU" sz="1600" b="1" dirty="0"/>
              <a:t> </a:t>
            </a:r>
            <a:r>
              <a:rPr lang="ru-RU" sz="1600" b="1" dirty="0" err="1"/>
              <a:t>світі</a:t>
            </a:r>
            <a:r>
              <a:rPr lang="ru-RU" sz="1600" b="1" dirty="0"/>
              <a:t>. За </a:t>
            </a:r>
            <a:r>
              <a:rPr lang="ru-RU" sz="1600" b="1" dirty="0" err="1"/>
              <a:t>минулі</a:t>
            </a:r>
            <a:r>
              <a:rPr lang="ru-RU" sz="1600" b="1" dirty="0"/>
              <a:t> 50 </a:t>
            </a:r>
            <a:r>
              <a:rPr lang="ru-RU" sz="1600" b="1" dirty="0" err="1"/>
              <a:t>років</a:t>
            </a:r>
            <a:r>
              <a:rPr lang="ru-RU" sz="1600" b="1" dirty="0"/>
              <a:t> </a:t>
            </a:r>
            <a:r>
              <a:rPr lang="ru-RU" sz="1600" b="1" dirty="0" err="1"/>
              <a:t>смертельних</a:t>
            </a:r>
            <a:r>
              <a:rPr lang="ru-RU" sz="1600" b="1" dirty="0"/>
              <a:t> хвороб на </a:t>
            </a:r>
            <a:r>
              <a:rPr lang="ru-RU" sz="1600" b="1" dirty="0" err="1"/>
              <a:t>Землі</a:t>
            </a:r>
            <a:r>
              <a:rPr lang="ru-RU" sz="1600" b="1" dirty="0"/>
              <a:t> стало в </a:t>
            </a:r>
            <a:r>
              <a:rPr lang="ru-RU" sz="1600" b="1" dirty="0" err="1"/>
              <a:t>чотири</a:t>
            </a:r>
            <a:r>
              <a:rPr lang="ru-RU" sz="1600" b="1" dirty="0"/>
              <a:t> рази </a:t>
            </a:r>
            <a:r>
              <a:rPr lang="ru-RU" sz="1600" b="1" dirty="0" err="1"/>
              <a:t>більше</a:t>
            </a:r>
            <a:r>
              <a:rPr lang="ru-RU" sz="1600" b="1" dirty="0"/>
              <a:t>. </a:t>
            </a:r>
            <a:r>
              <a:rPr lang="ru-RU" sz="1600" b="1" dirty="0" err="1"/>
              <a:t>Приблизно</a:t>
            </a:r>
            <a:r>
              <a:rPr lang="ru-RU" sz="1600" b="1" dirty="0"/>
              <a:t> 60% </a:t>
            </a:r>
            <a:r>
              <a:rPr lang="ru-RU" sz="1600" b="1" dirty="0" err="1"/>
              <a:t>вірусів</a:t>
            </a:r>
            <a:r>
              <a:rPr lang="ru-RU" sz="1600" b="1" dirty="0"/>
              <a:t> </a:t>
            </a:r>
            <a:r>
              <a:rPr lang="ru-RU" sz="1600" b="1" dirty="0" err="1"/>
              <a:t>передалися</a:t>
            </a:r>
            <a:r>
              <a:rPr lang="ru-RU" sz="1600" b="1" dirty="0"/>
              <a:t> людям </a:t>
            </a:r>
            <a:r>
              <a:rPr lang="ru-RU" sz="1600" b="1" dirty="0" err="1"/>
              <a:t>від</a:t>
            </a:r>
            <a:r>
              <a:rPr lang="ru-RU" sz="1600" b="1" dirty="0"/>
              <a:t> </a:t>
            </a:r>
            <a:r>
              <a:rPr lang="ru-RU" sz="1600" b="1" dirty="0" err="1"/>
              <a:t>тварин</a:t>
            </a:r>
            <a:r>
              <a:rPr lang="ru-RU" sz="1600" b="1" dirty="0"/>
              <a:t>. </a:t>
            </a:r>
            <a:r>
              <a:rPr lang="ru-RU" sz="1600" b="1" dirty="0" err="1" smtClean="0"/>
              <a:t>Навіть</a:t>
            </a:r>
            <a:r>
              <a:rPr lang="ru-RU" sz="1600" b="1" dirty="0" smtClean="0"/>
              <a:t> </a:t>
            </a:r>
            <a:r>
              <a:rPr lang="ru-RU" sz="1600" b="1" dirty="0"/>
              <a:t>у </a:t>
            </a:r>
            <a:r>
              <a:rPr lang="ru-RU" sz="1600" b="1" dirty="0" err="1"/>
              <a:t>країнах</a:t>
            </a:r>
            <a:r>
              <a:rPr lang="ru-RU" sz="1600" b="1" dirty="0"/>
              <a:t> </a:t>
            </a:r>
            <a:r>
              <a:rPr lang="ru-RU" sz="1600" b="1" dirty="0" err="1"/>
              <a:t>зі</a:t>
            </a:r>
            <a:r>
              <a:rPr lang="ru-RU" sz="1600" b="1" dirty="0"/>
              <a:t> </a:t>
            </a:r>
            <a:r>
              <a:rPr lang="ru-RU" sz="1600" b="1" dirty="0" err="1"/>
              <a:t>сприятливими</a:t>
            </a:r>
            <a:r>
              <a:rPr lang="ru-RU" sz="1600" b="1" dirty="0"/>
              <a:t> </a:t>
            </a:r>
            <a:r>
              <a:rPr lang="ru-RU" sz="1600" b="1" dirty="0" err="1"/>
              <a:t>екологічними</a:t>
            </a:r>
            <a:r>
              <a:rPr lang="ru-RU" sz="1600" b="1" dirty="0"/>
              <a:t> та </a:t>
            </a:r>
            <a:r>
              <a:rPr lang="ru-RU" sz="1600" b="1" dirty="0" err="1" smtClean="0"/>
              <a:t>кліматичними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умовами</a:t>
            </a:r>
            <a:r>
              <a:rPr lang="ru-RU" sz="1600" b="1" dirty="0"/>
              <a:t>, з </a:t>
            </a:r>
            <a:r>
              <a:rPr lang="ru-RU" sz="1600" b="1" dirty="0" err="1"/>
              <a:t>високим</a:t>
            </a:r>
            <a:r>
              <a:rPr lang="ru-RU" sz="1600" b="1" dirty="0"/>
              <a:t> </a:t>
            </a:r>
            <a:r>
              <a:rPr lang="ru-RU" sz="1600" b="1" dirty="0" err="1"/>
              <a:t>рівнем</a:t>
            </a:r>
            <a:r>
              <a:rPr lang="ru-RU" sz="1600" b="1" dirty="0"/>
              <a:t> </a:t>
            </a:r>
            <a:r>
              <a:rPr lang="ru-RU" sz="1600" b="1" dirty="0" err="1"/>
              <a:t>життя</a:t>
            </a:r>
            <a:r>
              <a:rPr lang="ru-RU" sz="1600" b="1" dirty="0"/>
              <a:t> </a:t>
            </a:r>
            <a:r>
              <a:rPr lang="ru-RU" sz="1600" b="1" dirty="0" smtClean="0"/>
              <a:t>і </a:t>
            </a:r>
            <a:r>
              <a:rPr lang="ru-RU" sz="1600" b="1" dirty="0" err="1" smtClean="0"/>
              <a:t>медичного</a:t>
            </a:r>
            <a:r>
              <a:rPr lang="ru-RU" sz="1600" b="1" dirty="0" smtClean="0"/>
              <a:t> </a:t>
            </a:r>
            <a:r>
              <a:rPr lang="ru-RU" sz="1600" b="1" dirty="0" err="1"/>
              <a:t>обслуговування</a:t>
            </a:r>
            <a:r>
              <a:rPr lang="ru-RU" sz="1600" b="1" dirty="0"/>
              <a:t> (</a:t>
            </a:r>
            <a:r>
              <a:rPr lang="ru-RU" sz="1600" b="1" dirty="0" err="1"/>
              <a:t>наприклад</a:t>
            </a:r>
            <a:r>
              <a:rPr lang="ru-RU" sz="1600" b="1" dirty="0"/>
              <a:t>, </a:t>
            </a:r>
            <a:r>
              <a:rPr lang="ru-RU" sz="1600" b="1" dirty="0" smtClean="0"/>
              <a:t>у </a:t>
            </a:r>
            <a:r>
              <a:rPr lang="ru-RU" sz="1600" b="1" dirty="0" err="1" smtClean="0"/>
              <a:t>Швеції</a:t>
            </a:r>
            <a:r>
              <a:rPr lang="ru-RU" sz="1600" b="1" dirty="0" smtClean="0"/>
              <a:t>,  </a:t>
            </a:r>
            <a:r>
              <a:rPr lang="ru-RU" sz="1600" b="1" dirty="0" err="1"/>
              <a:t>Швейцарії</a:t>
            </a:r>
            <a:r>
              <a:rPr lang="ru-RU" sz="1600" b="1" dirty="0"/>
              <a:t>, </a:t>
            </a:r>
            <a:r>
              <a:rPr lang="ru-RU" sz="1600" b="1" dirty="0" err="1"/>
              <a:t>Австрії</a:t>
            </a:r>
            <a:r>
              <a:rPr lang="ru-RU" sz="1600" b="1" dirty="0"/>
              <a:t>) у </a:t>
            </a:r>
            <a:r>
              <a:rPr lang="ru-RU" sz="1600" b="1" dirty="0" err="1"/>
              <a:t>частини</a:t>
            </a:r>
            <a:r>
              <a:rPr lang="ru-RU" sz="1600" b="1" dirty="0"/>
              <a:t> людей, </a:t>
            </a:r>
            <a:r>
              <a:rPr lang="ru-RU" sz="1600" b="1" dirty="0" err="1"/>
              <a:t>які</a:t>
            </a:r>
            <a:r>
              <a:rPr lang="ru-RU" sz="1600" b="1" dirty="0"/>
              <a:t> не </a:t>
            </a:r>
            <a:r>
              <a:rPr lang="ru-RU" sz="1600" b="1" dirty="0" err="1"/>
              <a:t>мали</a:t>
            </a:r>
            <a:r>
              <a:rPr lang="ru-RU" sz="1600" b="1" dirty="0"/>
              <a:t> </a:t>
            </a:r>
            <a:r>
              <a:rPr lang="ru-RU" sz="1600" b="1" dirty="0" err="1" smtClean="0"/>
              <a:t>жодних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генетичних</a:t>
            </a:r>
            <a:r>
              <a:rPr lang="ru-RU" sz="1600" b="1" dirty="0" smtClean="0"/>
              <a:t> </a:t>
            </a:r>
            <a:r>
              <a:rPr lang="ru-RU" sz="1600" b="1" dirty="0" err="1"/>
              <a:t>захворювань</a:t>
            </a:r>
            <a:r>
              <a:rPr lang="ru-RU" sz="1600" b="1" dirty="0"/>
              <a:t>, </a:t>
            </a:r>
            <a:r>
              <a:rPr lang="ru-RU" sz="1600" b="1" dirty="0" err="1"/>
              <a:t>внаслідок</a:t>
            </a:r>
            <a:r>
              <a:rPr lang="ru-RU" sz="1600" b="1" dirty="0"/>
              <a:t> неправильного способу </a:t>
            </a:r>
            <a:r>
              <a:rPr lang="ru-RU" sz="1600" b="1" dirty="0" err="1" smtClean="0"/>
              <a:t>життя</a:t>
            </a:r>
            <a:r>
              <a:rPr lang="ru-RU" sz="1600" b="1" dirty="0" smtClean="0"/>
              <a:t> (</a:t>
            </a:r>
            <a:r>
              <a:rPr lang="ru-RU" sz="1600" b="1" dirty="0" err="1" smtClean="0"/>
              <a:t>переїдання</a:t>
            </a:r>
            <a:r>
              <a:rPr lang="ru-RU" sz="1600" b="1" dirty="0"/>
              <a:t>, </a:t>
            </a:r>
            <a:r>
              <a:rPr lang="ru-RU" sz="1600" b="1" dirty="0" err="1"/>
              <a:t>недостатньої</a:t>
            </a:r>
            <a:r>
              <a:rPr lang="ru-RU" sz="1600" b="1" dirty="0"/>
              <a:t> </a:t>
            </a:r>
            <a:r>
              <a:rPr lang="ru-RU" sz="1600" b="1" dirty="0" err="1" smtClean="0"/>
              <a:t>рухової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активності</a:t>
            </a:r>
            <a:r>
              <a:rPr lang="ru-RU" sz="1600" b="1" dirty="0"/>
              <a:t>, </a:t>
            </a:r>
            <a:r>
              <a:rPr lang="ru-RU" sz="1600" b="1" dirty="0" err="1"/>
              <a:t>тютюнопаління</a:t>
            </a:r>
            <a:r>
              <a:rPr lang="ru-RU" sz="1600" b="1" dirty="0"/>
              <a:t>, </a:t>
            </a:r>
            <a:r>
              <a:rPr lang="ru-RU" sz="1600" b="1" dirty="0" err="1" smtClean="0"/>
              <a:t>зловживання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алкогольними</a:t>
            </a:r>
            <a:r>
              <a:rPr lang="ru-RU" sz="1600" b="1" dirty="0" smtClean="0"/>
              <a:t> </a:t>
            </a:r>
            <a:r>
              <a:rPr lang="ru-RU" sz="1600" b="1" dirty="0"/>
              <a:t>напоями, </a:t>
            </a:r>
            <a:r>
              <a:rPr lang="ru-RU" sz="1600" b="1" dirty="0" err="1"/>
              <a:t>вживання</a:t>
            </a:r>
            <a:r>
              <a:rPr lang="ru-RU" sz="1600" b="1" dirty="0"/>
              <a:t> </a:t>
            </a:r>
            <a:r>
              <a:rPr lang="ru-RU" sz="1600" b="1" dirty="0" err="1"/>
              <a:t>наркотичних</a:t>
            </a:r>
            <a:r>
              <a:rPr lang="ru-RU" sz="1600" b="1" dirty="0"/>
              <a:t> </a:t>
            </a:r>
            <a:r>
              <a:rPr lang="ru-RU" sz="1600" b="1" dirty="0" err="1"/>
              <a:t>речовин</a:t>
            </a:r>
            <a:r>
              <a:rPr lang="ru-RU" sz="1600" b="1" dirty="0"/>
              <a:t>, </a:t>
            </a:r>
            <a:r>
              <a:rPr lang="ru-RU" sz="1600" b="1" dirty="0" err="1"/>
              <a:t>безладних</a:t>
            </a:r>
            <a:r>
              <a:rPr lang="ru-RU" sz="1600" b="1" dirty="0"/>
              <a:t> </a:t>
            </a:r>
            <a:r>
              <a:rPr lang="ru-RU" sz="1600" b="1" dirty="0" err="1" smtClean="0"/>
              <a:t>статевих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стосунків</a:t>
            </a:r>
            <a:r>
              <a:rPr lang="ru-RU" sz="1600" b="1" dirty="0" smtClean="0"/>
              <a:t> </a:t>
            </a:r>
            <a:r>
              <a:rPr lang="ru-RU" sz="1600" b="1" dirty="0" err="1"/>
              <a:t>тощо</a:t>
            </a:r>
            <a:r>
              <a:rPr lang="ru-RU" sz="1600" b="1" dirty="0"/>
              <a:t>), </a:t>
            </a:r>
            <a:r>
              <a:rPr lang="ru-RU" sz="1600" b="1" dirty="0" err="1"/>
              <a:t>виникали</a:t>
            </a:r>
            <a:r>
              <a:rPr lang="ru-RU" sz="1600" b="1" dirty="0"/>
              <a:t> </a:t>
            </a:r>
            <a:r>
              <a:rPr lang="ru-RU" sz="1600" b="1" dirty="0" err="1"/>
              <a:t>тяжкі</a:t>
            </a:r>
            <a:r>
              <a:rPr lang="ru-RU" sz="1600" b="1" dirty="0"/>
              <a:t> </a:t>
            </a:r>
            <a:r>
              <a:rPr lang="ru-RU" sz="1600" b="1" dirty="0" err="1"/>
              <a:t>захворювання</a:t>
            </a:r>
            <a:r>
              <a:rPr lang="ru-RU" sz="1600" b="1" dirty="0"/>
              <a:t>, а </a:t>
            </a:r>
            <a:r>
              <a:rPr lang="ru-RU" sz="1600" b="1" dirty="0" err="1"/>
              <a:t>саме</a:t>
            </a:r>
            <a:r>
              <a:rPr lang="ru-RU" sz="1600" b="1" dirty="0" smtClean="0"/>
              <a:t>: </a:t>
            </a:r>
            <a:r>
              <a:rPr lang="ru-RU" sz="1600" b="1" dirty="0" err="1"/>
              <a:t>і</a:t>
            </a:r>
            <a:r>
              <a:rPr lang="ru-RU" sz="1600" b="1" dirty="0" err="1" smtClean="0"/>
              <a:t>нфаркт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інсульт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алкоголізм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наркоманія</a:t>
            </a:r>
            <a:r>
              <a:rPr lang="ru-RU" sz="1600" b="1" dirty="0" smtClean="0"/>
              <a:t>, рак </a:t>
            </a:r>
            <a:r>
              <a:rPr lang="ru-RU" sz="1600" b="1" dirty="0" err="1" smtClean="0"/>
              <a:t>легенів</a:t>
            </a:r>
            <a:r>
              <a:rPr lang="ru-RU" sz="1600" b="1" dirty="0" smtClean="0"/>
              <a:t>, СНІД…</a:t>
            </a:r>
            <a:endParaRPr lang="ru-RU" sz="1600" b="1" dirty="0"/>
          </a:p>
          <a:p>
            <a:pPr algn="ctr"/>
            <a:r>
              <a:rPr lang="ru-RU" sz="1600" b="1" dirty="0" smtClean="0"/>
              <a:t>І </a:t>
            </a:r>
            <a:r>
              <a:rPr lang="ru-RU" sz="1600" b="1" dirty="0" err="1"/>
              <a:t>саме</a:t>
            </a:r>
            <a:r>
              <a:rPr lang="ru-RU" sz="1600" b="1" dirty="0"/>
              <a:t> </a:t>
            </a:r>
            <a:r>
              <a:rPr lang="ru-RU" sz="1600" b="1" dirty="0" err="1"/>
              <a:t>ці</a:t>
            </a:r>
            <a:r>
              <a:rPr lang="ru-RU" sz="1600" b="1" dirty="0"/>
              <a:t> </a:t>
            </a:r>
            <a:r>
              <a:rPr lang="ru-RU" sz="1600" b="1" dirty="0" err="1"/>
              <a:t>хвороби</a:t>
            </a:r>
            <a:r>
              <a:rPr lang="ru-RU" sz="1600" b="1" dirty="0"/>
              <a:t> </a:t>
            </a:r>
            <a:r>
              <a:rPr lang="ru-RU" sz="1600" b="1" dirty="0" err="1"/>
              <a:t>закінчувались</a:t>
            </a:r>
            <a:r>
              <a:rPr lang="ru-RU" sz="1600" b="1" dirty="0"/>
              <a:t> </a:t>
            </a:r>
            <a:r>
              <a:rPr lang="ru-RU" sz="1600" b="1" dirty="0" err="1"/>
              <a:t>каліцтвом</a:t>
            </a:r>
            <a:r>
              <a:rPr lang="ru-RU" sz="1600" b="1" dirty="0"/>
              <a:t> </a:t>
            </a:r>
            <a:r>
              <a:rPr lang="ru-RU" sz="1600" b="1" dirty="0" err="1"/>
              <a:t>або</a:t>
            </a:r>
            <a:r>
              <a:rPr lang="ru-RU" sz="1600" b="1" dirty="0"/>
              <a:t> </a:t>
            </a:r>
            <a:r>
              <a:rPr lang="ru-RU" sz="1600" b="1" dirty="0" err="1"/>
              <a:t>смертю</a:t>
            </a:r>
            <a:r>
              <a:rPr lang="ru-RU" sz="1600" b="1" dirty="0"/>
              <a:t> </a:t>
            </a:r>
            <a:r>
              <a:rPr lang="ru-RU" sz="1600" b="1" dirty="0" err="1"/>
              <a:t>цих</a:t>
            </a:r>
            <a:r>
              <a:rPr lang="ru-RU" sz="1600" b="1" dirty="0"/>
              <a:t> людей </a:t>
            </a:r>
            <a:r>
              <a:rPr lang="ru-RU" sz="1600" b="1" dirty="0" smtClean="0"/>
              <a:t>у молодому </a:t>
            </a:r>
            <a:r>
              <a:rPr lang="ru-RU" sz="1600" b="1" dirty="0" err="1"/>
              <a:t>працездатному</a:t>
            </a:r>
            <a:r>
              <a:rPr lang="ru-RU" sz="1600" b="1" dirty="0"/>
              <a:t> </a:t>
            </a:r>
            <a:r>
              <a:rPr lang="ru-RU" sz="1600" b="1" dirty="0" err="1"/>
              <a:t>віці</a:t>
            </a:r>
            <a:r>
              <a:rPr lang="ru-RU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90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5" cy="568863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Політичні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економічні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і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соціальні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проблеми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які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стосуються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інтересів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усіх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країн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і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народів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усього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людства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називають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глобальними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Глобальні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проблеми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виникли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на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рубежі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XIX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і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XX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ст., коли в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результаті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колоніальних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завоювань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усі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заселені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території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світу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були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поділені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між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провідними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країнами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і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втягнуті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у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світове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господарство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45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r="4772"/>
          <a:stretch>
            <a:fillRect/>
          </a:stretch>
        </p:blipFill>
        <p:spPr>
          <a:xfrm>
            <a:off x="-468560" y="260648"/>
            <a:ext cx="9130543" cy="648072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517232"/>
            <a:ext cx="6383538" cy="11430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uk-UA" sz="4400" dirty="0" smtClean="0">
                <a:solidFill>
                  <a:schemeClr val="tx2"/>
                </a:solidFill>
              </a:rPr>
              <a:t>Екологічні проблеми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32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1143000"/>
          </a:xfrm>
        </p:spPr>
        <p:txBody>
          <a:bodyPr/>
          <a:lstStyle/>
          <a:p>
            <a:pPr marL="0" indent="0">
              <a:buNone/>
            </a:pPr>
            <a:r>
              <a:rPr lang="uk-UA" sz="5400" dirty="0" smtClean="0"/>
              <a:t>Забруднення атмос</a:t>
            </a:r>
            <a:r>
              <a:rPr lang="uk-UA" sz="4800" dirty="0" smtClean="0"/>
              <a:t>фери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5220072" cy="48965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499992" cy="4896544"/>
          </a:xfrm>
        </p:spPr>
      </p:pic>
    </p:spTree>
    <p:extLst>
      <p:ext uri="{BB962C8B-B14F-4D97-AF65-F5344CB8AC3E}">
        <p14:creationId xmlns:p14="http://schemas.microsoft.com/office/powerpoint/2010/main" val="2818790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3346704" cy="576064"/>
          </a:xfrm>
        </p:spPr>
        <p:txBody>
          <a:bodyPr/>
          <a:lstStyle/>
          <a:p>
            <a:r>
              <a:rPr lang="uk-UA" dirty="0" smtClean="0"/>
              <a:t>Нечистоти в озерах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060847"/>
            <a:ext cx="5526360" cy="4828875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32040" y="1484784"/>
            <a:ext cx="3346704" cy="648072"/>
          </a:xfrm>
        </p:spPr>
        <p:txBody>
          <a:bodyPr/>
          <a:lstStyle/>
          <a:p>
            <a:r>
              <a:rPr lang="uk-UA" dirty="0" smtClean="0"/>
              <a:t>Риби не можуть жити у забрудненій воді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4896544" cy="479715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 smtClean="0"/>
              <a:t>Забруднення гідросфери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79927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140968"/>
            <a:ext cx="4392488" cy="3717032"/>
          </a:xfrm>
        </p:spPr>
        <p:txBody>
          <a:bodyPr/>
          <a:lstStyle/>
          <a:p>
            <a:pPr marL="0" indent="0">
              <a:buNone/>
            </a:pPr>
            <a:r>
              <a:rPr lang="uk-UA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Деградація землі</a:t>
            </a:r>
            <a:br>
              <a:rPr lang="uk-UA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dirty="0"/>
              <a:t> Щороку з активного використання вилучаються мільйони гектарів земель, втрата кожного гектара родючої землі зменшує можливості людства вирішити продовольчу, сировинну, соціальну та інші глобальні проблеми.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6624736" cy="58772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-10197"/>
            <a:ext cx="3388660" cy="846909"/>
          </a:xfrm>
        </p:spPr>
        <p:txBody>
          <a:bodyPr>
            <a:noAutofit/>
          </a:bodyPr>
          <a:lstStyle/>
          <a:p>
            <a:r>
              <a:rPr lang="ru-RU" sz="1800" dirty="0" err="1"/>
              <a:t>Еродований</a:t>
            </a:r>
            <a:r>
              <a:rPr lang="ru-RU" sz="1800" dirty="0"/>
              <a:t> </a:t>
            </a:r>
            <a:r>
              <a:rPr lang="ru-RU" sz="1800" dirty="0" err="1"/>
              <a:t>ґрунт</a:t>
            </a:r>
            <a:r>
              <a:rPr lang="ru-RU" sz="1800" dirty="0"/>
              <a:t> </a:t>
            </a:r>
            <a:r>
              <a:rPr lang="ru-RU" sz="1800" dirty="0" err="1"/>
              <a:t>втрачає</a:t>
            </a:r>
            <a:r>
              <a:rPr lang="ru-RU" sz="1800" dirty="0"/>
              <a:t> </a:t>
            </a:r>
            <a:r>
              <a:rPr lang="ru-RU" sz="1800" dirty="0" err="1"/>
              <a:t>значну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smtClean="0"/>
              <a:t>гумусу та макро- і </a:t>
            </a:r>
            <a:r>
              <a:rPr lang="ru-RU" sz="1800" dirty="0" err="1" smtClean="0"/>
              <a:t>мікроелементів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615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1340768"/>
            <a:ext cx="9324975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1564"/>
            <a:ext cx="8752819" cy="5496510"/>
          </a:xfrm>
        </p:spPr>
        <p:txBody>
          <a:bodyPr>
            <a:normAutofit/>
          </a:bodyPr>
          <a:lstStyle/>
          <a:p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Опустелювання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пониження природно-ресурсного потенціалу території нижче умовного(допустимого) рівня, який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проявляеться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 деградації рослинного покриву, погіршенні біологічної продуктивності земель, може призвести до виникнення умов, аналогічних пустельним.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59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0"/>
            <a:ext cx="8568952" cy="1080120"/>
          </a:xfrm>
        </p:spPr>
        <p:txBody>
          <a:bodyPr/>
          <a:lstStyle/>
          <a:p>
            <a:pPr marL="0" indent="0">
              <a:buNone/>
            </a:pPr>
            <a:r>
              <a:rPr lang="uk-UA" sz="5400" dirty="0" smtClean="0"/>
              <a:t>Демографічна проблема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36104"/>
            <a:ext cx="9252520" cy="5949280"/>
          </a:xfrm>
        </p:spPr>
      </p:pic>
    </p:spTree>
    <p:extLst>
      <p:ext uri="{BB962C8B-B14F-4D97-AF65-F5344CB8AC3E}">
        <p14:creationId xmlns:p14="http://schemas.microsoft.com/office/powerpoint/2010/main" val="230032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73216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err="1"/>
              <a:t>Потенційна</a:t>
            </a:r>
            <a:r>
              <a:rPr lang="ru-RU" sz="2400" dirty="0"/>
              <a:t> </a:t>
            </a:r>
            <a:r>
              <a:rPr lang="ru-RU" sz="2400" dirty="0" err="1"/>
              <a:t>загроза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сучасної</a:t>
            </a:r>
            <a:r>
              <a:rPr lang="ru-RU" sz="2400" dirty="0"/>
              <a:t> </a:t>
            </a:r>
            <a:r>
              <a:rPr lang="ru-RU" sz="2400" dirty="0" err="1"/>
              <a:t>демографічної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</a:t>
            </a:r>
            <a:r>
              <a:rPr lang="ru-RU" sz="2400" dirty="0" err="1"/>
              <a:t>розпочинає</a:t>
            </a:r>
            <a:r>
              <a:rPr lang="ru-RU" sz="2400" dirty="0"/>
              <a:t> </a:t>
            </a:r>
            <a:r>
              <a:rPr lang="en-US" sz="2400" dirty="0"/>
              <a:t>XXI </a:t>
            </a:r>
            <a:r>
              <a:rPr lang="ru-RU" sz="2400" dirty="0"/>
              <a:t>ст. з 1 млрд. </a:t>
            </a:r>
            <a:r>
              <a:rPr lang="ru-RU" sz="2400" dirty="0" err="1"/>
              <a:t>безробітних</a:t>
            </a:r>
            <a:r>
              <a:rPr lang="ru-RU" sz="2400" dirty="0"/>
              <a:t>, 1 млрд. </a:t>
            </a:r>
            <a:r>
              <a:rPr lang="ru-RU" sz="2400" dirty="0" err="1"/>
              <a:t>голодуючих</a:t>
            </a:r>
            <a:r>
              <a:rPr lang="ru-RU" sz="2400" dirty="0"/>
              <a:t>, 1 млрд. </a:t>
            </a:r>
            <a:r>
              <a:rPr lang="ru-RU" sz="2400" dirty="0" err="1"/>
              <a:t>неграмотних</a:t>
            </a:r>
            <a:r>
              <a:rPr lang="ru-RU" sz="2400" dirty="0"/>
              <a:t>, 2 млрд.,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живуть</a:t>
            </a:r>
            <a:r>
              <a:rPr lang="ru-RU" sz="2400" dirty="0"/>
              <a:t> в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відносного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абсолютного </a:t>
            </a:r>
            <a:r>
              <a:rPr lang="ru-RU" sz="2400" dirty="0" err="1"/>
              <a:t>перенаселення</a:t>
            </a:r>
            <a:r>
              <a:rPr lang="ru-RU" sz="2400" dirty="0"/>
              <a:t>, 1,5 млрд. </a:t>
            </a:r>
            <a:r>
              <a:rPr lang="ru-RU" sz="2400" dirty="0" err="1"/>
              <a:t>знедолених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знаходяться</a:t>
            </a:r>
            <a:r>
              <a:rPr lang="ru-RU" sz="2400" dirty="0"/>
              <a:t> за "</a:t>
            </a:r>
            <a:r>
              <a:rPr lang="ru-RU" sz="2400" dirty="0" err="1"/>
              <a:t>межею</a:t>
            </a:r>
            <a:r>
              <a:rPr lang="ru-RU" sz="2400" dirty="0"/>
              <a:t> </a:t>
            </a:r>
            <a:r>
              <a:rPr lang="ru-RU" sz="2400" dirty="0" err="1"/>
              <a:t>бідності</a:t>
            </a:r>
            <a:r>
              <a:rPr lang="ru-RU" sz="2400" dirty="0"/>
              <a:t>".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8856984" cy="67413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8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197</TotalTime>
  <Words>765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Політичні, економічні і соціальні проблеми, які стосуються інтересів усіх країн і народів, усього людства, називають глобальними. Глобальні проблеми виникли на рубежі XIX і XX ст., коли в результаті колоніальних завоювань усі заселені території світу були поділені між провідними країнами і втягнуті у світове господарство.</vt:lpstr>
      <vt:lpstr>Екологічні проблеми</vt:lpstr>
      <vt:lpstr>Забруднення атмосфери</vt:lpstr>
      <vt:lpstr>Забруднення гідросфери</vt:lpstr>
      <vt:lpstr>Деградація землі  Щороку з активного використання вилучаються мільйони гектарів земель, втрата кожного гектара родючої землі зменшує можливості людства вирішити продовольчу, сировинну, соціальну та інші глобальні проблеми.</vt:lpstr>
      <vt:lpstr>Презентация PowerPoint</vt:lpstr>
      <vt:lpstr>Демографічна проблема</vt:lpstr>
      <vt:lpstr> Потенційна загроза розвитку сучасної демографічної ситуації полягає в тому, що населення світу розпочинає XXI ст. з 1 млрд. безробітних, 1 млрд. голодуючих, 1 млрд. неграмотних, 2 млрд., що живуть в умовах відносного або абсолютного перенаселення, 1,5 млрд. знедолених, що знаходяться за "межею бідності".</vt:lpstr>
      <vt:lpstr>Продовольча проблема - глобальна проблема, що безпосередньо впливає на долю всього людства. Основним фактором визначення продовольчої проблеми у світі є спроможність Землі прогодувати нинішнє та майбутнє покоління планети</vt:lpstr>
      <vt:lpstr>Проблема подолання відсталості країн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21</cp:revision>
  <dcterms:created xsi:type="dcterms:W3CDTF">2013-12-29T10:16:30Z</dcterms:created>
  <dcterms:modified xsi:type="dcterms:W3CDTF">2014-02-10T15:57:19Z</dcterms:modified>
</cp:coreProperties>
</file>