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Autofit/>
          </a:bodyPr>
          <a:lstStyle/>
          <a:p>
            <a:r>
              <a:rPr lang="uk-U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Тайвань</a:t>
            </a:r>
            <a:endParaRPr lang="ru-RU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1" y="3399"/>
            <a:ext cx="9152641" cy="68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16632"/>
            <a:ext cx="59046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Тайвань</a:t>
            </a:r>
            <a:endParaRPr lang="ru-RU" sz="2000" dirty="0"/>
          </a:p>
        </p:txBody>
      </p:sp>
      <p:pic>
        <p:nvPicPr>
          <p:cNvPr id="6" name="Aoi_Tesima_-_Glavnaya_tema_quot_So_sklonov_Kokuriko_quot_-_Sayonara_no_N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38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Екологічний</a:t>
            </a:r>
            <a:r>
              <a:rPr lang="ru-RU" dirty="0" smtClean="0"/>
              <a:t> стан</a:t>
            </a:r>
          </a:p>
          <a:p>
            <a:pPr marL="0" indent="0">
              <a:buNone/>
            </a:pPr>
            <a:r>
              <a:rPr lang="ru-RU" dirty="0" smtClean="0"/>
              <a:t>До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серйозних</a:t>
            </a:r>
            <a:r>
              <a:rPr lang="ru-RU" dirty="0"/>
              <a:t> </a:t>
            </a:r>
            <a:r>
              <a:rPr lang="ru-RU" dirty="0" err="1"/>
              <a:t>екологічних</a:t>
            </a:r>
            <a:r>
              <a:rPr lang="ru-RU" dirty="0"/>
              <a:t> проблем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забруднення</a:t>
            </a:r>
            <a:r>
              <a:rPr lang="ru-RU" dirty="0"/>
              <a:t> води </a:t>
            </a:r>
            <a:r>
              <a:rPr lang="ru-RU" dirty="0" err="1"/>
              <a:t>промисловими</a:t>
            </a:r>
            <a:r>
              <a:rPr lang="ru-RU" dirty="0"/>
              <a:t> стоками і </a:t>
            </a:r>
            <a:r>
              <a:rPr lang="ru-RU" dirty="0" err="1"/>
              <a:t>каналізацією</a:t>
            </a:r>
            <a:r>
              <a:rPr lang="ru-RU" dirty="0"/>
              <a:t>, </a:t>
            </a:r>
            <a:r>
              <a:rPr lang="ru-RU" dirty="0" err="1"/>
              <a:t>зараження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води, </a:t>
            </a:r>
            <a:r>
              <a:rPr lang="ru-RU" dirty="0" err="1"/>
              <a:t>незаконне</a:t>
            </a:r>
            <a:r>
              <a:rPr lang="ru-RU" dirty="0"/>
              <a:t> </a:t>
            </a:r>
            <a:r>
              <a:rPr lang="ru-RU" dirty="0" err="1"/>
              <a:t>вивезення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занесених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книги,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радіоактивними</a:t>
            </a:r>
            <a:r>
              <a:rPr lang="ru-RU" dirty="0"/>
              <a:t> </a:t>
            </a:r>
            <a:r>
              <a:rPr lang="ru-RU" dirty="0" err="1"/>
              <a:t>відходами</a:t>
            </a:r>
            <a:r>
              <a:rPr lang="ru-RU" dirty="0"/>
              <a:t>. </a:t>
            </a:r>
            <a:r>
              <a:rPr lang="ru-RU" dirty="0" err="1"/>
              <a:t>Загрозу</a:t>
            </a:r>
            <a:r>
              <a:rPr lang="ru-RU" dirty="0"/>
              <a:t> </a:t>
            </a:r>
            <a:r>
              <a:rPr lang="ru-RU" dirty="0" err="1"/>
              <a:t>здоров'ю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та </a:t>
            </a:r>
            <a:r>
              <a:rPr lang="ru-RU" dirty="0" err="1"/>
              <a:t>місцевим</a:t>
            </a:r>
            <a:r>
              <a:rPr lang="ru-RU" dirty="0"/>
              <a:t> </a:t>
            </a:r>
            <a:r>
              <a:rPr lang="ru-RU" dirty="0" err="1"/>
              <a:t>лісам</a:t>
            </a:r>
            <a:r>
              <a:rPr lang="ru-RU" dirty="0"/>
              <a:t> </a:t>
            </a:r>
            <a:r>
              <a:rPr lang="ru-RU" dirty="0" err="1"/>
              <a:t>представляють</a:t>
            </a:r>
            <a:r>
              <a:rPr lang="ru-RU" dirty="0"/>
              <a:t> </a:t>
            </a:r>
            <a:r>
              <a:rPr lang="ru-RU" dirty="0" err="1"/>
              <a:t>кислотні</a:t>
            </a:r>
            <a:r>
              <a:rPr lang="ru-RU" dirty="0"/>
              <a:t> </a:t>
            </a:r>
            <a:r>
              <a:rPr lang="ru-RU" dirty="0" err="1"/>
              <a:t>дощі</a:t>
            </a:r>
            <a:r>
              <a:rPr lang="ru-RU" dirty="0"/>
              <a:t>. На думку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учених</a:t>
            </a:r>
            <a:r>
              <a:rPr lang="ru-RU" dirty="0"/>
              <a:t>,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половини</a:t>
            </a:r>
            <a:r>
              <a:rPr lang="ru-RU" dirty="0"/>
              <a:t> </a:t>
            </a:r>
            <a:r>
              <a:rPr lang="ru-RU" dirty="0" err="1"/>
              <a:t>кислотних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на </a:t>
            </a:r>
            <a:r>
              <a:rPr lang="ru-RU" dirty="0" err="1"/>
              <a:t>острів</a:t>
            </a:r>
            <a:r>
              <a:rPr lang="ru-RU" dirty="0"/>
              <a:t> з </a:t>
            </a:r>
            <a:r>
              <a:rPr lang="ru-RU" dirty="0" err="1"/>
              <a:t>материкової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Китаю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мусонів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982" y="-747464"/>
            <a:ext cx="11649781" cy="760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Екологічний стан</a:t>
            </a:r>
          </a:p>
          <a:p>
            <a:r>
              <a:rPr lang="uk-UA" sz="2000" dirty="0" smtClean="0"/>
              <a:t>До найбільш серйозних екологічних проблем відносяться забруднення повітря, забруднення води промисловими стоками і каналізацією, зараження джерел питної води, незаконне вивезення тварин, занесених до Червоної книги, а також забруднення радіоактивними відходами. Загрозу здоров'ю населення та місцевим лісам представляють кислотні дощі. На думку місцевих учених, понад половини кислотних опадів потрапляють на острів з материкової частини Китаю під час періоду мусонів.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9677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Стихійні</a:t>
            </a:r>
            <a:r>
              <a:rPr lang="ru-RU" dirty="0"/>
              <a:t> </a:t>
            </a:r>
            <a:r>
              <a:rPr lang="ru-RU" dirty="0" smtClean="0"/>
              <a:t>лиха</a:t>
            </a:r>
          </a:p>
          <a:p>
            <a:pPr marL="0" indent="0">
              <a:buNone/>
            </a:pP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/>
              <a:t>острова часто </a:t>
            </a:r>
            <a:r>
              <a:rPr lang="ru-RU" dirty="0" err="1"/>
              <a:t>страждає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землетрусів</a:t>
            </a:r>
            <a:r>
              <a:rPr lang="ru-RU" dirty="0"/>
              <a:t> і </a:t>
            </a:r>
            <a:r>
              <a:rPr lang="ru-RU" dirty="0" err="1"/>
              <a:t>тайфунів</a:t>
            </a:r>
            <a:r>
              <a:rPr lang="ru-RU" dirty="0"/>
              <a:t>. 21 </a:t>
            </a:r>
            <a:r>
              <a:rPr lang="ru-RU" dirty="0" err="1"/>
              <a:t>вересня</a:t>
            </a:r>
            <a:r>
              <a:rPr lang="ru-RU" dirty="0"/>
              <a:t> 1999 в </a:t>
            </a:r>
            <a:r>
              <a:rPr lang="ru-RU" dirty="0" err="1"/>
              <a:t>центрі</a:t>
            </a:r>
            <a:r>
              <a:rPr lang="ru-RU" dirty="0"/>
              <a:t> острова </a:t>
            </a:r>
            <a:r>
              <a:rPr lang="ru-RU" dirty="0" err="1"/>
              <a:t>стався</a:t>
            </a:r>
            <a:r>
              <a:rPr lang="ru-RU" dirty="0"/>
              <a:t> </a:t>
            </a:r>
            <a:r>
              <a:rPr lang="ru-RU" dirty="0" err="1"/>
              <a:t>землетрус</a:t>
            </a:r>
            <a:r>
              <a:rPr lang="ru-RU" dirty="0"/>
              <a:t>,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загинуло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2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осіб</a:t>
            </a:r>
            <a:r>
              <a:rPr lang="ru-RU" dirty="0"/>
              <a:t>. До </a:t>
            </a:r>
            <a:r>
              <a:rPr lang="ru-RU" dirty="0" err="1"/>
              <a:t>людських</a:t>
            </a:r>
            <a:r>
              <a:rPr lang="ru-RU" dirty="0"/>
              <a:t> жертв і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руйнувань</a:t>
            </a:r>
            <a:r>
              <a:rPr lang="ru-RU" dirty="0"/>
              <a:t> </a:t>
            </a:r>
            <a:r>
              <a:rPr lang="ru-RU" dirty="0" err="1"/>
              <a:t>призводять</a:t>
            </a:r>
            <a:r>
              <a:rPr lang="ru-RU" dirty="0"/>
              <a:t> і </a:t>
            </a:r>
            <a:r>
              <a:rPr lang="ru-RU" dirty="0" err="1"/>
              <a:t>селеві</a:t>
            </a:r>
            <a:r>
              <a:rPr lang="ru-RU" dirty="0"/>
              <a:t> потоки і </a:t>
            </a:r>
            <a:r>
              <a:rPr lang="ru-RU" dirty="0" err="1"/>
              <a:t>зсуви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проливних</a:t>
            </a:r>
            <a:r>
              <a:rPr lang="ru-RU" dirty="0"/>
              <a:t> </a:t>
            </a:r>
            <a:r>
              <a:rPr lang="ru-RU" dirty="0" err="1"/>
              <a:t>дощів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30"/>
            <a:ext cx="10310745" cy="68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16632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Стихійні лиха</a:t>
            </a:r>
          </a:p>
          <a:p>
            <a:r>
              <a:rPr lang="uk-UA" sz="2400" dirty="0" smtClean="0">
                <a:solidFill>
                  <a:srgbClr val="FFFF00"/>
                </a:solidFill>
              </a:rPr>
              <a:t>Населення острова часто страждає від землетрусів і тайфунів. 21 вересня 1999 в центрі острова стався землетрус, в результаті якого загинуло понад 2 тисячі осіб. До людських жертв і значних руйнувань призводять і селеві потоки і зсуви, що виникають в результаті проливних дощів.</a:t>
            </a:r>
            <a:endParaRPr lang="uk-U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паркиТайвань</a:t>
            </a:r>
            <a:r>
              <a:rPr lang="ru-RU" dirty="0"/>
              <a:t> - невеликий </a:t>
            </a:r>
            <a:r>
              <a:rPr lang="ru-RU" dirty="0" err="1"/>
              <a:t>острів</a:t>
            </a:r>
            <a:r>
              <a:rPr lang="ru-RU" dirty="0"/>
              <a:t>, але тут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екосистем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підтримують</a:t>
            </a:r>
            <a:r>
              <a:rPr lang="ru-RU" dirty="0"/>
              <a:t> </a:t>
            </a:r>
            <a:r>
              <a:rPr lang="ru-RU" dirty="0" err="1"/>
              <a:t>різноманітність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флори</a:t>
            </a:r>
            <a:r>
              <a:rPr lang="ru-RU" dirty="0"/>
              <a:t> і </a:t>
            </a:r>
            <a:r>
              <a:rPr lang="ru-RU" dirty="0" err="1"/>
              <a:t>фауни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канадські</a:t>
            </a:r>
            <a:r>
              <a:rPr lang="ru-RU" dirty="0"/>
              <a:t> гори, </a:t>
            </a:r>
            <a:r>
              <a:rPr lang="ru-RU" dirty="0" err="1"/>
              <a:t>покриті</a:t>
            </a:r>
            <a:r>
              <a:rPr lang="ru-RU" dirty="0"/>
              <a:t>, в основному, </a:t>
            </a:r>
            <a:r>
              <a:rPr lang="ru-RU" dirty="0" err="1"/>
              <a:t>хвойними</a:t>
            </a:r>
            <a:r>
              <a:rPr lang="ru-RU" dirty="0"/>
              <a:t> деревами, то </a:t>
            </a:r>
            <a:r>
              <a:rPr lang="ru-RU" dirty="0" err="1"/>
              <a:t>привабливість</a:t>
            </a:r>
            <a:r>
              <a:rPr lang="ru-RU" dirty="0"/>
              <a:t> </a:t>
            </a:r>
            <a:r>
              <a:rPr lang="ru-RU" dirty="0" err="1"/>
              <a:t>тайваньських</a:t>
            </a:r>
            <a:r>
              <a:rPr lang="ru-RU" dirty="0"/>
              <a:t> </a:t>
            </a:r>
            <a:r>
              <a:rPr lang="ru-RU" dirty="0" err="1"/>
              <a:t>гір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, </a:t>
            </a:r>
            <a:r>
              <a:rPr lang="ru-RU" dirty="0" err="1"/>
              <a:t>головним</a:t>
            </a:r>
            <a:r>
              <a:rPr lang="ru-RU" dirty="0"/>
              <a:t> чином, з </a:t>
            </a:r>
            <a:r>
              <a:rPr lang="ru-RU" dirty="0" err="1"/>
              <a:t>їх</a:t>
            </a:r>
            <a:r>
              <a:rPr lang="ru-RU" dirty="0"/>
              <a:t> великою </a:t>
            </a:r>
            <a:r>
              <a:rPr lang="ru-RU" dirty="0" err="1"/>
              <a:t>різноманітністю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 (</a:t>
            </a:r>
            <a:r>
              <a:rPr lang="ru-RU" dirty="0" err="1"/>
              <a:t>більше</a:t>
            </a:r>
            <a:r>
              <a:rPr lang="ru-RU" dirty="0"/>
              <a:t> 3000 </a:t>
            </a:r>
            <a:r>
              <a:rPr lang="ru-RU" dirty="0" err="1"/>
              <a:t>видів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1500 </a:t>
            </a:r>
            <a:r>
              <a:rPr lang="ru-RU" dirty="0" err="1"/>
              <a:t>ендемічні</a:t>
            </a:r>
            <a:r>
              <a:rPr lang="ru-RU" dirty="0" smtClean="0"/>
              <a:t>). </a:t>
            </a:r>
            <a:r>
              <a:rPr lang="ru-RU" dirty="0" err="1" smtClean="0"/>
              <a:t>Тваринний</a:t>
            </a:r>
            <a:r>
              <a:rPr lang="ru-RU" dirty="0" smtClean="0"/>
              <a:t> </a:t>
            </a:r>
            <a:r>
              <a:rPr lang="ru-RU" dirty="0" err="1"/>
              <a:t>світ</a:t>
            </a:r>
            <a:r>
              <a:rPr lang="ru-RU" dirty="0"/>
              <a:t> Тайваню </a:t>
            </a: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20 000 </a:t>
            </a:r>
            <a:r>
              <a:rPr lang="ru-RU" dirty="0" err="1"/>
              <a:t>видів</a:t>
            </a:r>
            <a:r>
              <a:rPr lang="ru-RU" dirty="0"/>
              <a:t> диких </a:t>
            </a:r>
            <a:r>
              <a:rPr lang="ru-RU" dirty="0" err="1"/>
              <a:t>тварин</a:t>
            </a:r>
            <a:r>
              <a:rPr lang="ru-RU" dirty="0"/>
              <a:t> і </a:t>
            </a:r>
            <a:r>
              <a:rPr lang="ru-RU" dirty="0" err="1"/>
              <a:t>підвидів-ендеміків</a:t>
            </a:r>
            <a:r>
              <a:rPr lang="ru-RU" dirty="0"/>
              <a:t> </a:t>
            </a:r>
            <a:r>
              <a:rPr lang="ru-RU" dirty="0" smtClean="0"/>
              <a:t>, 60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 smtClean="0"/>
              <a:t>ссавців</a:t>
            </a:r>
            <a:r>
              <a:rPr lang="ru-RU" dirty="0" smtClean="0"/>
              <a:t>, </a:t>
            </a:r>
            <a:r>
              <a:rPr lang="ru-RU" dirty="0"/>
              <a:t>500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, </a:t>
            </a:r>
            <a:r>
              <a:rPr lang="ru-RU" dirty="0"/>
              <a:t>30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земноводних</a:t>
            </a:r>
            <a:r>
              <a:rPr lang="ru-RU" dirty="0"/>
              <a:t>, 90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плазунів</a:t>
            </a:r>
            <a:r>
              <a:rPr lang="ru-RU" dirty="0"/>
              <a:t>, 150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прісноводних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і 17 600 </a:t>
            </a:r>
            <a:r>
              <a:rPr lang="ru-RU" dirty="0" err="1"/>
              <a:t>видів</a:t>
            </a:r>
            <a:r>
              <a:rPr lang="ru-RU" dirty="0"/>
              <a:t> комах. На </a:t>
            </a:r>
            <a:r>
              <a:rPr lang="ru-RU" dirty="0" err="1"/>
              <a:t>острові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17 </a:t>
            </a:r>
            <a:r>
              <a:rPr lang="ru-RU" dirty="0" err="1"/>
              <a:t>заказників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охороною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20 </a:t>
            </a:r>
            <a:r>
              <a:rPr lang="ru-RU" dirty="0" err="1"/>
              <a:t>біосферних</a:t>
            </a:r>
            <a:r>
              <a:rPr lang="ru-RU" dirty="0"/>
              <a:t> </a:t>
            </a:r>
            <a:r>
              <a:rPr lang="ru-RU" dirty="0" err="1"/>
              <a:t>заповідників</a:t>
            </a:r>
            <a:r>
              <a:rPr lang="ru-RU" dirty="0"/>
              <a:t>, 8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 smtClean="0"/>
              <a:t>парків</a:t>
            </a:r>
            <a:r>
              <a:rPr lang="ru-RU" dirty="0" smtClean="0"/>
              <a:t>, </a:t>
            </a:r>
            <a:r>
              <a:rPr lang="ru-RU" dirty="0"/>
              <a:t>34 </a:t>
            </a:r>
            <a:r>
              <a:rPr lang="ru-RU" dirty="0" err="1"/>
              <a:t>лісових</a:t>
            </a:r>
            <a:r>
              <a:rPr lang="ru-RU" dirty="0"/>
              <a:t> </a:t>
            </a:r>
            <a:r>
              <a:rPr lang="ru-RU" dirty="0" smtClean="0"/>
              <a:t>резервату.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476672"/>
            <a:ext cx="583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Національні </a:t>
            </a:r>
            <a:r>
              <a:rPr lang="uk-UA" sz="2000" dirty="0" err="1" smtClean="0"/>
              <a:t>паркиТайвань</a:t>
            </a:r>
            <a:r>
              <a:rPr lang="uk-UA" sz="2000" dirty="0" smtClean="0"/>
              <a:t> - невеликий острів, але тут існує кілька різних екосистем, які підтримують різноманітність його флори і фауни. Якщо канадські гори, покриті, в основному, хвойними деревами, то привабливість </a:t>
            </a:r>
            <a:r>
              <a:rPr lang="uk-UA" sz="2000" dirty="0" err="1" smtClean="0"/>
              <a:t>тайваньських</a:t>
            </a:r>
            <a:r>
              <a:rPr lang="uk-UA" sz="2000" dirty="0" smtClean="0"/>
              <a:t> гір пов'язана, головним чином, з їх великою різноманітністю рослинного покриву (більше 3000 видів, з яких 1500 ендемічні). Тваринний світ Тайваню включає більше 20 000 видів диких тварин і підвидів-ендеміків , 60 видів ссавців, 500 видів птахів, 30 видів земноводних, 90 видів плазунів, 150 видів прісноводних риб і 17 600 видів комах. </a:t>
            </a:r>
            <a:endParaRPr lang="uk-UA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360" y="908720"/>
            <a:ext cx="367240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Тайвань - </a:t>
            </a:r>
            <a:r>
              <a:rPr lang="uk-UA" dirty="0" smtClean="0"/>
              <a:t>острів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uk-UA" dirty="0" smtClean="0"/>
              <a:t>Тихому океані, в 150 км від східних берегів материковій частині Китаю, від якої він відділений Тайванською</a:t>
            </a:r>
            <a:r>
              <a:rPr lang="ru-RU" dirty="0" smtClean="0"/>
              <a:t> </a:t>
            </a:r>
            <a:r>
              <a:rPr lang="ru-RU" dirty="0"/>
              <a:t>протокою. 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Географічні координати центру - 23 ° 30 </a:t>
            </a:r>
            <a:r>
              <a:rPr lang="uk-UA" dirty="0" err="1" smtClean="0"/>
              <a:t>'пн</a:t>
            </a:r>
            <a:r>
              <a:rPr lang="uk-UA" dirty="0" smtClean="0"/>
              <a:t>. ш., 121 ° 00 </a:t>
            </a:r>
            <a:r>
              <a:rPr lang="uk-UA" dirty="0" err="1" smtClean="0"/>
              <a:t>'в</a:t>
            </a:r>
            <a:r>
              <a:rPr lang="uk-UA" dirty="0" smtClean="0"/>
              <a:t>. д. </a:t>
            </a:r>
          </a:p>
          <a:p>
            <a:pPr marL="0" indent="0">
              <a:buNone/>
            </a:pPr>
            <a:r>
              <a:rPr lang="uk-UA" dirty="0" smtClean="0"/>
              <a:t> Найбільше місто і столиця - </a:t>
            </a:r>
            <a:r>
              <a:rPr lang="uk-UA" dirty="0" smtClean="0"/>
              <a:t>Тайпей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68" y="15393"/>
            <a:ext cx="4976911" cy="684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2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931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4800" dirty="0" smtClean="0"/>
              <a:t>Національний </a:t>
            </a:r>
          </a:p>
          <a:p>
            <a:pPr marL="0" indent="0" algn="ctr">
              <a:buNone/>
            </a:pPr>
            <a:r>
              <a:rPr lang="uk-UA" sz="8600" dirty="0" smtClean="0"/>
              <a:t>прапор і герб</a:t>
            </a:r>
            <a:endParaRPr lang="ru-RU" sz="8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0494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4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Географічна</a:t>
            </a:r>
            <a:r>
              <a:rPr lang="ru-RU" dirty="0" smtClean="0"/>
              <a:t> характеристика</a:t>
            </a:r>
          </a:p>
          <a:p>
            <a:pPr marL="0" indent="0">
              <a:buNone/>
            </a:pPr>
            <a:r>
              <a:rPr lang="ru-RU" dirty="0" err="1" smtClean="0"/>
              <a:t>Узбережжі</a:t>
            </a:r>
            <a:r>
              <a:rPr lang="ru-RU" dirty="0" smtClean="0"/>
              <a:t> </a:t>
            </a:r>
            <a:r>
              <a:rPr lang="ru-RU" dirty="0"/>
              <a:t>острова </a:t>
            </a:r>
            <a:r>
              <a:rPr lang="ru-RU" dirty="0" err="1"/>
              <a:t>омиває</a:t>
            </a:r>
            <a:r>
              <a:rPr lang="ru-RU" dirty="0"/>
              <a:t> </a:t>
            </a:r>
            <a:r>
              <a:rPr lang="ru-RU" dirty="0" err="1"/>
              <a:t>Східно-Китайське</a:t>
            </a:r>
            <a:r>
              <a:rPr lang="ru-RU" dirty="0"/>
              <a:t> море на </a:t>
            </a:r>
            <a:r>
              <a:rPr lang="ru-RU" dirty="0" err="1"/>
              <a:t>півночі</a:t>
            </a:r>
            <a:r>
              <a:rPr lang="ru-RU" dirty="0"/>
              <a:t>, </a:t>
            </a:r>
            <a:r>
              <a:rPr lang="ru-RU" dirty="0" err="1"/>
              <a:t>Південно-Китайське</a:t>
            </a:r>
            <a:r>
              <a:rPr lang="ru-RU" dirty="0"/>
              <a:t> море і </a:t>
            </a:r>
            <a:r>
              <a:rPr lang="ru-RU" dirty="0" err="1"/>
              <a:t>Філіппінське</a:t>
            </a:r>
            <a:r>
              <a:rPr lang="ru-RU" dirty="0"/>
              <a:t> море на </a:t>
            </a:r>
            <a:r>
              <a:rPr lang="ru-RU" dirty="0" err="1"/>
              <a:t>півдні</a:t>
            </a:r>
            <a:r>
              <a:rPr lang="ru-RU" dirty="0"/>
              <a:t> і Тихий океан на </a:t>
            </a:r>
            <a:r>
              <a:rPr lang="ru-RU" dirty="0" err="1"/>
              <a:t>сході</a:t>
            </a:r>
            <a:r>
              <a:rPr lang="ru-RU" dirty="0"/>
              <a:t>. </a:t>
            </a:r>
            <a:r>
              <a:rPr lang="ru-RU" dirty="0" err="1"/>
              <a:t>Острів</a:t>
            </a:r>
            <a:r>
              <a:rPr lang="ru-RU" dirty="0"/>
              <a:t> </a:t>
            </a:r>
            <a:r>
              <a:rPr lang="ru-RU" dirty="0" err="1"/>
              <a:t>витягнутий</a:t>
            </a:r>
            <a:r>
              <a:rPr lang="ru-RU" dirty="0"/>
              <a:t> з </a:t>
            </a:r>
            <a:r>
              <a:rPr lang="ru-RU" dirty="0" err="1"/>
              <a:t>півночі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на 394 км, ширина </a:t>
            </a:r>
            <a:r>
              <a:rPr lang="ru-RU" dirty="0" err="1"/>
              <a:t>близько</a:t>
            </a:r>
            <a:r>
              <a:rPr lang="ru-RU" dirty="0"/>
              <a:t> 140 км, </a:t>
            </a:r>
            <a:r>
              <a:rPr lang="ru-RU" dirty="0" err="1"/>
              <a:t>площа</a:t>
            </a:r>
            <a:r>
              <a:rPr lang="ru-RU" dirty="0"/>
              <a:t> 35834 км ².Береги </a:t>
            </a:r>
            <a:r>
              <a:rPr lang="ru-RU" dirty="0" err="1"/>
              <a:t>порізані</a:t>
            </a:r>
            <a:r>
              <a:rPr lang="ru-RU" dirty="0"/>
              <a:t> слабо, </a:t>
            </a:r>
            <a:r>
              <a:rPr lang="ru-RU" dirty="0" err="1"/>
              <a:t>східні</a:t>
            </a:r>
            <a:r>
              <a:rPr lang="ru-RU" dirty="0"/>
              <a:t> часто </a:t>
            </a:r>
            <a:r>
              <a:rPr lang="ru-RU" dirty="0" err="1"/>
              <a:t>обривисті</a:t>
            </a:r>
            <a:r>
              <a:rPr lang="ru-RU" dirty="0"/>
              <a:t>, </a:t>
            </a:r>
            <a:r>
              <a:rPr lang="ru-RU" dirty="0" err="1"/>
              <a:t>західні</a:t>
            </a:r>
            <a:r>
              <a:rPr lang="ru-RU" dirty="0"/>
              <a:t> </a:t>
            </a:r>
            <a:r>
              <a:rPr lang="ru-RU" dirty="0" err="1"/>
              <a:t>пологі</a:t>
            </a:r>
            <a:r>
              <a:rPr lang="ru-RU" dirty="0"/>
              <a:t>. </a:t>
            </a:r>
            <a:r>
              <a:rPr lang="ru-RU" dirty="0" err="1"/>
              <a:t>Протяжність</a:t>
            </a:r>
            <a:r>
              <a:rPr lang="ru-RU" dirty="0"/>
              <a:t>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- 1566 </a:t>
            </a:r>
            <a:r>
              <a:rPr lang="ru-RU" dirty="0" err="1"/>
              <a:t>км.Уздовж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острова </a:t>
            </a:r>
            <a:r>
              <a:rPr lang="ru-RU" dirty="0" err="1"/>
              <a:t>тягнуться</a:t>
            </a:r>
            <a:r>
              <a:rPr lang="ru-RU" dirty="0"/>
              <a:t> </a:t>
            </a:r>
            <a:r>
              <a:rPr lang="ru-RU" dirty="0" err="1"/>
              <a:t>покриті</a:t>
            </a:r>
            <a:r>
              <a:rPr lang="ru-RU" dirty="0"/>
              <a:t> </a:t>
            </a:r>
            <a:r>
              <a:rPr lang="ru-RU" dirty="0" err="1"/>
              <a:t>лісами</a:t>
            </a:r>
            <a:r>
              <a:rPr lang="ru-RU" dirty="0"/>
              <a:t> </a:t>
            </a:r>
            <a:r>
              <a:rPr lang="ru-RU" dirty="0" err="1"/>
              <a:t>Тайванські</a:t>
            </a:r>
            <a:r>
              <a:rPr lang="ru-RU" dirty="0"/>
              <a:t> </a:t>
            </a:r>
            <a:r>
              <a:rPr lang="ru-RU" dirty="0" smtClean="0"/>
              <a:t>гори, </a:t>
            </a:r>
            <a:r>
              <a:rPr lang="ru-RU" dirty="0"/>
              <a:t>на </a:t>
            </a:r>
            <a:r>
              <a:rPr lang="ru-RU" dirty="0" err="1"/>
              <a:t>півночі</a:t>
            </a:r>
            <a:r>
              <a:rPr lang="ru-RU" dirty="0"/>
              <a:t> - </a:t>
            </a:r>
            <a:r>
              <a:rPr lang="ru-RU" dirty="0" err="1"/>
              <a:t>група</a:t>
            </a:r>
            <a:r>
              <a:rPr lang="ru-RU" dirty="0"/>
              <a:t> </a:t>
            </a:r>
            <a:r>
              <a:rPr lang="ru-RU" dirty="0" err="1"/>
              <a:t>вимерлих</a:t>
            </a:r>
            <a:r>
              <a:rPr lang="ru-RU" dirty="0"/>
              <a:t> </a:t>
            </a:r>
            <a:r>
              <a:rPr lang="ru-RU" dirty="0" err="1"/>
              <a:t>вулканів</a:t>
            </a:r>
            <a:r>
              <a:rPr lang="ru-RU" dirty="0"/>
              <a:t>, на </a:t>
            </a:r>
            <a:r>
              <a:rPr lang="ru-RU" dirty="0" err="1"/>
              <a:t>заході</a:t>
            </a:r>
            <a:r>
              <a:rPr lang="ru-RU" dirty="0"/>
              <a:t> - </a:t>
            </a:r>
            <a:r>
              <a:rPr lang="ru-RU" dirty="0" err="1" smtClean="0"/>
              <a:t>прибережна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48" y="11848"/>
            <a:ext cx="102576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2820"/>
            <a:ext cx="4572000" cy="66479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/>
              <a:t>Географічна </a:t>
            </a:r>
            <a:r>
              <a:rPr lang="ru-RU" sz="2400" b="1" dirty="0" smtClean="0"/>
              <a:t>характеристика</a:t>
            </a:r>
            <a:r>
              <a:rPr lang="ru-RU" sz="2400" b="1" dirty="0" smtClean="0"/>
              <a:t>.</a:t>
            </a:r>
          </a:p>
          <a:p>
            <a:endParaRPr lang="ru-RU" b="1" dirty="0"/>
          </a:p>
          <a:p>
            <a:r>
              <a:rPr lang="uk-UA" sz="2400" dirty="0" smtClean="0"/>
              <a:t>Узбережжі острова омиває </a:t>
            </a:r>
            <a:r>
              <a:rPr lang="uk-UA" sz="2400" dirty="0" err="1" smtClean="0"/>
              <a:t>Східно-</a:t>
            </a:r>
            <a:r>
              <a:rPr lang="en-US" sz="2400" dirty="0" smtClean="0"/>
              <a:t> </a:t>
            </a:r>
            <a:r>
              <a:rPr lang="uk-UA" sz="2400" dirty="0" smtClean="0"/>
              <a:t>Китайське море на півночі, Південно-Китайське море і Філіппінське море на півдні і Тихий океан на сході. Острів витягнутий з півночі на південь на 394 км, ширина близько 140 км, площа 35834 </a:t>
            </a:r>
            <a:r>
              <a:rPr lang="uk-UA" sz="2400" dirty="0" err="1" smtClean="0"/>
              <a:t>км²</a:t>
            </a:r>
            <a:r>
              <a:rPr lang="uk-UA" sz="2400" dirty="0" smtClean="0"/>
              <a:t>.</a:t>
            </a:r>
            <a:r>
              <a:rPr lang="en-US" sz="2400" dirty="0" smtClean="0"/>
              <a:t> </a:t>
            </a:r>
            <a:r>
              <a:rPr lang="uk-UA" sz="2400" dirty="0" smtClean="0"/>
              <a:t>Береги порізані слабо, східні </a:t>
            </a:r>
            <a:r>
              <a:rPr lang="ru-RU" sz="2400" dirty="0" smtClean="0"/>
              <a:t>часто </a:t>
            </a:r>
            <a:r>
              <a:rPr lang="uk-UA" sz="2400" dirty="0" smtClean="0"/>
              <a:t>обривисті, західні пологі. Протяжність берегової лінії </a:t>
            </a:r>
            <a:r>
              <a:rPr lang="ru-RU" sz="2400" dirty="0" smtClean="0"/>
              <a:t>- </a:t>
            </a:r>
            <a:r>
              <a:rPr lang="ru-RU" sz="2400" dirty="0"/>
              <a:t>1566 км</a:t>
            </a:r>
            <a:r>
              <a:rPr lang="ru-RU" sz="2400" dirty="0" smtClean="0"/>
              <a:t>.</a:t>
            </a:r>
            <a:r>
              <a:rPr lang="en-US" sz="2400" dirty="0" smtClean="0"/>
              <a:t> </a:t>
            </a:r>
            <a:r>
              <a:rPr lang="uk-UA" sz="2400" dirty="0" smtClean="0"/>
              <a:t>Уздовж всього острова тягнуться покриті лісами Тайванські гори, на півночі - група вимерлих вулканів, на заході - прибережна.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2245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 smtClean="0"/>
              <a:t>Клімат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півночі</a:t>
            </a:r>
            <a:r>
              <a:rPr lang="ru-RU" dirty="0"/>
              <a:t> </a:t>
            </a:r>
            <a:r>
              <a:rPr lang="ru-RU" dirty="0" err="1"/>
              <a:t>субтропічний</a:t>
            </a:r>
            <a:r>
              <a:rPr lang="ru-RU" dirty="0"/>
              <a:t>, на </a:t>
            </a:r>
            <a:r>
              <a:rPr lang="ru-RU" dirty="0" err="1"/>
              <a:t>півдні</a:t>
            </a:r>
            <a:r>
              <a:rPr lang="ru-RU" dirty="0"/>
              <a:t> - </a:t>
            </a:r>
            <a:r>
              <a:rPr lang="ru-RU" dirty="0" err="1"/>
              <a:t>тропічний</a:t>
            </a:r>
            <a:r>
              <a:rPr lang="ru-RU" dirty="0"/>
              <a:t> </a:t>
            </a:r>
            <a:r>
              <a:rPr lang="ru-RU" dirty="0" err="1"/>
              <a:t>мусонний</a:t>
            </a:r>
            <a:r>
              <a:rPr lang="ru-RU" dirty="0"/>
              <a:t>. Сума </a:t>
            </a:r>
            <a:r>
              <a:rPr lang="ru-RU" dirty="0" err="1"/>
              <a:t>опадів</a:t>
            </a:r>
            <a:r>
              <a:rPr lang="ru-RU" dirty="0"/>
              <a:t> у </a:t>
            </a:r>
            <a:r>
              <a:rPr lang="ru-RU" dirty="0" err="1"/>
              <a:t>рівнинній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- 1500-2500 мм, в горах </a:t>
            </a:r>
            <a:r>
              <a:rPr lang="ru-RU" dirty="0" err="1"/>
              <a:t>понад</a:t>
            </a:r>
            <a:r>
              <a:rPr lang="ru-RU" dirty="0"/>
              <a:t> 5000 мм. У </a:t>
            </a:r>
            <a:r>
              <a:rPr lang="ru-RU" dirty="0" err="1"/>
              <a:t>серпні</a:t>
            </a:r>
            <a:r>
              <a:rPr lang="ru-RU" dirty="0"/>
              <a:t> та </a:t>
            </a:r>
            <a:r>
              <a:rPr lang="ru-RU" dirty="0" err="1"/>
              <a:t>вересні</a:t>
            </a:r>
            <a:r>
              <a:rPr lang="ru-RU" dirty="0"/>
              <a:t> </a:t>
            </a:r>
            <a:r>
              <a:rPr lang="ru-RU" dirty="0" err="1"/>
              <a:t>часті</a:t>
            </a:r>
            <a:r>
              <a:rPr lang="ru-RU" dirty="0"/>
              <a:t> </a:t>
            </a:r>
            <a:r>
              <a:rPr lang="ru-RU" dirty="0" err="1"/>
              <a:t>тайфуни.На</a:t>
            </a:r>
            <a:r>
              <a:rPr lang="ru-RU" dirty="0"/>
              <a:t> </a:t>
            </a:r>
            <a:r>
              <a:rPr lang="ru-RU" dirty="0" err="1"/>
              <a:t>Тайвані</a:t>
            </a:r>
            <a:r>
              <a:rPr lang="ru-RU" dirty="0"/>
              <a:t> з </a:t>
            </a:r>
            <a:r>
              <a:rPr lang="ru-RU" dirty="0" err="1"/>
              <a:t>червня</a:t>
            </a:r>
            <a:r>
              <a:rPr lang="ru-RU" dirty="0"/>
              <a:t> по </a:t>
            </a:r>
            <a:r>
              <a:rPr lang="ru-RU" dirty="0" err="1"/>
              <a:t>серпень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сезон </a:t>
            </a:r>
            <a:r>
              <a:rPr lang="ru-RU" dirty="0" err="1"/>
              <a:t>дощів</a:t>
            </a:r>
            <a:r>
              <a:rPr lang="ru-RU" dirty="0"/>
              <a:t>. Для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острова характерна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хмарність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року. На </a:t>
            </a:r>
            <a:r>
              <a:rPr lang="ru-RU" dirty="0" err="1"/>
              <a:t>півдні</a:t>
            </a:r>
            <a:r>
              <a:rPr lang="ru-RU" dirty="0"/>
              <a:t> 90% </a:t>
            </a:r>
            <a:r>
              <a:rPr lang="ru-RU" dirty="0" err="1"/>
              <a:t>річних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 </a:t>
            </a:r>
            <a:r>
              <a:rPr lang="ru-RU" dirty="0" err="1"/>
              <a:t>випадає</a:t>
            </a:r>
            <a:r>
              <a:rPr lang="ru-RU" dirty="0"/>
              <a:t> в сезон </a:t>
            </a:r>
            <a:r>
              <a:rPr lang="ru-RU" dirty="0" err="1"/>
              <a:t>дощів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86"/>
            <a:ext cx="9159991" cy="686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332656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Клімат</a:t>
            </a:r>
          </a:p>
          <a:p>
            <a:r>
              <a:rPr lang="uk-UA" sz="2400" dirty="0" smtClean="0"/>
              <a:t>Клімат на півночі субтропічний, на півдні - тропічний мусонний. Сума опадів у рівнинній частині - 1500-2500 мм, в горах понад 5000 мм. У серпні та вересні часті тайфуни.</a:t>
            </a:r>
            <a:r>
              <a:rPr lang="en-US" sz="2400" dirty="0" smtClean="0"/>
              <a:t> </a:t>
            </a:r>
            <a:r>
              <a:rPr lang="uk-UA" sz="2400" dirty="0" smtClean="0"/>
              <a:t>На Тайвані з червня по серпень триває сезон дощів. Для північної частини острова характерна висока хмарність протягом усього року. На півдні 90% річних опадів випадає в сезон дощів.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74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Рослинність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Вологі</a:t>
            </a:r>
            <a:r>
              <a:rPr lang="ru-RU" dirty="0" smtClean="0"/>
              <a:t> </a:t>
            </a:r>
            <a:r>
              <a:rPr lang="ru-RU" dirty="0" err="1"/>
              <a:t>тропічні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відрізняються</a:t>
            </a:r>
            <a:r>
              <a:rPr lang="ru-RU" dirty="0"/>
              <a:t> великою видовою </a:t>
            </a:r>
            <a:r>
              <a:rPr lang="ru-RU" dirty="0" err="1" smtClean="0"/>
              <a:t>різноманітністю</a:t>
            </a:r>
            <a:r>
              <a:rPr lang="en-US" dirty="0" smtClean="0"/>
              <a:t>.</a:t>
            </a:r>
            <a:r>
              <a:rPr lang="ru-RU" dirty="0"/>
              <a:t>У </a:t>
            </a:r>
            <a:r>
              <a:rPr lang="ru-RU" dirty="0" err="1"/>
              <a:t>нижніх</a:t>
            </a:r>
            <a:r>
              <a:rPr lang="ru-RU" dirty="0"/>
              <a:t> </a:t>
            </a:r>
            <a:r>
              <a:rPr lang="ru-RU" dirty="0" err="1"/>
              <a:t>частинах</a:t>
            </a:r>
            <a:r>
              <a:rPr lang="ru-RU" dirty="0"/>
              <a:t> </a:t>
            </a:r>
            <a:r>
              <a:rPr lang="ru-RU" dirty="0" err="1"/>
              <a:t>схилів</a:t>
            </a:r>
            <a:r>
              <a:rPr lang="ru-RU" dirty="0"/>
              <a:t> - </a:t>
            </a:r>
            <a:r>
              <a:rPr lang="ru-RU" dirty="0" err="1"/>
              <a:t>вологі</a:t>
            </a:r>
            <a:r>
              <a:rPr lang="ru-RU" dirty="0"/>
              <a:t> </a:t>
            </a:r>
            <a:r>
              <a:rPr lang="ru-RU" dirty="0" err="1"/>
              <a:t>вічнозелені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з панданусов, пальм, бамбука, </a:t>
            </a:r>
            <a:r>
              <a:rPr lang="ru-RU" dirty="0" err="1"/>
              <a:t>ліан</a:t>
            </a:r>
            <a:r>
              <a:rPr lang="ru-RU" dirty="0"/>
              <a:t>; </a:t>
            </a:r>
            <a:r>
              <a:rPr lang="ru-RU" dirty="0" err="1"/>
              <a:t>вище</a:t>
            </a:r>
            <a:r>
              <a:rPr lang="ru-RU" dirty="0"/>
              <a:t> - </a:t>
            </a:r>
            <a:r>
              <a:rPr lang="ru-RU" dirty="0" err="1"/>
              <a:t>широколистяні</a:t>
            </a:r>
            <a:r>
              <a:rPr lang="ru-RU" dirty="0"/>
              <a:t> </a:t>
            </a:r>
            <a:r>
              <a:rPr lang="ru-RU" dirty="0" err="1"/>
              <a:t>листопадні</a:t>
            </a:r>
            <a:r>
              <a:rPr lang="ru-RU" dirty="0"/>
              <a:t> і </a:t>
            </a:r>
            <a:r>
              <a:rPr lang="ru-RU" dirty="0" err="1"/>
              <a:t>змішані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з камфорного лавра, кипариса, </a:t>
            </a:r>
            <a:r>
              <a:rPr lang="ru-RU" dirty="0" err="1"/>
              <a:t>ялини</a:t>
            </a:r>
            <a:r>
              <a:rPr lang="ru-RU" dirty="0"/>
              <a:t>, </a:t>
            </a:r>
            <a:r>
              <a:rPr lang="ru-RU" dirty="0" err="1"/>
              <a:t>ялиці</a:t>
            </a:r>
            <a:r>
              <a:rPr lang="ru-RU" dirty="0"/>
              <a:t>, </a:t>
            </a:r>
            <a:r>
              <a:rPr lang="ru-RU" dirty="0" err="1"/>
              <a:t>деревовидних</a:t>
            </a:r>
            <a:r>
              <a:rPr lang="ru-RU" dirty="0"/>
              <a:t> </a:t>
            </a:r>
            <a:r>
              <a:rPr lang="ru-RU" dirty="0" err="1"/>
              <a:t>папоротей</a:t>
            </a:r>
            <a:r>
              <a:rPr lang="ru-RU" dirty="0"/>
              <a:t>, та </a:t>
            </a:r>
            <a:r>
              <a:rPr lang="ru-RU" dirty="0" err="1" smtClean="0"/>
              <a:t>ін</a:t>
            </a:r>
            <a:r>
              <a:rPr lang="ru-RU" dirty="0" smtClean="0"/>
              <a:t>. На </a:t>
            </a:r>
            <a:r>
              <a:rPr lang="ru-RU" dirty="0" err="1"/>
              <a:t>висоті</a:t>
            </a:r>
            <a:r>
              <a:rPr lang="ru-RU" dirty="0"/>
              <a:t> 3300 м </a:t>
            </a:r>
            <a:r>
              <a:rPr lang="ru-RU" dirty="0" err="1"/>
              <a:t>ліси</a:t>
            </a:r>
            <a:r>
              <a:rPr lang="ru-RU" dirty="0"/>
              <a:t> </a:t>
            </a:r>
            <a:r>
              <a:rPr lang="ru-RU" dirty="0" err="1"/>
              <a:t>заміщаються</a:t>
            </a:r>
            <a:r>
              <a:rPr lang="ru-RU" dirty="0"/>
              <a:t> поясами </a:t>
            </a:r>
            <a:r>
              <a:rPr lang="ru-RU" dirty="0" err="1"/>
              <a:t>чагарнику</a:t>
            </a:r>
            <a:r>
              <a:rPr lang="ru-RU" dirty="0"/>
              <a:t> рододендрона і </a:t>
            </a:r>
            <a:r>
              <a:rPr lang="ru-RU" dirty="0" err="1"/>
              <a:t>високогірними</a:t>
            </a:r>
            <a:r>
              <a:rPr lang="ru-RU" dirty="0"/>
              <a:t> </a:t>
            </a:r>
            <a:r>
              <a:rPr lang="ru-RU" dirty="0" err="1"/>
              <a:t>луками.Прибережні</a:t>
            </a:r>
            <a:r>
              <a:rPr lang="ru-RU" dirty="0"/>
              <a:t> </a:t>
            </a:r>
            <a:r>
              <a:rPr lang="ru-RU" dirty="0" err="1"/>
              <a:t>рівнини</a:t>
            </a:r>
            <a:r>
              <a:rPr lang="ru-RU" dirty="0"/>
              <a:t> </a:t>
            </a:r>
            <a:r>
              <a:rPr lang="ru-RU" dirty="0" err="1"/>
              <a:t>зайняті</a:t>
            </a:r>
            <a:r>
              <a:rPr lang="ru-RU" dirty="0"/>
              <a:t> полями рису, батату, </a:t>
            </a:r>
            <a:r>
              <a:rPr lang="ru-RU" dirty="0" err="1"/>
              <a:t>плантаціями</a:t>
            </a:r>
            <a:r>
              <a:rPr lang="ru-RU" dirty="0"/>
              <a:t> </a:t>
            </a:r>
            <a:r>
              <a:rPr lang="ru-RU" dirty="0" err="1"/>
              <a:t>цукрового</a:t>
            </a:r>
            <a:r>
              <a:rPr lang="ru-RU" dirty="0"/>
              <a:t> очерету, </a:t>
            </a:r>
            <a:r>
              <a:rPr lang="ru-RU" dirty="0" err="1"/>
              <a:t>ананасів</a:t>
            </a:r>
            <a:r>
              <a:rPr lang="ru-RU" dirty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 </a:t>
            </a:r>
            <a:r>
              <a:rPr lang="ru-RU" dirty="0" err="1" smtClean="0"/>
              <a:t>Уздовж</a:t>
            </a:r>
            <a:r>
              <a:rPr lang="ru-RU" dirty="0" smtClean="0"/>
              <a:t> </a:t>
            </a:r>
            <a:r>
              <a:rPr lang="ru-RU" dirty="0" err="1"/>
              <a:t>узбереж</a:t>
            </a:r>
            <a:r>
              <a:rPr lang="ru-RU" dirty="0"/>
              <a:t> - </a:t>
            </a:r>
            <a:r>
              <a:rPr lang="ru-RU" dirty="0" err="1"/>
              <a:t>місцями</a:t>
            </a:r>
            <a:r>
              <a:rPr lang="ru-RU" dirty="0"/>
              <a:t> </a:t>
            </a:r>
            <a:r>
              <a:rPr lang="ru-RU" dirty="0" err="1"/>
              <a:t>мангрові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675" y="0"/>
            <a:ext cx="10972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217" y="260648"/>
            <a:ext cx="91450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Рослинність</a:t>
            </a:r>
          </a:p>
          <a:p>
            <a:r>
              <a:rPr lang="uk-UA" sz="2400" dirty="0" smtClean="0">
                <a:solidFill>
                  <a:srgbClr val="FFFF00"/>
                </a:solidFill>
              </a:rPr>
              <a:t>Вологі тропічні ліси відрізняються великою видовою </a:t>
            </a:r>
            <a:r>
              <a:rPr lang="uk-UA" sz="2400" dirty="0" err="1" smtClean="0">
                <a:solidFill>
                  <a:srgbClr val="FFFF00"/>
                </a:solidFill>
              </a:rPr>
              <a:t>різноманітністю.У</a:t>
            </a:r>
            <a:r>
              <a:rPr lang="uk-UA" sz="2400" dirty="0" smtClean="0">
                <a:solidFill>
                  <a:srgbClr val="FFFF00"/>
                </a:solidFill>
              </a:rPr>
              <a:t> нижніх частинах схилів - вологі вічнозелені ліси з </a:t>
            </a:r>
            <a:r>
              <a:rPr lang="uk-UA" sz="2400" dirty="0" err="1" smtClean="0">
                <a:solidFill>
                  <a:srgbClr val="FFFF00"/>
                </a:solidFill>
              </a:rPr>
              <a:t>панданусов</a:t>
            </a:r>
            <a:r>
              <a:rPr lang="uk-UA" sz="2400" dirty="0" smtClean="0">
                <a:solidFill>
                  <a:srgbClr val="FFFF00"/>
                </a:solidFill>
              </a:rPr>
              <a:t>, пальм, бамбука, ліан; вище - широколистяні листопадні і змішані ліси з камфорного лавра, кипариса, ялини, ялиці, деревовидних папоротей, та ін. На висоті 3300 м ліси заміщаються поясами чагарнику рододендрона і високогірними </a:t>
            </a:r>
            <a:r>
              <a:rPr lang="uk-UA" sz="2400" dirty="0" err="1" smtClean="0">
                <a:solidFill>
                  <a:srgbClr val="FFFF00"/>
                </a:solidFill>
              </a:rPr>
              <a:t>луками.Прибережні</a:t>
            </a:r>
            <a:r>
              <a:rPr lang="uk-UA" sz="2400" dirty="0" smtClean="0">
                <a:solidFill>
                  <a:srgbClr val="FFFF00"/>
                </a:solidFill>
              </a:rPr>
              <a:t> рівнини зайняті полями рису, </a:t>
            </a:r>
            <a:r>
              <a:rPr lang="uk-UA" sz="2400" dirty="0" err="1" smtClean="0">
                <a:solidFill>
                  <a:srgbClr val="FFFF00"/>
                </a:solidFill>
              </a:rPr>
              <a:t>батату</a:t>
            </a:r>
            <a:r>
              <a:rPr lang="uk-UA" sz="2400" dirty="0" smtClean="0">
                <a:solidFill>
                  <a:srgbClr val="FFFF00"/>
                </a:solidFill>
              </a:rPr>
              <a:t>, плантаціями цукрового очерету, ананасів та ін. Уздовж узбереж - місцями мангрові ліси.</a:t>
            </a:r>
            <a:endParaRPr lang="uk-U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3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 smtClean="0"/>
              <a:t>Тваринний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 </a:t>
            </a:r>
            <a:r>
              <a:rPr lang="ru-RU" dirty="0" err="1"/>
              <a:t>минулому</a:t>
            </a:r>
            <a:r>
              <a:rPr lang="ru-RU" dirty="0"/>
              <a:t> в </a:t>
            </a:r>
            <a:r>
              <a:rPr lang="ru-RU" dirty="0" err="1"/>
              <a:t>гірських</a:t>
            </a:r>
            <a:r>
              <a:rPr lang="ru-RU" dirty="0"/>
              <a:t> </a:t>
            </a:r>
            <a:r>
              <a:rPr lang="ru-RU" dirty="0" err="1"/>
              <a:t>лісах</a:t>
            </a:r>
            <a:r>
              <a:rPr lang="ru-RU" dirty="0"/>
              <a:t> </a:t>
            </a:r>
            <a:r>
              <a:rPr lang="ru-RU" dirty="0" err="1"/>
              <a:t>зустрічалося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ендемічних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- </a:t>
            </a:r>
            <a:r>
              <a:rPr lang="ru-RU" dirty="0" err="1"/>
              <a:t>свайнова</a:t>
            </a:r>
            <a:r>
              <a:rPr lang="ru-RU" dirty="0"/>
              <a:t> </a:t>
            </a:r>
            <a:r>
              <a:rPr lang="ru-RU" dirty="0" err="1"/>
              <a:t>лофура</a:t>
            </a:r>
            <a:r>
              <a:rPr lang="ru-RU" dirty="0"/>
              <a:t> </a:t>
            </a:r>
            <a:r>
              <a:rPr lang="en-US" dirty="0" smtClean="0"/>
              <a:t>, </a:t>
            </a:r>
            <a:r>
              <a:rPr lang="ru-RU" dirty="0" err="1"/>
              <a:t>лазурова</a:t>
            </a:r>
            <a:r>
              <a:rPr lang="ru-RU" dirty="0"/>
              <a:t> </a:t>
            </a:r>
            <a:r>
              <a:rPr lang="ru-RU" dirty="0" smtClean="0"/>
              <a:t>сорока</a:t>
            </a:r>
            <a:r>
              <a:rPr lang="en-US" dirty="0" smtClean="0"/>
              <a:t>, </a:t>
            </a:r>
            <a:r>
              <a:rPr lang="ru-RU" dirty="0" err="1"/>
              <a:t>тайванський</a:t>
            </a:r>
            <a:r>
              <a:rPr lang="ru-RU" dirty="0"/>
              <a:t> </a:t>
            </a:r>
            <a:r>
              <a:rPr lang="ru-RU" dirty="0" err="1"/>
              <a:t>чорний</a:t>
            </a:r>
            <a:r>
              <a:rPr lang="ru-RU" dirty="0"/>
              <a:t> </a:t>
            </a:r>
            <a:r>
              <a:rPr lang="ru-RU" dirty="0" err="1" smtClean="0"/>
              <a:t>ведмідь</a:t>
            </a:r>
            <a:r>
              <a:rPr lang="en-US" dirty="0" smtClean="0"/>
              <a:t>, </a:t>
            </a:r>
            <a:r>
              <a:rPr lang="ru-RU" dirty="0" err="1"/>
              <a:t>тайванський</a:t>
            </a:r>
            <a:r>
              <a:rPr lang="ru-RU" dirty="0"/>
              <a:t> </a:t>
            </a:r>
            <a:r>
              <a:rPr lang="ru-RU" dirty="0" err="1"/>
              <a:t>плямистий</a:t>
            </a:r>
            <a:r>
              <a:rPr lang="ru-RU" dirty="0"/>
              <a:t> </a:t>
            </a:r>
            <a:r>
              <a:rPr lang="ru-RU" dirty="0" smtClean="0"/>
              <a:t>олень</a:t>
            </a:r>
            <a:r>
              <a:rPr lang="en-US" dirty="0" smtClean="0"/>
              <a:t>, </a:t>
            </a:r>
            <a:r>
              <a:rPr lang="ru-RU" dirty="0" err="1"/>
              <a:t>тайванський</a:t>
            </a:r>
            <a:r>
              <a:rPr lang="ru-RU" dirty="0"/>
              <a:t> </a:t>
            </a:r>
            <a:r>
              <a:rPr lang="ru-RU" dirty="0" err="1"/>
              <a:t>прісноводний</a:t>
            </a:r>
            <a:r>
              <a:rPr lang="ru-RU" dirty="0"/>
              <a:t> лосось </a:t>
            </a:r>
            <a:r>
              <a:rPr lang="ru-RU" dirty="0" smtClean="0"/>
              <a:t>і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 З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острова </a:t>
            </a:r>
            <a:r>
              <a:rPr lang="ru-RU" dirty="0" err="1"/>
              <a:t>деякі</a:t>
            </a:r>
            <a:r>
              <a:rPr lang="ru-RU" dirty="0"/>
              <a:t> з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вимерли</a:t>
            </a:r>
            <a:r>
              <a:rPr lang="ru-RU" dirty="0"/>
              <a:t>, 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включені</a:t>
            </a:r>
            <a:r>
              <a:rPr lang="ru-RU" dirty="0"/>
              <a:t> в </a:t>
            </a:r>
            <a:r>
              <a:rPr lang="ru-RU" dirty="0" err="1"/>
              <a:t>перелік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загрожує</a:t>
            </a:r>
            <a:r>
              <a:rPr lang="ru-RU" dirty="0"/>
              <a:t> </a:t>
            </a:r>
            <a:r>
              <a:rPr lang="ru-RU" dirty="0" err="1"/>
              <a:t>повне</a:t>
            </a:r>
            <a:r>
              <a:rPr lang="ru-RU" dirty="0"/>
              <a:t> </a:t>
            </a:r>
            <a:r>
              <a:rPr lang="ru-RU" dirty="0" err="1"/>
              <a:t>винищення</a:t>
            </a:r>
            <a:r>
              <a:rPr lang="ru-RU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4"/>
            <a:ext cx="10386917" cy="694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Тваринний світ</a:t>
            </a:r>
          </a:p>
          <a:p>
            <a:r>
              <a:rPr lang="uk-UA" sz="2000" dirty="0" smtClean="0"/>
              <a:t>У минулому в гірських лісах зустрічалося багато ендемічних видів - </a:t>
            </a:r>
            <a:r>
              <a:rPr lang="uk-UA" sz="2000" dirty="0" err="1" smtClean="0"/>
              <a:t>свайнова</a:t>
            </a:r>
            <a:r>
              <a:rPr lang="uk-UA" sz="2000" dirty="0" smtClean="0"/>
              <a:t> </a:t>
            </a:r>
            <a:r>
              <a:rPr lang="uk-UA" sz="2000" dirty="0" err="1" smtClean="0"/>
              <a:t>лофура</a:t>
            </a:r>
            <a:r>
              <a:rPr lang="uk-UA" sz="2000" dirty="0" smtClean="0"/>
              <a:t> , лазурова сорока, тайванський чорний ведмідь, тайванський плямистий олень, тайванський прісноводний лосось і багато інших. З розвитком економіки острова деякі з цих видів вимерли, а деякі включені в перелік видів, яким загрожує повне винищення.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8924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Річки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Річки</a:t>
            </a:r>
            <a:r>
              <a:rPr lang="ru-RU" dirty="0" smtClean="0"/>
              <a:t> </a:t>
            </a:r>
            <a:r>
              <a:rPr lang="ru-RU" dirty="0"/>
              <a:t>острова - </a:t>
            </a:r>
            <a:r>
              <a:rPr lang="ru-RU" dirty="0" err="1"/>
              <a:t>гірські</a:t>
            </a:r>
            <a:r>
              <a:rPr lang="ru-RU" dirty="0"/>
              <a:t> і </a:t>
            </a:r>
            <a:r>
              <a:rPr lang="ru-RU" dirty="0" err="1"/>
              <a:t>багатоводні</a:t>
            </a:r>
            <a:r>
              <a:rPr lang="ru-RU" dirty="0"/>
              <a:t>.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зрошення</a:t>
            </a:r>
            <a:r>
              <a:rPr lang="ru-RU" dirty="0"/>
              <a:t> і </a:t>
            </a:r>
            <a:r>
              <a:rPr lang="ru-RU" dirty="0" err="1"/>
              <a:t>гідроенергетики.Численні</a:t>
            </a:r>
            <a:r>
              <a:rPr lang="ru-RU" dirty="0"/>
              <a:t> </a:t>
            </a:r>
            <a:r>
              <a:rPr lang="ru-RU" dirty="0" err="1"/>
              <a:t>гірські</a:t>
            </a:r>
            <a:r>
              <a:rPr lang="ru-RU" dirty="0"/>
              <a:t> </a:t>
            </a:r>
            <a:r>
              <a:rPr lang="ru-RU" dirty="0" err="1"/>
              <a:t>хребти</a:t>
            </a:r>
            <a:r>
              <a:rPr lang="ru-RU" dirty="0"/>
              <a:t> та </a:t>
            </a:r>
            <a:r>
              <a:rPr lang="ru-RU" dirty="0" err="1"/>
              <a:t>стрімкі</a:t>
            </a:r>
            <a:r>
              <a:rPr lang="ru-RU" dirty="0"/>
              <a:t> опади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утворенню</a:t>
            </a:r>
            <a:r>
              <a:rPr lang="ru-RU" dirty="0"/>
              <a:t> на </a:t>
            </a:r>
            <a:r>
              <a:rPr lang="ru-RU" dirty="0" err="1"/>
              <a:t>Тайвані</a:t>
            </a:r>
            <a:r>
              <a:rPr lang="ru-RU" dirty="0"/>
              <a:t> </a:t>
            </a:r>
            <a:r>
              <a:rPr lang="ru-RU" dirty="0" err="1"/>
              <a:t>розгалуженої</a:t>
            </a:r>
            <a:r>
              <a:rPr lang="ru-RU" dirty="0"/>
              <a:t> </a:t>
            </a:r>
            <a:r>
              <a:rPr lang="ru-RU" dirty="0" err="1"/>
              <a:t>річкової</a:t>
            </a:r>
            <a:r>
              <a:rPr lang="ru-RU" dirty="0"/>
              <a:t> </a:t>
            </a:r>
            <a:r>
              <a:rPr lang="ru-RU" dirty="0" err="1" smtClean="0"/>
              <a:t>мережі</a:t>
            </a:r>
            <a:r>
              <a:rPr lang="ru-RU" dirty="0" smtClean="0"/>
              <a:t>. </a:t>
            </a:r>
            <a:r>
              <a:rPr lang="ru-RU" dirty="0" err="1"/>
              <a:t>Найдовші</a:t>
            </a:r>
            <a:r>
              <a:rPr lang="ru-RU" dirty="0"/>
              <a:t> </a:t>
            </a:r>
            <a:r>
              <a:rPr lang="ru-RU" dirty="0" err="1"/>
              <a:t>ріки</a:t>
            </a:r>
            <a:r>
              <a:rPr lang="ru-RU" dirty="0"/>
              <a:t>: </a:t>
            </a:r>
            <a:r>
              <a:rPr lang="ru-RU" dirty="0" err="1"/>
              <a:t>Чжошуйці</a:t>
            </a:r>
            <a:r>
              <a:rPr lang="ru-RU" dirty="0"/>
              <a:t> (186 км), </a:t>
            </a:r>
            <a:r>
              <a:rPr lang="ru-RU" dirty="0" err="1"/>
              <a:t>Гаопінці</a:t>
            </a:r>
            <a:r>
              <a:rPr lang="ru-RU" dirty="0"/>
              <a:t> і </a:t>
            </a:r>
            <a:r>
              <a:rPr lang="ru-RU" dirty="0" err="1"/>
              <a:t>Даньшуйхе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 </a:t>
            </a:r>
            <a:r>
              <a:rPr lang="ru-RU" dirty="0" err="1"/>
              <a:t>короткі</a:t>
            </a:r>
            <a:r>
              <a:rPr lang="ru-RU" dirty="0"/>
              <a:t> й </a:t>
            </a:r>
            <a:r>
              <a:rPr lang="ru-RU" dirty="0" err="1"/>
              <a:t>стрімкі</a:t>
            </a:r>
            <a:r>
              <a:rPr lang="ru-RU" dirty="0"/>
              <a:t>;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річкових</a:t>
            </a:r>
            <a:r>
              <a:rPr lang="ru-RU" dirty="0"/>
              <a:t> </a:t>
            </a:r>
            <a:r>
              <a:rPr lang="ru-RU" dirty="0" err="1"/>
              <a:t>порогів</a:t>
            </a:r>
            <a:r>
              <a:rPr lang="ru-RU" dirty="0"/>
              <a:t> та </a:t>
            </a:r>
            <a:r>
              <a:rPr lang="ru-RU" dirty="0" err="1"/>
              <a:t>водоспадів</a:t>
            </a:r>
            <a:r>
              <a:rPr lang="ru-RU" dirty="0"/>
              <a:t>. Озер на </a:t>
            </a:r>
            <a:r>
              <a:rPr lang="ru-RU" dirty="0" err="1"/>
              <a:t>Тайвані</a:t>
            </a:r>
            <a:r>
              <a:rPr lang="ru-RU" dirty="0"/>
              <a:t> </a:t>
            </a:r>
            <a:r>
              <a:rPr lang="ru-RU" dirty="0" err="1"/>
              <a:t>мається</a:t>
            </a:r>
            <a:r>
              <a:rPr lang="ru-RU" dirty="0"/>
              <a:t> </a:t>
            </a:r>
            <a:r>
              <a:rPr lang="ru-RU" dirty="0" err="1"/>
              <a:t>небагато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відомими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 є </a:t>
            </a:r>
            <a:r>
              <a:rPr lang="ru-RU" dirty="0" err="1"/>
              <a:t>Жіюетань</a:t>
            </a:r>
            <a:r>
              <a:rPr lang="ru-RU" dirty="0"/>
              <a:t> (Озеро </a:t>
            </a:r>
            <a:r>
              <a:rPr lang="ru-RU" dirty="0" err="1"/>
              <a:t>Сонця</a:t>
            </a:r>
            <a:r>
              <a:rPr lang="ru-RU" dirty="0"/>
              <a:t> й </a:t>
            </a:r>
            <a:r>
              <a:rPr lang="ru-RU" dirty="0" err="1"/>
              <a:t>Місяця</a:t>
            </a:r>
            <a:r>
              <a:rPr lang="ru-RU" dirty="0"/>
              <a:t>), </a:t>
            </a:r>
            <a:r>
              <a:rPr lang="ru-RU" dirty="0" err="1"/>
              <a:t>Чжуінху</a:t>
            </a:r>
            <a:r>
              <a:rPr lang="ru-RU" dirty="0"/>
              <a:t> (Озеро </a:t>
            </a:r>
            <a:r>
              <a:rPr lang="ru-RU" dirty="0" err="1"/>
              <a:t>Кришталевої</a:t>
            </a:r>
            <a:r>
              <a:rPr lang="ru-RU" dirty="0"/>
              <a:t> </a:t>
            </a:r>
            <a:r>
              <a:rPr lang="ru-RU" dirty="0" err="1"/>
              <a:t>чистоти</a:t>
            </a:r>
            <a:r>
              <a:rPr lang="ru-RU" dirty="0"/>
              <a:t>) і </a:t>
            </a:r>
            <a:r>
              <a:rPr lang="ru-RU" dirty="0" err="1"/>
              <a:t>Ляньчітань</a:t>
            </a:r>
            <a:r>
              <a:rPr lang="ru-RU" dirty="0"/>
              <a:t> (</a:t>
            </a:r>
            <a:r>
              <a:rPr lang="ru-RU" dirty="0" err="1"/>
              <a:t>лотосове</a:t>
            </a:r>
            <a:r>
              <a:rPr lang="ru-RU" dirty="0"/>
              <a:t> озеро).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гірському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 на </a:t>
            </a:r>
            <a:r>
              <a:rPr lang="ru-RU" dirty="0" err="1"/>
              <a:t>Тайвані</a:t>
            </a:r>
            <a:r>
              <a:rPr lang="ru-RU" dirty="0"/>
              <a:t> </a:t>
            </a:r>
            <a:r>
              <a:rPr lang="ru-RU" dirty="0" err="1"/>
              <a:t>розташовано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гарячих</a:t>
            </a:r>
            <a:r>
              <a:rPr lang="ru-RU" dirty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7147" cy="688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9064" y="1579480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</a:rPr>
              <a:t>Річки</a:t>
            </a:r>
          </a:p>
          <a:p>
            <a:r>
              <a:rPr lang="uk-UA" sz="2400" dirty="0" smtClean="0">
                <a:solidFill>
                  <a:srgbClr val="FFFF00"/>
                </a:solidFill>
              </a:rPr>
              <a:t>Річки острова - гірські і багатоводні. Використовуються для зрошення і </a:t>
            </a:r>
            <a:r>
              <a:rPr lang="uk-UA" sz="2400" dirty="0" err="1" smtClean="0">
                <a:solidFill>
                  <a:srgbClr val="FFFF00"/>
                </a:solidFill>
              </a:rPr>
              <a:t>гідроенергетики.Численні</a:t>
            </a:r>
            <a:r>
              <a:rPr lang="uk-UA" sz="2400" dirty="0" smtClean="0">
                <a:solidFill>
                  <a:srgbClr val="FFFF00"/>
                </a:solidFill>
              </a:rPr>
              <a:t> гірські хребти та стрімкі опади сприяють утворенню на Тайвані розгалуженої річкової мережі. Найдовші ріки: </a:t>
            </a:r>
            <a:r>
              <a:rPr lang="uk-UA" sz="2400" dirty="0" err="1" smtClean="0">
                <a:solidFill>
                  <a:srgbClr val="FFFF00"/>
                </a:solidFill>
              </a:rPr>
              <a:t>Чжошуйці</a:t>
            </a:r>
            <a:r>
              <a:rPr lang="uk-UA" sz="2400" dirty="0" smtClean="0">
                <a:solidFill>
                  <a:srgbClr val="FFFF00"/>
                </a:solidFill>
              </a:rPr>
              <a:t> (186 км), </a:t>
            </a:r>
            <a:r>
              <a:rPr lang="uk-UA" sz="2400" dirty="0" err="1" smtClean="0">
                <a:solidFill>
                  <a:srgbClr val="FFFF00"/>
                </a:solidFill>
              </a:rPr>
              <a:t>Гаопінці</a:t>
            </a:r>
            <a:r>
              <a:rPr lang="uk-UA" sz="2400" dirty="0" smtClean="0">
                <a:solidFill>
                  <a:srgbClr val="FFFF00"/>
                </a:solidFill>
              </a:rPr>
              <a:t> і </a:t>
            </a:r>
            <a:r>
              <a:rPr lang="uk-UA" sz="2400" dirty="0" err="1" smtClean="0">
                <a:solidFill>
                  <a:srgbClr val="FFFF00"/>
                </a:solidFill>
              </a:rPr>
              <a:t>Даньшуйхе</a:t>
            </a:r>
            <a:r>
              <a:rPr lang="uk-UA" sz="2400" dirty="0" smtClean="0">
                <a:solidFill>
                  <a:srgbClr val="FFFF00"/>
                </a:solidFill>
              </a:rPr>
              <a:t>. Більшість річок короткі й стрімкі; багато річкових порогів та водоспадів. Озер на Тайвані мається небагато. Найбільш відомими серед туристів є </a:t>
            </a:r>
            <a:r>
              <a:rPr lang="uk-UA" sz="2400" dirty="0" err="1" smtClean="0">
                <a:solidFill>
                  <a:srgbClr val="FFFF00"/>
                </a:solidFill>
              </a:rPr>
              <a:t>Жіюетань</a:t>
            </a:r>
            <a:r>
              <a:rPr lang="uk-UA" sz="2400" dirty="0" smtClean="0">
                <a:solidFill>
                  <a:srgbClr val="FFFF00"/>
                </a:solidFill>
              </a:rPr>
              <a:t> (Озеро Сонця й Місяця), </a:t>
            </a:r>
            <a:r>
              <a:rPr lang="uk-UA" sz="2400" dirty="0" err="1" smtClean="0">
                <a:solidFill>
                  <a:srgbClr val="FFFF00"/>
                </a:solidFill>
              </a:rPr>
              <a:t>Чжуінху</a:t>
            </a:r>
            <a:r>
              <a:rPr lang="uk-UA" sz="2400" dirty="0" smtClean="0">
                <a:solidFill>
                  <a:srgbClr val="FFFF00"/>
                </a:solidFill>
              </a:rPr>
              <a:t> (Озеро Кришталевої чистоти) і </a:t>
            </a:r>
            <a:r>
              <a:rPr lang="uk-UA" sz="2400" dirty="0" err="1" smtClean="0">
                <a:solidFill>
                  <a:srgbClr val="FFFF00"/>
                </a:solidFill>
              </a:rPr>
              <a:t>Ляньчітань</a:t>
            </a:r>
            <a:r>
              <a:rPr lang="uk-UA" sz="2400" dirty="0" smtClean="0">
                <a:solidFill>
                  <a:srgbClr val="FFFF00"/>
                </a:solidFill>
              </a:rPr>
              <a:t> (лотосове озеро). Завдяки гірському рельєфу на Тайвані розташовано безліч гарячих джерел.</a:t>
            </a:r>
            <a:endParaRPr lang="uk-U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К</a:t>
            </a:r>
            <a:r>
              <a:rPr lang="ru-RU" dirty="0" err="1" smtClean="0"/>
              <a:t>орисні</a:t>
            </a:r>
            <a:r>
              <a:rPr lang="ru-RU" dirty="0" smtClean="0"/>
              <a:t> </a:t>
            </a:r>
            <a:r>
              <a:rPr lang="ru-RU" dirty="0" err="1" smtClean="0"/>
              <a:t>копалини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/>
              <a:t>ресурси</a:t>
            </a:r>
            <a:r>
              <a:rPr lang="ru-RU" dirty="0"/>
              <a:t> острова </a:t>
            </a:r>
            <a:r>
              <a:rPr lang="ru-RU" dirty="0" err="1"/>
              <a:t>включають</a:t>
            </a:r>
            <a:r>
              <a:rPr lang="ru-RU" dirty="0"/>
              <a:t> в себе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родовища</a:t>
            </a:r>
            <a:r>
              <a:rPr lang="ru-RU" dirty="0"/>
              <a:t> золота, </a:t>
            </a:r>
            <a:r>
              <a:rPr lang="ru-RU" dirty="0" err="1"/>
              <a:t>міді</a:t>
            </a:r>
            <a:r>
              <a:rPr lang="ru-RU" dirty="0"/>
              <a:t>, </a:t>
            </a:r>
            <a:r>
              <a:rPr lang="ru-RU" dirty="0" err="1"/>
              <a:t>кам'яного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природного газу, </a:t>
            </a:r>
            <a:r>
              <a:rPr lang="ru-RU" dirty="0" err="1"/>
              <a:t>вапняку</a:t>
            </a:r>
            <a:r>
              <a:rPr lang="ru-RU" dirty="0"/>
              <a:t>, </a:t>
            </a:r>
            <a:r>
              <a:rPr lang="ru-RU" dirty="0" err="1"/>
              <a:t>мармуру</a:t>
            </a:r>
            <a:r>
              <a:rPr lang="ru-RU" dirty="0"/>
              <a:t> і </a:t>
            </a:r>
            <a:r>
              <a:rPr lang="ru-RU" dirty="0" err="1" smtClean="0"/>
              <a:t>азбесту</a:t>
            </a:r>
            <a:r>
              <a:rPr lang="ru-RU" dirty="0" smtClean="0"/>
              <a:t>.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/>
              <a:t>половину </a:t>
            </a:r>
            <a:r>
              <a:rPr lang="ru-RU" dirty="0" err="1"/>
              <a:t>території</a:t>
            </a:r>
            <a:r>
              <a:rPr lang="ru-RU" dirty="0"/>
              <a:t> острова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 і </a:t>
            </a:r>
            <a:r>
              <a:rPr lang="ru-RU" dirty="0" err="1"/>
              <a:t>чагарники</a:t>
            </a:r>
            <a:r>
              <a:rPr lang="ru-RU" dirty="0"/>
              <a:t>, в основному в </a:t>
            </a:r>
            <a:r>
              <a:rPr lang="ru-RU" dirty="0" err="1"/>
              <a:t>гірських</a:t>
            </a:r>
            <a:r>
              <a:rPr lang="ru-RU" dirty="0"/>
              <a:t> районах, 24% - </a:t>
            </a:r>
            <a:r>
              <a:rPr lang="ru-RU" dirty="0" err="1"/>
              <a:t>орні</a:t>
            </a:r>
            <a:r>
              <a:rPr lang="ru-RU" dirty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</a:t>
            </a:r>
            <a:r>
              <a:rPr lang="ru-RU" dirty="0"/>
              <a:t>15%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інших</a:t>
            </a:r>
            <a:r>
              <a:rPr lang="ru-RU" dirty="0"/>
              <a:t> потреб. 5%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займають</a:t>
            </a:r>
            <a:r>
              <a:rPr lang="ru-RU" dirty="0"/>
              <a:t> </a:t>
            </a:r>
            <a:r>
              <a:rPr lang="ru-RU" dirty="0" err="1"/>
              <a:t>пасовища</a:t>
            </a:r>
            <a:r>
              <a:rPr lang="ru-RU" dirty="0"/>
              <a:t>, 1% - </a:t>
            </a:r>
            <a:r>
              <a:rPr lang="ru-RU" dirty="0" err="1"/>
              <a:t>багаторічні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45" y="0"/>
            <a:ext cx="9210520" cy="69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260648"/>
            <a:ext cx="73448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Корисні копалини</a:t>
            </a:r>
          </a:p>
          <a:p>
            <a:r>
              <a:rPr lang="uk-UA" sz="2000" dirty="0" smtClean="0"/>
              <a:t>Природні ресурси острова включають в себе невеликі родовища золота, міді, кам'яного вугілля, природного газу, вапняку, мармуру і азбесту. Понад половину території острова займають ліси і чагарники, в основному в гірських районах, 24% - орні землі, 15% території використовується для інших потреб. 5% території займають пасовища, 1% - багаторічні культури.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64943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1386</Words>
  <Application>Microsoft Office PowerPoint</Application>
  <PresentationFormat>Экран (4:3)</PresentationFormat>
  <Paragraphs>42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Тайвань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Тайвань</dc:title>
  <dc:creator>Администратор</dc:creator>
  <cp:lastModifiedBy>XTreme.ws</cp:lastModifiedBy>
  <cp:revision>11</cp:revision>
  <dcterms:created xsi:type="dcterms:W3CDTF">2013-03-29T13:10:25Z</dcterms:created>
  <dcterms:modified xsi:type="dcterms:W3CDTF">2013-04-07T13:24:17Z</dcterms:modified>
</cp:coreProperties>
</file>